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82" r:id="rId3"/>
    <p:sldId id="257" r:id="rId4"/>
    <p:sldId id="28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84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5" r:id="rId29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D1E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36"/>
    <p:restoredTop sz="94574"/>
  </p:normalViewPr>
  <p:slideViewPr>
    <p:cSldViewPr snapToGrid="0" snapToObjects="1">
      <p:cViewPr varScale="1">
        <p:scale>
          <a:sx n="115" d="100"/>
          <a:sy n="115" d="100"/>
        </p:scale>
        <p:origin x="59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8/19/18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076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Debate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Challenge / B2: </a:t>
            </a:r>
            <a:r>
              <a:rPr lang="de-AT" dirty="0">
                <a:solidFill>
                  <a:srgbClr val="FFFFFF"/>
                </a:solidFill>
                <a:latin typeface="Tw Cen MT"/>
              </a:rPr>
              <a:t>Debattierclub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Debate</a:t>
            </a:r>
            <a:r>
              <a:rPr lang="de-AT" sz="3000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Challenge B1</a:t>
            </a:r>
            <a:endParaRPr lang="de-AT" sz="3000" b="1" strike="noStrike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Ich kann für meine Meinung Argumente finden und sie in eine Diskussion einbringen.   </a:t>
            </a:r>
            <a:r>
              <a:rPr lang="de-DE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dirty="0" err="1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Civic</a:t>
            </a:r>
            <a:r>
              <a:rPr lang="de-AT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64AD1E"/>
                </a:solidFill>
                <a:latin typeface="Calibri" charset="0"/>
                <a:ea typeface="Calibri" charset="0"/>
                <a:cs typeface="Calibri" charset="0"/>
              </a:rPr>
              <a:t>Debattierclub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261CFD36-969E-CE47-A381-BF5DB6B09684}"/>
              </a:ext>
            </a:extLst>
          </p:cNvPr>
          <p:cNvGrpSpPr/>
          <p:nvPr/>
        </p:nvGrpSpPr>
        <p:grpSpPr>
          <a:xfrm>
            <a:off x="635239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0479E182-29A6-4049-B7D5-EE73E1D85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FBAC912B-7744-A443-A8F5-353A4A757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651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6D5EBEB0-8E56-DD41-AC39-3130A9C327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2073" y="96252"/>
              <a:ext cx="1161415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34A3E61D-CCDB-8746-892E-A383DDD25D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75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61ECE9EB-2496-3C43-B922-D0A1B02EC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3421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="" xmlns:ve="http://schemas.openxmlformats.org/markup-compatibility/2006" xmlns:mv="urn:schemas-microsoft-com:mac:vml" xmlns:mo="http://schemas.microsoft.com/office/mac/office/2008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A0F61DBC-9674-5943-9297-BF97933A0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Regierung – 2. Redner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Argumente des ersten Oppositionsredners widerlegen.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Weitere Argumente vorbringen.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Bestehende Argumente (des Vorredners) ausführen.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Opposition – 2. Redner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Argumente der Regierung widerlegen bzw. kritisieren:</a:t>
            </a:r>
          </a:p>
          <a:p>
            <a:pPr marL="914400" lvl="1" indent="-457200">
              <a:buFont typeface="Arial" charset="0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noch nicht widerlegte des 1. Regierungs-redners und</a:t>
            </a:r>
          </a:p>
          <a:p>
            <a:pPr marL="914400" lvl="1" indent="-457200">
              <a:buFont typeface="Arial" charset="0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alle des 2. Regierungsredners.</a:t>
            </a:r>
            <a:b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</a:b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Weitere Argumente gegen den Antrag vorbringen.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Freie Redner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Sind zu Beginn parteiunabhängig.</a:t>
            </a:r>
          </a:p>
          <a:p>
            <a:pPr marL="185738" indent="-185738">
              <a:buFont typeface="Arial"/>
              <a:buChar char="•"/>
            </a:pPr>
            <a:endParaRPr lang="de-AT" altLang="de-DE" sz="28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Entscheiden sich während der Debatte für eine Seite.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Müssen innerhalb der 1. Minute ihrer Rede klarstellen, für welche Seite sie sind.</a:t>
            </a:r>
          </a:p>
          <a:p>
            <a:pPr marL="185738" indent="-185738">
              <a:buFont typeface="Arial"/>
              <a:buChar char="•"/>
            </a:pPr>
            <a:endParaRPr lang="de-AT" altLang="de-DE" sz="28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Erfahren das Thema erst beim Beginn der Debatte</a:t>
            </a:r>
            <a:b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</a:b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= keine Vorbereitungszeit.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Haben halbe Redezeit (z. B. 2,5 statt 5 Minuten).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2800" dirty="0">
                <a:solidFill>
                  <a:srgbClr val="000000"/>
                </a:solidFill>
                <a:latin typeface="Calibri"/>
                <a:sym typeface="Arial" charset="0"/>
              </a:rPr>
              <a:t>Regeln für Fragen etc. gelten analog.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Freie Redner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Neue Aspekte/Argumente einbringen.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Antwort der angegriffenen Seite </a:t>
            </a:r>
            <a:b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</a:b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(60 Sekunden)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075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Opposition – 3. Redner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Gegenüberstellung der unterschiedlichen Ansichten, Argumente und Konzepte.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Warum sind die eigenen Ziele und Konzepte erstrebenswerter?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Was ist an der Argumentation der anderen Seite falsch?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Warum sollte man den Antrag ablehnen?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Regierung – 3. Redner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Gegenüberstellung der unterschiedlichen Ansichten, Argumente und Konzepte.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Warum sind die eigenen Ziele und Konzepte erstrebenswerter?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Was ist an der Argumentation der anderen Seite falsch?</a:t>
            </a: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Warum sollte man dem Antrag zustimmen?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Redezeit und Aufteilung – 5 min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4539959" y="1687513"/>
            <a:ext cx="405989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  <a:ea typeface="Arial"/>
              </a:rPr>
              <a:t>Begrüßung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  <a:ea typeface="Arial"/>
              </a:rPr>
              <a:t>Um was wird es in der Rede gehen?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Was werden meine Hauptargumente sein?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  <a:ea typeface="Arial"/>
              </a:rPr>
              <a:t>Ausführen der Argumente.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Warum ist mein Argument relevant?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Welche Argumente gibt es?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Beispiele aus Geschichte etc.,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Rückverlinken zum Thema..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  <a:ea typeface="Arial"/>
              </a:rPr>
              <a:t>Zusammenfassen.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Worum ging es? </a:t>
            </a:r>
            <a:br>
              <a:rPr lang="de-AT" sz="1600" dirty="0">
                <a:solidFill>
                  <a:srgbClr val="000000"/>
                </a:solidFill>
                <a:ea typeface="Arial"/>
              </a:rPr>
            </a:br>
            <a:r>
              <a:rPr lang="de-AT" sz="1600" dirty="0">
                <a:solidFill>
                  <a:srgbClr val="000000"/>
                </a:solidFill>
                <a:ea typeface="Arial"/>
              </a:rPr>
              <a:t>Was war das Wichtigste?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  <a:ea typeface="Arial"/>
              </a:rPr>
              <a:t>Verabschiedung</a:t>
            </a:r>
          </a:p>
          <a:p>
            <a:pPr marL="185738" indent="-185738">
              <a:buFont typeface="Arial"/>
              <a:buChar char="•"/>
            </a:pPr>
            <a:endParaRPr lang="de-AT" sz="1600" dirty="0">
              <a:solidFill>
                <a:srgbClr val="000000"/>
              </a:solidFill>
              <a:ea typeface="Arial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496888" y="1841500"/>
            <a:ext cx="117179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lang="de-DE" sz="2000" dirty="0">
                <a:solidFill>
                  <a:schemeClr val="tx1"/>
                </a:solidFill>
                <a:latin typeface="Lucida Grande"/>
              </a:rPr>
              <a:t>M</a:t>
            </a:r>
            <a:r>
              <a:rPr sz="2000" dirty="0">
                <a:solidFill>
                  <a:schemeClr val="tx1"/>
                </a:solidFill>
                <a:latin typeface="Lucida Grande"/>
              </a:rPr>
              <a:t>inute</a:t>
            </a: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96888" y="5064125"/>
            <a:ext cx="1171796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</a:t>
            </a:r>
            <a:r>
              <a:rPr lang="de-DE" sz="2000" dirty="0">
                <a:solidFill>
                  <a:schemeClr val="tx1"/>
                </a:solidFill>
                <a:latin typeface="Lucida Grande"/>
              </a:rPr>
              <a:t>M</a:t>
            </a:r>
            <a:r>
              <a:rPr sz="2000" dirty="0">
                <a:solidFill>
                  <a:schemeClr val="tx1"/>
                </a:solidFill>
                <a:latin typeface="Lucida Grande"/>
              </a:rPr>
              <a:t>inute</a:t>
            </a: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363538" y="3303588"/>
            <a:ext cx="133049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3 </a:t>
            </a:r>
            <a:r>
              <a:rPr lang="de-DE" sz="2000" dirty="0">
                <a:solidFill>
                  <a:schemeClr val="tx1"/>
                </a:solidFill>
                <a:latin typeface="Lucida Grande"/>
              </a:rPr>
              <a:t>M</a:t>
            </a:r>
            <a:r>
              <a:rPr sz="2000" dirty="0">
                <a:solidFill>
                  <a:schemeClr val="tx1"/>
                </a:solidFill>
                <a:latin typeface="Lucida Grande"/>
              </a:rPr>
              <a:t>inute</a:t>
            </a:r>
            <a:r>
              <a:rPr lang="de-DE" sz="2000" dirty="0" err="1">
                <a:solidFill>
                  <a:schemeClr val="tx1"/>
                </a:solidFill>
                <a:latin typeface="Lucida Grande"/>
              </a:rPr>
              <a:t>n</a:t>
            </a:r>
            <a:endParaRPr sz="20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001713" y="5435600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3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S.A.I.L. Modell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685800" y="1454727"/>
            <a:ext cx="8258760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State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 err="1">
                <a:solidFill>
                  <a:srgbClr val="000000"/>
                </a:solidFill>
                <a:latin typeface="Calibri"/>
              </a:rPr>
              <a:t>Es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wird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eine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Behauptung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aufgestellt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Argue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 err="1">
                <a:solidFill>
                  <a:srgbClr val="000000"/>
                </a:solidFill>
                <a:latin typeface="Calibri"/>
              </a:rPr>
              <a:t>Wichtigster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Teil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: z. B. Analyse der Situation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oder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Personen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. 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>
                <a:solidFill>
                  <a:srgbClr val="000000"/>
                </a:solidFill>
                <a:latin typeface="Calibri"/>
              </a:rPr>
              <a:t>Soll die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Behauptung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unterstützen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Illustrate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 err="1">
                <a:solidFill>
                  <a:srgbClr val="000000"/>
                </a:solidFill>
                <a:latin typeface="Calibri"/>
              </a:rPr>
              <a:t>Zeigen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eines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guten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Beispiels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, um das Argument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zu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verdeutlichen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und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greifbar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zu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machen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.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endParaRPr lang="en-GB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Link </a:t>
            </a:r>
            <a:br>
              <a:rPr lang="en-GB" sz="2300" dirty="0">
                <a:solidFill>
                  <a:srgbClr val="000000"/>
                </a:solidFill>
                <a:latin typeface="Calibri"/>
              </a:rPr>
            </a:br>
            <a:r>
              <a:rPr lang="en-GB" sz="2300" dirty="0" err="1">
                <a:solidFill>
                  <a:srgbClr val="000000"/>
                </a:solidFill>
                <a:latin typeface="Calibri"/>
              </a:rPr>
              <a:t>Verknüpfen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des Arguments/der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Behauptung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mit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der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Debatte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als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GB" sz="2300" dirty="0" err="1">
                <a:solidFill>
                  <a:srgbClr val="000000"/>
                </a:solidFill>
                <a:latin typeface="Calibri"/>
              </a:rPr>
              <a:t>Ganzes</a:t>
            </a:r>
            <a:r>
              <a:rPr lang="en-GB" sz="23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Zwischenfragen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85800" y="156556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Sollen Redner zur genaueren Bestimmung </a:t>
            </a:r>
            <a:br>
              <a:rPr lang="de-AT" sz="2500" dirty="0">
                <a:solidFill>
                  <a:srgbClr val="000000"/>
                </a:solidFill>
                <a:latin typeface="Calibri"/>
              </a:rPr>
            </a:br>
            <a:r>
              <a:rPr lang="de-AT" sz="2500" dirty="0">
                <a:solidFill>
                  <a:srgbClr val="000000"/>
                </a:solidFill>
                <a:latin typeface="Calibri"/>
              </a:rPr>
              <a:t>seiner Position oder Argumente zwingen.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Nur von gegnerischer Seite über </a:t>
            </a:r>
            <a:br>
              <a:rPr lang="de-AT" sz="2500" dirty="0">
                <a:solidFill>
                  <a:srgbClr val="000000"/>
                </a:solidFill>
                <a:latin typeface="Calibri"/>
              </a:rPr>
            </a:br>
            <a:r>
              <a:rPr lang="de-AT" sz="2500" dirty="0">
                <a:solidFill>
                  <a:srgbClr val="000000"/>
                </a:solidFill>
                <a:latin typeface="Calibri"/>
              </a:rPr>
              <a:t>Aufstehen und Handzeichen zulässig.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Kann vom Redner abgewiesen werden.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Keine Diskussion nach der Frage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Nur in ungeschützter Zeit (2. – 4. Minute)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Vorbereitungszeit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15 Minuten Vorbereitungszeit</a:t>
            </a:r>
          </a:p>
          <a:p>
            <a:pPr>
              <a:lnSpc>
                <a:spcPct val="100000"/>
              </a:lnSpc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Abstimmen der Rednerpositionen.</a:t>
            </a: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Einigen auf eine Team-Line.</a:t>
            </a: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Es sind keine Hilfsmittel erlaubt.</a:t>
            </a:r>
          </a:p>
          <a:p>
            <a:pPr>
              <a:lnSpc>
                <a:spcPct val="100000"/>
              </a:lnSpc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Der Juror ruft zur Debatte auf.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Kochrezept Debattierclub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Zutaten für 1 Debatte: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motivierter Lehrer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Mindestens 6 interessierte Schüler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Raum (4 Tische etc.)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Alles zusammen im Raum platzieren und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alles ca. 2 Stunden auf kleiner Flamme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langsam köcheln lassen.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Der Rest entwickelt sich von ganz alleine.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732" y="1263600"/>
            <a:ext cx="3274828" cy="185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Tipps für die Debatte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Immer begründen! – Warum?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Notizen machen.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Rede in Stichwörtern vorschreiben.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Uhr mitnehmen und Zeit nehmen.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Einfach ist am schwersten.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Bewertung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Style (40%)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Wie wird etwas gesagt?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Inhalt (40%)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Wie wird es erklärt?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Strategie (20%) </a:t>
            </a:r>
            <a:br>
              <a:rPr lang="de-AT" sz="3200" dirty="0">
                <a:solidFill>
                  <a:srgbClr val="000000"/>
                </a:solidFill>
                <a:latin typeface="Calibri"/>
              </a:rPr>
            </a:br>
            <a:r>
              <a:rPr lang="de-AT" sz="3200" dirty="0">
                <a:solidFill>
                  <a:srgbClr val="000000"/>
                </a:solidFill>
                <a:latin typeface="Calibri"/>
              </a:rPr>
              <a:t>Was wird gesagt? </a:t>
            </a: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Bewertung – Skala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722600"/>
            <a:ext cx="7228800" cy="43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Exceptional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Excellent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Extremely 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Very 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Good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Satisfactory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Competent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Pass</a:t>
            </a:r>
          </a:p>
          <a:p>
            <a:pPr marL="514350" indent="-514350">
              <a:buFont typeface="Impact" charset="0"/>
              <a:buAutoNum type="arabicPeriod"/>
            </a:pPr>
            <a:r>
              <a:rPr lang="en-GB" altLang="de-DE" sz="3200" dirty="0"/>
              <a:t>Improvement needed</a:t>
            </a:r>
          </a:p>
        </p:txBody>
      </p:sp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Bewertung – Style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64AD1E"/>
                </a:solidFill>
                <a:latin typeface="Calibri"/>
              </a:rPr>
              <a:t>Positiv: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Ruhiges Auftreten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Unterstützende Gestik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Gemäßigte Modulation der Stimme</a:t>
            </a:r>
            <a:br>
              <a:rPr lang="de-AT" sz="2200" dirty="0">
                <a:solidFill>
                  <a:srgbClr val="000000"/>
                </a:solidFill>
                <a:latin typeface="Calibri"/>
              </a:rPr>
            </a:br>
            <a:r>
              <a:rPr lang="de-AT" sz="2200" dirty="0">
                <a:solidFill>
                  <a:srgbClr val="000000"/>
                </a:solidFill>
                <a:latin typeface="Calibri"/>
              </a:rPr>
              <a:t>(angenehmes Zuhören)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FF0000"/>
                </a:solidFill>
                <a:latin typeface="Calibri"/>
              </a:rPr>
              <a:t>Negativ: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Zappeln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Ausladendes Herumfuchteln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Keine Gestik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Schreien und Flüstern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Unverständliche Sprache</a:t>
            </a:r>
            <a:br>
              <a:rPr lang="de-AT" sz="2200" dirty="0">
                <a:solidFill>
                  <a:srgbClr val="000000"/>
                </a:solidFill>
                <a:latin typeface="Calibri"/>
              </a:rPr>
            </a:br>
            <a:r>
              <a:rPr lang="de-AT" sz="2200" dirty="0">
                <a:solidFill>
                  <a:srgbClr val="000000"/>
                </a:solidFill>
                <a:latin typeface="Calibri"/>
              </a:rPr>
              <a:t>(unangenehmes Zuhören)</a:t>
            </a:r>
          </a:p>
        </p:txBody>
      </p:sp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Bewertung – Strategie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Relative Assessment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Was funktioniert in der Debatte?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400" b="1" dirty="0">
                <a:solidFill>
                  <a:srgbClr val="64AD1E"/>
                </a:solidFill>
                <a:latin typeface="Calibri"/>
              </a:rPr>
              <a:t>Positiv: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Wichtige Argumente</a:t>
            </a:r>
          </a:p>
          <a:p>
            <a:pPr marL="642938" lvl="1" indent="-185738">
              <a:buFont typeface="Arial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Streitpunkte der Debatte</a:t>
            </a:r>
          </a:p>
          <a:p>
            <a:pPr marL="642938" lvl="1" indent="-185738">
              <a:buFont typeface="Arial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Auswirkung auf die Realität</a:t>
            </a:r>
          </a:p>
          <a:p>
            <a:pPr marL="642938" lvl="1" indent="-185738">
              <a:buFont typeface="Arial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Widerlegen der Gegenseite</a:t>
            </a:r>
          </a:p>
          <a:p>
            <a:pPr marL="642938" lvl="1" indent="-185738">
              <a:buFont typeface="Arial"/>
              <a:buChar char="•"/>
            </a:pPr>
            <a:endParaRPr lang="de-AT" sz="20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 err="1">
                <a:solidFill>
                  <a:srgbClr val="000000"/>
                </a:solidFill>
                <a:latin typeface="Calibri"/>
              </a:rPr>
              <a:t>Prioritisierung</a:t>
            </a: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Zeitliche Gewichtung</a:t>
            </a:r>
          </a:p>
          <a:p>
            <a:pPr marL="642938" lvl="1" indent="-185738">
              <a:buFont typeface="Arial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Konzentration auf die wesentlichen Punkte</a:t>
            </a:r>
          </a:p>
          <a:p>
            <a:pPr marL="642938" lvl="1" indent="-185738"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Zwischenfragen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Bewertung – Inhalt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451880"/>
            <a:ext cx="7228800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de-AT" sz="2400" dirty="0">
                <a:solidFill>
                  <a:srgbClr val="000000"/>
                </a:solidFill>
                <a:latin typeface="Calibri"/>
              </a:rPr>
              <a:t>Auf die Erklärung kommt es an: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Rosen sind schön, weil sie rot sind. -&gt; Aussage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Rosen sind schön, weil sie rot sind.</a:t>
            </a:r>
          </a:p>
          <a:p>
            <a:pPr marL="1428750" lvl="2" indent="-514350">
              <a:buFont typeface="Arial" charset="0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Die Farbe rot wirkt ansprechend auf Leute,</a:t>
            </a:r>
          </a:p>
          <a:p>
            <a:pPr marL="1428750" lvl="2" indent="-514350">
              <a:buFont typeface="Arial" charset="0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da sie sie mit positiven Gefühlen assoziieren,</a:t>
            </a:r>
          </a:p>
          <a:p>
            <a:pPr marL="1428750" lvl="2" indent="-514350">
              <a:buFont typeface="Arial" charset="0"/>
              <a:buChar char="•"/>
            </a:pPr>
            <a:r>
              <a:rPr lang="de-AT" sz="2000" dirty="0">
                <a:solidFill>
                  <a:srgbClr val="000000"/>
                </a:solidFill>
                <a:latin typeface="Calibri"/>
              </a:rPr>
              <a:t>daher werden rote Blumen (und somit auch Rosen) als ansprechend wahrgenommen.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400" b="1" dirty="0">
                <a:solidFill>
                  <a:srgbClr val="64AD1E"/>
                </a:solidFill>
                <a:latin typeface="Calibri"/>
              </a:rPr>
              <a:t>Positive: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Analyse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Komplexität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Allgemein anerkannte Annahmen als Basis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Keine Widersprüche in sich</a:t>
            </a: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de-AT" altLang="de-DE" sz="3200" dirty="0"/>
              <a:t>Jetzt seid Ihr dran!</a:t>
            </a:r>
          </a:p>
          <a:p>
            <a:pPr>
              <a:spcBef>
                <a:spcPct val="0"/>
              </a:spcBef>
            </a:pPr>
            <a:r>
              <a:rPr lang="de-AT" sz="3200" b="1" dirty="0">
                <a:solidFill>
                  <a:srgbClr val="64AD1E"/>
                </a:solidFill>
              </a:rPr>
              <a:t>die Debattierclubs</a:t>
            </a:r>
            <a:endParaRPr lang="de-DE" sz="3200" b="1" dirty="0">
              <a:solidFill>
                <a:srgbClr val="64AD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4982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Bildnachweis: www.thinkstockphotos.de Nr. </a:t>
            </a:r>
            <a:r>
              <a:rPr lang="is-IS" sz="1000" dirty="0">
                <a:latin typeface="Calibri" charset="0"/>
                <a:ea typeface="Calibri" charset="0"/>
                <a:cs typeface="Calibri" charset="0"/>
              </a:rPr>
              <a:t>186380368 </a:t>
            </a:r>
            <a:r>
              <a:rPr lang="de-DE" sz="1000" dirty="0" err="1">
                <a:latin typeface="Calibri" charset="0"/>
                <a:ea typeface="Calibri" charset="0"/>
                <a:cs typeface="Calibri" charset="0"/>
              </a:rPr>
              <a:t>bubbles</a:t>
            </a:r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9256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311455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9600" y="6404751"/>
            <a:ext cx="74681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Calibri" charset="0"/>
                <a:ea typeface="Calibri" charset="0"/>
                <a:cs typeface="Calibri" charset="0"/>
              </a:rPr>
              <a:t>Bildnachweis: www.thinkstockphotos.de Nr. 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477152289 double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cs-CZ" sz="1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cs-CZ" sz="1000" dirty="0" err="1">
                <a:latin typeface="Calibri" charset="0"/>
                <a:ea typeface="Calibri" charset="0"/>
                <a:cs typeface="Calibri" charset="0"/>
              </a:rPr>
              <a:t>miakievy</a:t>
            </a:r>
            <a:endParaRPr lang="de-DE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586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Thema einer Debatte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Alles, was eine Streitfrage darstellt </a:t>
            </a:r>
            <a:r>
              <a:rPr lang="de-AT" sz="3200" dirty="0">
                <a:solidFill>
                  <a:srgbClr val="000000"/>
                </a:solidFill>
                <a:latin typeface="Calibri"/>
                <a:sym typeface="Wingdings"/>
              </a:rPr>
              <a:t></a:t>
            </a:r>
          </a:p>
          <a:p>
            <a:pPr>
              <a:lnSpc>
                <a:spcPct val="90000"/>
              </a:lnSpc>
            </a:pPr>
            <a:endParaRPr lang="de-AT" sz="3200" dirty="0">
              <a:solidFill>
                <a:srgbClr val="000000"/>
              </a:solidFill>
              <a:latin typeface="Calibri"/>
              <a:sym typeface="Wingdings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Darf der Westen die Menschenrechte global durchsetzen?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Sollte das Recht am eigenen Bild abgeschafft werden?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 die österreichische Neutralität abgeschafft werden?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Brauchen wir ein gesamteuropäisches Asylrecht?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 an allen öffentlichen Schulen islamischer Religionsunterricht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angeboten werden?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Sollte der Friedensnobelpreis nur noch posthum vergeben werden?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 Zigarettenwerbung generell verboten werden? 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Sollte Paintball verboten werden?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de-AT" sz="2300" dirty="0">
              <a:solidFill>
                <a:srgbClr val="000000"/>
              </a:solidFill>
              <a:latin typeface="Calibri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de-AT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Arten von Debatten</a:t>
            </a:r>
            <a:endParaRPr dirty="0"/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5805175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Definitionsdebatte 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„Dieses Haus hält Abtreibung für Mord.“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Wertedebatte </a:t>
            </a:r>
            <a:br>
              <a:rPr lang="de-AT" sz="2400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„Dieses Haus glaubt, dass der Zweck die Mittel rechtfertigt.“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Tatbestandsdebatte 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 „Dieses Haus glaubt, dass die Bundesregierung versagt hat.“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de-AT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Strategiedebatte </a:t>
            </a:r>
            <a:br>
              <a:rPr lang="de-AT" sz="2400" i="1" dirty="0">
                <a:solidFill>
                  <a:srgbClr val="000000"/>
                </a:solidFill>
                <a:latin typeface="Calibri"/>
              </a:rPr>
            </a:br>
            <a:r>
              <a:rPr lang="de-AT" sz="2400" dirty="0">
                <a:solidFill>
                  <a:srgbClr val="000000"/>
                </a:solidFill>
                <a:latin typeface="Calibri"/>
              </a:rPr>
              <a:t> „Dieses Haus würde eine Erbschaftssteuer von 50 % einführen.“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7227735" y="5080000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578573" y="3851275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929410" y="2622550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8297710" y="1395413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de-AT" sz="3200" dirty="0">
                <a:solidFill>
                  <a:srgbClr val="FFFFFF"/>
                </a:solidFill>
                <a:latin typeface="Tw Cen MT"/>
              </a:rPr>
              <a:t>Offene Parlamentarische Debatte (OPD)</a:t>
            </a:r>
            <a:endParaRPr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de-DE" sz="1800" dirty="0">
                <a:solidFill>
                  <a:schemeClr val="tx1"/>
                </a:solidFill>
                <a:latin typeface="Lucida Grande"/>
              </a:rPr>
              <a:t>Regierung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 dirty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447640" y="5702300"/>
            <a:ext cx="1701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de-DE" sz="1800" dirty="0">
                <a:solidFill>
                  <a:schemeClr val="tx1"/>
                </a:solidFill>
                <a:latin typeface="Lucida Grande"/>
              </a:rPr>
              <a:t>Freie Redner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5673440" y="570388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lang="de-DE" sz="1800" dirty="0">
                <a:solidFill>
                  <a:schemeClr val="tx1"/>
                </a:solidFill>
                <a:latin typeface="Lucida Grande"/>
              </a:rPr>
              <a:t>Juroren/Lehrer</a:t>
            </a: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de-AT" sz="3200" dirty="0">
                <a:solidFill>
                  <a:srgbClr val="FFFFFF"/>
                </a:solidFill>
                <a:latin typeface="Tw Cen MT"/>
              </a:rPr>
              <a:t>OPD – Rednerreihenfolge </a:t>
            </a:r>
            <a:endParaRPr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>
                <a:solidFill>
                  <a:schemeClr val="tx1"/>
                </a:solidFill>
                <a:latin typeface="Lucida Grande" charset="0"/>
                <a:sym typeface="Lucida Grande" charset="0"/>
              </a:rPr>
              <a:t>Opposition</a:t>
            </a: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2322948" y="5702300"/>
            <a:ext cx="1823674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Fr</a:t>
            </a:r>
            <a:r>
              <a:rPr lang="de-DE" sz="1800" dirty="0" err="1">
                <a:solidFill>
                  <a:schemeClr val="tx1"/>
                </a:solidFill>
                <a:latin typeface="Lucida Grande"/>
              </a:rPr>
              <a:t>eie</a:t>
            </a:r>
            <a:r>
              <a:rPr lang="de-DE" sz="1800" dirty="0">
                <a:solidFill>
                  <a:schemeClr val="tx1"/>
                </a:solidFill>
                <a:latin typeface="Lucida Grande"/>
              </a:rPr>
              <a:t> Redner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86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6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98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553136" y="486727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3296086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4042211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de-DE" sz="1800" dirty="0">
                <a:solidFill>
                  <a:schemeClr val="tx1"/>
                </a:solidFill>
                <a:latin typeface="Lucida Grande"/>
              </a:rPr>
              <a:t>Juroren/Lehrer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3737411" y="3870325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3291323" y="3832225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2830949" y="3781425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lang="de-DE" sz="1800" dirty="0">
                <a:solidFill>
                  <a:schemeClr val="tx1"/>
                </a:solidFill>
                <a:latin typeface="Lucida Grande"/>
              </a:rPr>
              <a:t>Regierung</a:t>
            </a:r>
            <a:endParaRPr sz="1800" dirty="0">
              <a:solidFill>
                <a:schemeClr val="tx1"/>
              </a:solidFill>
              <a:latin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Regierung – 1. Redner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Welches Problem soll mit dem Antrag gelöst werden?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Wie löst der Antrag das Problem?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Warum ist es wichtig, dieses Problem zu lösen?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Rolle – Opposition – 1. Redner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Antrag und/oder Ziele des Antrags kritisieren.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Argumente des ersten Regierungsredners widerlegen bzw. kritisieren.</a:t>
            </a:r>
          </a:p>
          <a:p>
            <a:pPr marL="185738" indent="-185738">
              <a:buFont typeface="Arial"/>
              <a:buChar char="•"/>
            </a:pPr>
            <a:endParaRPr lang="de-AT" altLang="de-DE" sz="3200" dirty="0">
              <a:solidFill>
                <a:srgbClr val="000000"/>
              </a:solidFill>
              <a:latin typeface="Calibri"/>
              <a:sym typeface="Arial" charset="0"/>
            </a:endParaRPr>
          </a:p>
          <a:p>
            <a:pPr marL="185738" indent="-185738">
              <a:buFont typeface="Arial"/>
              <a:buChar char="•"/>
            </a:pPr>
            <a:r>
              <a:rPr lang="de-AT" altLang="de-DE" sz="3200" dirty="0">
                <a:solidFill>
                  <a:srgbClr val="000000"/>
                </a:solidFill>
                <a:latin typeface="Calibri"/>
                <a:sym typeface="Arial" charset="0"/>
              </a:rPr>
              <a:t>Argumente gegen den Antrag vorbringen.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</Words>
  <Application>Microsoft Macintosh PowerPoint</Application>
  <PresentationFormat>Bildschirmpräsentation (4:3)</PresentationFormat>
  <Paragraphs>242</Paragraphs>
  <Slides>27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39" baseType="lpstr">
      <vt:lpstr>ヒラギノ角ゴ ProN W3</vt:lpstr>
      <vt:lpstr>Arial</vt:lpstr>
      <vt:lpstr>Calibri</vt:lpstr>
      <vt:lpstr>DejaVu Sans</vt:lpstr>
      <vt:lpstr>Gill Sans</vt:lpstr>
      <vt:lpstr>Impact</vt:lpstr>
      <vt:lpstr>Lucida Grande</vt:lpstr>
      <vt:lpstr>StarSymbol</vt:lpstr>
      <vt:lpstr>Tw Cen MT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Teply Annamaria</cp:lastModifiedBy>
  <cp:revision>28</cp:revision>
  <cp:lastPrinted>2016-07-10T10:29:56Z</cp:lastPrinted>
  <dcterms:created xsi:type="dcterms:W3CDTF">2015-07-03T18:55:42Z</dcterms:created>
  <dcterms:modified xsi:type="dcterms:W3CDTF">2018-08-19T16:43:04Z</dcterms:modified>
</cp:coreProperties>
</file>