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476" r:id="rId5"/>
    <p:sldId id="471" r:id="rId6"/>
    <p:sldId id="474" r:id="rId7"/>
    <p:sldId id="462" r:id="rId8"/>
    <p:sldId id="463" r:id="rId9"/>
    <p:sldId id="465" r:id="rId10"/>
    <p:sldId id="466" r:id="rId11"/>
    <p:sldId id="473" r:id="rId12"/>
    <p:sldId id="453" r:id="rId13"/>
    <p:sldId id="475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FFC"/>
    <a:srgbClr val="A6CB12"/>
    <a:srgbClr val="F7FFFF"/>
    <a:srgbClr val="FFB300"/>
    <a:srgbClr val="1D1D1D"/>
    <a:srgbClr val="4B4B4B"/>
    <a:srgbClr val="808285"/>
    <a:srgbClr val="00AEEF"/>
    <a:srgbClr val="0097C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80" autoAdjust="0"/>
  </p:normalViewPr>
  <p:slideViewPr>
    <p:cSldViewPr snapToGrid="0">
      <p:cViewPr varScale="1">
        <p:scale>
          <a:sx n="115" d="100"/>
          <a:sy n="115" d="100"/>
        </p:scale>
        <p:origin x="146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8/18/18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48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67625" y="260350"/>
            <a:ext cx="1152525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18/08/18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Challenge / B1: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Entrepreneurial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Design – </a:t>
            </a:r>
            <a:b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</a:b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nachhaltiges Geschäftsmodell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Idea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Challenge B1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Ich kann eine eigene Idee und ein Geschäftsmodell entwickeln.   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Design – nachhaltiges Geschäftsmodell 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576CEAB-7087-7E45-9B7C-9E89D1FCAB1C}"/>
              </a:ext>
            </a:extLst>
          </p:cNvPr>
          <p:cNvGrpSpPr/>
          <p:nvPr/>
        </p:nvGrpSpPr>
        <p:grpSpPr>
          <a:xfrm>
            <a:off x="869414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DF379188-0055-E446-B8C1-D774318A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6E1DF727-14AB-2144-B315-DE62B976B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51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8D0D38D2-31AE-744F-A564-6C5E453F4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2073" y="96252"/>
              <a:ext cx="116141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9790C735-43A8-5441-B948-2A8460F57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5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2C96F683-0DF3-1544-B4E4-23466718D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21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2F1EB39A-E8BB-3A4E-968D-13A550B7C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561688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58691" y="6215383"/>
            <a:ext cx="318548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 err="1"/>
              <a:t>Quelle</a:t>
            </a:r>
            <a:r>
              <a:rPr lang="en-GB" sz="800" dirty="0"/>
              <a:t>: Johannes Lindner/Gerald </a:t>
            </a:r>
            <a:r>
              <a:rPr lang="en-GB" sz="800" dirty="0" err="1"/>
              <a:t>Fröhlich</a:t>
            </a:r>
            <a:r>
              <a:rPr lang="en-GB" sz="800" dirty="0"/>
              <a:t> (2014): Innovations </a:t>
            </a:r>
            <a:r>
              <a:rPr lang="en-GB" sz="800" dirty="0" err="1"/>
              <a:t>Sparbuch</a:t>
            </a:r>
            <a:r>
              <a:rPr lang="en-GB" sz="800" dirty="0"/>
              <a:t>, </a:t>
            </a:r>
          </a:p>
          <a:p>
            <a:r>
              <a:rPr lang="en-GB" sz="800" dirty="0" err="1"/>
              <a:t>Illustrationen</a:t>
            </a:r>
            <a:r>
              <a:rPr lang="en-GB" sz="800" dirty="0"/>
              <a:t>: Helmut </a:t>
            </a:r>
            <a:r>
              <a:rPr lang="en-GB" sz="800" dirty="0" err="1"/>
              <a:t>Pokornig</a:t>
            </a:r>
            <a:r>
              <a:rPr lang="en-GB" sz="800"/>
              <a:t> und Hermann </a:t>
            </a:r>
            <a:r>
              <a:rPr lang="en-GB" sz="800" dirty="0" err="1"/>
              <a:t>Redlingshofer</a:t>
            </a:r>
            <a:endParaRPr lang="en-GB" sz="800" dirty="0"/>
          </a:p>
          <a:p>
            <a:r>
              <a:rPr lang="en-GB" sz="800" dirty="0"/>
              <a:t>Contact: </a:t>
            </a:r>
            <a:r>
              <a:rPr lang="en-GB" sz="800" dirty="0" err="1"/>
              <a:t>office@ifte.at</a:t>
            </a:r>
            <a:r>
              <a:rPr lang="en-GB" sz="800" dirty="0"/>
              <a:t> </a:t>
            </a:r>
          </a:p>
          <a:p>
            <a:endParaRPr lang="en-GB" sz="800" dirty="0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03912" y="288637"/>
            <a:ext cx="9040088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2108541" y="0"/>
            <a:ext cx="4995805" cy="1876376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" y="12455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724400" y="12455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1434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0" y="1377901"/>
            <a:ext cx="1141281" cy="98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8616" y="1400126"/>
            <a:ext cx="720271" cy="69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4724400" y="3836388"/>
            <a:ext cx="42672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52400" y="3836388"/>
            <a:ext cx="44196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1434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1210" y="3915763"/>
            <a:ext cx="1064190" cy="10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9" y="3912587"/>
            <a:ext cx="1089995" cy="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officeArt object"/>
          <p:cNvSpPr/>
          <p:nvPr/>
        </p:nvSpPr>
        <p:spPr>
          <a:xfrm>
            <a:off x="1365482" y="4223235"/>
            <a:ext cx="2755779" cy="718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Ertragsmodell</a:t>
            </a:r>
            <a:r>
              <a:rPr lang="de-DE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de-DE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8" name="officeArt object"/>
          <p:cNvSpPr/>
          <p:nvPr/>
        </p:nvSpPr>
        <p:spPr>
          <a:xfrm>
            <a:off x="1317641" y="4832843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de-DE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Wie kann bei der gewählten</a:t>
            </a:r>
          </a:p>
          <a:p>
            <a:pPr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Umsetzung Geld verdient werden?</a:t>
            </a:r>
            <a:endParaRPr lang="de-DE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de-DE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9" name="officeArt object"/>
          <p:cNvSpPr/>
          <p:nvPr/>
        </p:nvSpPr>
        <p:spPr>
          <a:xfrm>
            <a:off x="4838725" y="3922191"/>
            <a:ext cx="3635639" cy="1109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Soziale und </a:t>
            </a:r>
          </a:p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ökologische </a:t>
            </a:r>
          </a:p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Sensibilität</a:t>
            </a:r>
            <a:endParaRPr lang="de-DE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0" name="officeArt object"/>
          <p:cNvSpPr/>
          <p:nvPr/>
        </p:nvSpPr>
        <p:spPr>
          <a:xfrm>
            <a:off x="4838725" y="4832843"/>
            <a:ext cx="3808819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de-DE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Welche soziale und ökologische Verantwortung wird vom Unternehmen übernommen?</a:t>
            </a:r>
          </a:p>
        </p:txBody>
      </p:sp>
      <p:sp>
        <p:nvSpPr>
          <p:cNvPr id="101" name="officeArt object"/>
          <p:cNvSpPr/>
          <p:nvPr/>
        </p:nvSpPr>
        <p:spPr>
          <a:xfrm>
            <a:off x="4778475" y="1332431"/>
            <a:ext cx="3892161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Architektur </a:t>
            </a:r>
          </a:p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der Umsetzung</a:t>
            </a:r>
            <a:endParaRPr lang="de-DE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" name="officeArt object"/>
          <p:cNvSpPr/>
          <p:nvPr/>
        </p:nvSpPr>
        <p:spPr>
          <a:xfrm>
            <a:off x="1424068" y="1307773"/>
            <a:ext cx="2343158" cy="1176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Nutzen</a:t>
            </a:r>
            <a:br>
              <a:rPr lang="de-DE" sz="11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de-DE" sz="11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fficeArt object"/>
          <p:cNvSpPr/>
          <p:nvPr/>
        </p:nvSpPr>
        <p:spPr>
          <a:xfrm>
            <a:off x="1303419" y="1985867"/>
            <a:ext cx="3331884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Welchen Nutzen stiftet</a:t>
            </a:r>
            <a:b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de-DE" sz="160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das Unternehmen</a:t>
            </a:r>
            <a:b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 für die/den Gründer/in?</a:t>
            </a:r>
          </a:p>
          <a:p>
            <a:pPr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 für die Kundinnen und Kunden?</a:t>
            </a:r>
          </a:p>
          <a:p>
            <a:pPr>
              <a:spcAft>
                <a:spcPts val="0"/>
              </a:spcAft>
            </a:pPr>
            <a:r>
              <a:rPr lang="de-DE" sz="16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 für die Partner</a:t>
            </a:r>
            <a:r>
              <a:rPr lang="de-DE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</a:p>
        </p:txBody>
      </p:sp>
      <p:sp>
        <p:nvSpPr>
          <p:cNvPr id="104" name="officeArt object"/>
          <p:cNvSpPr/>
          <p:nvPr/>
        </p:nvSpPr>
        <p:spPr>
          <a:xfrm>
            <a:off x="4766144" y="2021813"/>
            <a:ext cx="4204067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Wie erbringt das Unternehmen diesen Nutzen?</a:t>
            </a:r>
          </a:p>
          <a:p>
            <a:pPr>
              <a:spcAft>
                <a:spcPts val="0"/>
              </a:spcAft>
            </a:pPr>
            <a:r>
              <a:rPr lang="de-DE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Wie und mit wem wird die Leistung erstellt?</a:t>
            </a:r>
          </a:p>
          <a:p>
            <a:pPr>
              <a:spcAft>
                <a:spcPts val="0"/>
              </a:spcAft>
            </a:pPr>
            <a:r>
              <a:rPr lang="de-DE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Wie erreicht die Leistung den Kunden/die Kundin? </a:t>
            </a:r>
            <a:r>
              <a:rPr lang="de-DE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(Stichwort: Vertrieb)</a:t>
            </a:r>
            <a:br>
              <a:rPr lang="de-DE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 Unicode MS" panose="020B0604020202020204" pitchFamily="34" charset="-128"/>
              </a:rPr>
            </a:br>
            <a:endParaRPr lang="de-DE" sz="15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Nachhaltiges Geschäftsmodell –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Canvas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783" y="6542536"/>
            <a:ext cx="27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Quelle: Lindner, J./Fröhlich, G (2014): Starte dein Projekt</a:t>
            </a:r>
          </a:p>
          <a:p>
            <a:r>
              <a:rPr lang="de-DE" sz="800" dirty="0">
                <a:latin typeface="Arial"/>
                <a:cs typeface="Arial"/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346366" y="969818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pic>
        <p:nvPicPr>
          <p:cNvPr id="13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836" y="1870364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459509" y="5594927"/>
            <a:ext cx="25058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Mit freundlicher Genehmigung innocent Alps Gmbh</a:t>
            </a:r>
          </a:p>
          <a:p>
            <a:endParaRPr lang="de-AT" sz="800" dirty="0"/>
          </a:p>
        </p:txBody>
      </p:sp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Fallbeispiel Innocent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524000" y="12192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248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0660" name="TextBox 4"/>
          <p:cNvSpPr txBox="1">
            <a:spLocks noChangeArrowheads="1"/>
          </p:cNvSpPr>
          <p:nvPr/>
        </p:nvSpPr>
        <p:spPr bwMode="auto">
          <a:xfrm>
            <a:off x="6629400" y="3810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de-DE" sz="700"/>
              <a:t>Architektur der </a:t>
            </a:r>
          </a:p>
          <a:p>
            <a:pPr algn="r"/>
            <a:r>
              <a:rPr lang="de-DE" sz="700"/>
              <a:t>Umsetzung</a:t>
            </a:r>
          </a:p>
        </p:txBody>
      </p:sp>
      <p:pic>
        <p:nvPicPr>
          <p:cNvPr id="7066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0363" y="13303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Box 6"/>
          <p:cNvSpPr txBox="1">
            <a:spLocks noChangeArrowheads="1"/>
          </p:cNvSpPr>
          <p:nvPr/>
        </p:nvSpPr>
        <p:spPr bwMode="auto">
          <a:xfrm>
            <a:off x="2209800" y="1371600"/>
            <a:ext cx="1784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Nutzenversprechung</a:t>
            </a:r>
          </a:p>
        </p:txBody>
      </p:sp>
      <p:pic>
        <p:nvPicPr>
          <p:cNvPr id="70663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4953000" y="5410200"/>
            <a:ext cx="715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700"/>
              <a:t>Ertragsmodell</a:t>
            </a:r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6248400" y="5334000"/>
            <a:ext cx="1146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de-DE" sz="700"/>
              <a:t>Soziale, ökologische und </a:t>
            </a:r>
          </a:p>
          <a:p>
            <a:pPr algn="l"/>
            <a:r>
              <a:rPr lang="de-DE" sz="700"/>
              <a:t>Führungs-Sensibilität</a:t>
            </a:r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6248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4648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752600" y="1905000"/>
            <a:ext cx="1233488" cy="1174750"/>
            <a:chOff x="-24" y="-24"/>
            <a:chExt cx="1008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64" y="175"/>
              <a:ext cx="846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gesunde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Ernährung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einfach gemacht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24200" y="3657600"/>
            <a:ext cx="1233488" cy="1174750"/>
            <a:chOff x="-24" y="-24"/>
            <a:chExt cx="1008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99" y="205"/>
              <a:ext cx="763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etwas Eigenes </a:t>
              </a:r>
            </a:p>
            <a:p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und Gutes tun</a:t>
              </a: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572000" y="2209800"/>
            <a:ext cx="1233488" cy="1174750"/>
            <a:chOff x="-24" y="-24"/>
            <a:chExt cx="1008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163" y="153"/>
              <a:ext cx="651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fair und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nachhaltig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Wirtschaften</a:t>
              </a: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124200" y="1981200"/>
            <a:ext cx="1233488" cy="1174750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223" y="205"/>
              <a:ext cx="50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natürliche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Getränke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95800" y="3657600"/>
            <a:ext cx="1233488" cy="1174750"/>
            <a:chOff x="-24" y="-24"/>
            <a:chExt cx="1008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101" y="135"/>
              <a:ext cx="764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des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Gewinns an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Wohltätigkeits-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organisationen</a:t>
              </a:r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Illustrationen Helmut Pokornig © IFTE</a:t>
            </a:r>
          </a:p>
          <a:p>
            <a:endParaRPr lang="de-AT" sz="800" dirty="0"/>
          </a:p>
          <a:p>
            <a:endParaRPr lang="de-AT" sz="800" dirty="0"/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572000" y="838200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3" name="TextBox 10"/>
          <p:cNvSpPr txBox="1">
            <a:spLocks noChangeArrowheads="1"/>
          </p:cNvSpPr>
          <p:nvPr/>
        </p:nvSpPr>
        <p:spPr bwMode="auto">
          <a:xfrm>
            <a:off x="3276600" y="5410200"/>
            <a:ext cx="715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700"/>
              <a:t>Ertragsmodell</a:t>
            </a:r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4572000" y="5334000"/>
            <a:ext cx="1146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de-DE" sz="700"/>
              <a:t>Soziale, ökologische und </a:t>
            </a:r>
          </a:p>
          <a:p>
            <a:pPr algn="l"/>
            <a:r>
              <a:rPr lang="de-DE" sz="700"/>
              <a:t>Führungs-Sensibilität</a:t>
            </a:r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4572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2971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9" name="TextBox 14"/>
          <p:cNvSpPr txBox="1">
            <a:spLocks noChangeArrowheads="1"/>
          </p:cNvSpPr>
          <p:nvPr/>
        </p:nvSpPr>
        <p:spPr bwMode="auto">
          <a:xfrm>
            <a:off x="5827713" y="914400"/>
            <a:ext cx="2249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Architektur der Umsetzung</a:t>
            </a:r>
          </a:p>
        </p:txBody>
      </p:sp>
      <p:pic>
        <p:nvPicPr>
          <p:cNvPr id="71690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91440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876800" y="3733800"/>
            <a:ext cx="1233488" cy="1174750"/>
            <a:chOff x="-24" y="-24"/>
            <a:chExt cx="1008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101" y="205"/>
              <a:ext cx="775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Kunden-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kommunikation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mit Werbung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4862513" y="2438400"/>
            <a:ext cx="1233487" cy="1174750"/>
            <a:chOff x="-24" y="-24"/>
            <a:chExt cx="1008" cy="816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126" y="82"/>
              <a:ext cx="679" cy="5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Einkauf des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Obstes direkt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bei Bauern,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mit Qualitäts-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sicherung</a:t>
              </a:r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.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096000" y="1219200"/>
            <a:ext cx="1143000" cy="914400"/>
            <a:chOff x="-24" y="-24"/>
            <a:chExt cx="1008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244" y="49"/>
              <a:ext cx="572" cy="5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Es werden </a:t>
              </a:r>
            </a:p>
            <a:p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selbst</a:t>
              </a:r>
            </a:p>
            <a:p>
              <a:r>
                <a:rPr lang="de-DE" sz="1000" dirty="0" err="1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Smoothies</a:t>
              </a:r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Hergestellt.</a:t>
              </a:r>
              <a:endParaRPr lang="de-CH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724400" y="1219200"/>
            <a:ext cx="1368425" cy="990600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116" y="102"/>
              <a:ext cx="661" cy="4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Das Obst wird</a:t>
              </a:r>
            </a:p>
            <a:p>
              <a:r>
                <a:rPr lang="de-DE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bei einem Bio-</a:t>
              </a:r>
            </a:p>
            <a:p>
              <a:r>
                <a:rPr lang="de-DE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bauer am Markt </a:t>
              </a:r>
            </a:p>
            <a:p>
              <a:r>
                <a:rPr lang="de-DE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eingekauft.</a:t>
              </a:r>
              <a:endParaRPr lang="de-CH" sz="10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324600" y="2286000"/>
            <a:ext cx="1143000" cy="990600"/>
            <a:chOff x="-24" y="-24"/>
            <a:chExt cx="1008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110" y="62"/>
              <a:ext cx="747" cy="6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Verarbeitung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in einer Obst-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presserei</a:t>
              </a:r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–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Partner </a:t>
              </a:r>
            </a:p>
            <a:p>
              <a:pPr algn="ctr"/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467600" y="2133600"/>
            <a:ext cx="990600" cy="762000"/>
            <a:chOff x="-24" y="-24"/>
            <a:chExt cx="1008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131" y="199"/>
              <a:ext cx="771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Abfüllung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Verpackung</a:t>
              </a: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7467600" y="2971800"/>
            <a:ext cx="990600" cy="762000"/>
            <a:chOff x="-24" y="-24"/>
            <a:chExt cx="1008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117" y="100"/>
              <a:ext cx="689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Transporte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durch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Partner</a:t>
              </a: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467600" y="3657600"/>
            <a:ext cx="990600" cy="762000"/>
            <a:chOff x="-24" y="-24"/>
            <a:chExt cx="1008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31" y="199"/>
              <a:ext cx="702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Lagerung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bei Partner</a:t>
              </a: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477000" y="3962400"/>
            <a:ext cx="990600" cy="917575"/>
            <a:chOff x="-24" y="-24"/>
            <a:chExt cx="1008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131" y="44"/>
              <a:ext cx="798" cy="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Buchhaltung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Steuern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durch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Partner</a:t>
              </a: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6477000" y="3200400"/>
            <a:ext cx="990600" cy="762000"/>
            <a:chOff x="-24" y="-24"/>
            <a:chExt cx="1008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145" y="94"/>
              <a:ext cx="622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Website-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erstellung</a:t>
              </a:r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extern</a:t>
              </a: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467600" y="4419600"/>
            <a:ext cx="990600" cy="762000"/>
            <a:chOff x="-24" y="-24"/>
            <a:chExt cx="1008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131" y="199"/>
              <a:ext cx="627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Vertriebs-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partner</a:t>
              </a:r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1702" name="Rectangle 55"/>
          <p:cNvSpPr>
            <a:spLocks noChangeArrowheads="1"/>
          </p:cNvSpPr>
          <p:nvPr/>
        </p:nvSpPr>
        <p:spPr bwMode="auto">
          <a:xfrm>
            <a:off x="152400" y="838200"/>
            <a:ext cx="42672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703" name="Picture 25" descr="Bildschirmfoto 2013-11-09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990600"/>
            <a:ext cx="5794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4" name="TextBox 57"/>
          <p:cNvSpPr txBox="1">
            <a:spLocks noChangeArrowheads="1"/>
          </p:cNvSpPr>
          <p:nvPr/>
        </p:nvSpPr>
        <p:spPr bwMode="auto">
          <a:xfrm>
            <a:off x="990600" y="1066800"/>
            <a:ext cx="1784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Nutzenversprechung</a:t>
            </a:r>
          </a:p>
        </p:txBody>
      </p: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3276600" y="5410200"/>
            <a:ext cx="715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700"/>
              <a:t>Ertragsmodell</a:t>
            </a:r>
          </a:p>
        </p:txBody>
      </p:sp>
      <p:pic>
        <p:nvPicPr>
          <p:cNvPr id="7170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239000" y="1219200"/>
            <a:ext cx="1143000" cy="914400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116" y="158"/>
              <a:ext cx="717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Verkaufsstand </a:t>
              </a:r>
            </a:p>
            <a:p>
              <a:pPr algn="ctr"/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auf einem </a:t>
              </a:r>
            </a:p>
            <a:p>
              <a:pPr algn="ctr"/>
              <a:r>
                <a:rPr lang="de-D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Festival</a:t>
              </a:r>
            </a:p>
          </p:txBody>
        </p:sp>
      </p:grpSp>
      <p:grpSp>
        <p:nvGrpSpPr>
          <p:cNvPr id="67" name="Group 48"/>
          <p:cNvGrpSpPr>
            <a:grpSpLocks/>
          </p:cNvGrpSpPr>
          <p:nvPr/>
        </p:nvGrpSpPr>
        <p:grpSpPr bwMode="auto">
          <a:xfrm>
            <a:off x="215280" y="1905000"/>
            <a:ext cx="1233488" cy="1174750"/>
            <a:chOff x="-24" y="-24"/>
            <a:chExt cx="1008" cy="816"/>
          </a:xfrm>
        </p:grpSpPr>
        <p:pic>
          <p:nvPicPr>
            <p:cNvPr id="6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9" name="Rectangle 50"/>
            <p:cNvSpPr>
              <a:spLocks/>
            </p:cNvSpPr>
            <p:nvPr/>
          </p:nvSpPr>
          <p:spPr bwMode="auto">
            <a:xfrm>
              <a:off x="64" y="175"/>
              <a:ext cx="846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gesunde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Ernährung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einfach gemacht</a:t>
              </a:r>
            </a:p>
          </p:txBody>
        </p:sp>
      </p:grpSp>
      <p:grpSp>
        <p:nvGrpSpPr>
          <p:cNvPr id="70" name="Group 48"/>
          <p:cNvGrpSpPr>
            <a:grpSpLocks/>
          </p:cNvGrpSpPr>
          <p:nvPr/>
        </p:nvGrpSpPr>
        <p:grpSpPr bwMode="auto">
          <a:xfrm>
            <a:off x="1586880" y="3657600"/>
            <a:ext cx="1233488" cy="1174750"/>
            <a:chOff x="-24" y="-24"/>
            <a:chExt cx="1008" cy="816"/>
          </a:xfrm>
        </p:grpSpPr>
        <p:pic>
          <p:nvPicPr>
            <p:cNvPr id="7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2" name="Rectangle 50"/>
            <p:cNvSpPr>
              <a:spLocks/>
            </p:cNvSpPr>
            <p:nvPr/>
          </p:nvSpPr>
          <p:spPr bwMode="auto">
            <a:xfrm>
              <a:off x="99" y="205"/>
              <a:ext cx="763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etwas Eigenes </a:t>
              </a:r>
            </a:p>
            <a:p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und Gutes tun</a:t>
              </a:r>
            </a:p>
          </p:txBody>
        </p:sp>
      </p:grpSp>
      <p:grpSp>
        <p:nvGrpSpPr>
          <p:cNvPr id="73" name="Group 48"/>
          <p:cNvGrpSpPr>
            <a:grpSpLocks/>
          </p:cNvGrpSpPr>
          <p:nvPr/>
        </p:nvGrpSpPr>
        <p:grpSpPr bwMode="auto">
          <a:xfrm>
            <a:off x="3034680" y="2209800"/>
            <a:ext cx="1233488" cy="1174750"/>
            <a:chOff x="-24" y="-24"/>
            <a:chExt cx="1008" cy="816"/>
          </a:xfrm>
        </p:grpSpPr>
        <p:pic>
          <p:nvPicPr>
            <p:cNvPr id="7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5" name="Rectangle 50"/>
            <p:cNvSpPr>
              <a:spLocks/>
            </p:cNvSpPr>
            <p:nvPr/>
          </p:nvSpPr>
          <p:spPr bwMode="auto">
            <a:xfrm>
              <a:off x="163" y="153"/>
              <a:ext cx="651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fair und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nachhaltig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Wirtschaften</a:t>
              </a:r>
            </a:p>
          </p:txBody>
        </p:sp>
      </p:grpSp>
      <p:grpSp>
        <p:nvGrpSpPr>
          <p:cNvPr id="76" name="Group 48"/>
          <p:cNvGrpSpPr>
            <a:grpSpLocks/>
          </p:cNvGrpSpPr>
          <p:nvPr/>
        </p:nvGrpSpPr>
        <p:grpSpPr bwMode="auto">
          <a:xfrm>
            <a:off x="1586880" y="1981200"/>
            <a:ext cx="1233488" cy="1174750"/>
            <a:chOff x="-24" y="-24"/>
            <a:chExt cx="1008" cy="816"/>
          </a:xfrm>
        </p:grpSpPr>
        <p:pic>
          <p:nvPicPr>
            <p:cNvPr id="7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8" name="Rectangle 50"/>
            <p:cNvSpPr>
              <a:spLocks/>
            </p:cNvSpPr>
            <p:nvPr/>
          </p:nvSpPr>
          <p:spPr bwMode="auto">
            <a:xfrm>
              <a:off x="223" y="205"/>
              <a:ext cx="50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natürliche</a:t>
              </a:r>
            </a:p>
            <a:p>
              <a:r>
                <a:rPr lang="de-DE" sz="11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Getränke</a:t>
              </a:r>
            </a:p>
          </p:txBody>
        </p:sp>
      </p:grpSp>
      <p:grpSp>
        <p:nvGrpSpPr>
          <p:cNvPr id="79" name="Group 48"/>
          <p:cNvGrpSpPr>
            <a:grpSpLocks/>
          </p:cNvGrpSpPr>
          <p:nvPr/>
        </p:nvGrpSpPr>
        <p:grpSpPr bwMode="auto">
          <a:xfrm>
            <a:off x="2958480" y="3657600"/>
            <a:ext cx="1233488" cy="1174750"/>
            <a:chOff x="-24" y="-24"/>
            <a:chExt cx="1008" cy="816"/>
          </a:xfrm>
        </p:grpSpPr>
        <p:pic>
          <p:nvPicPr>
            <p:cNvPr id="80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1" name="Rectangle 50"/>
            <p:cNvSpPr>
              <a:spLocks/>
            </p:cNvSpPr>
            <p:nvPr/>
          </p:nvSpPr>
          <p:spPr bwMode="auto">
            <a:xfrm>
              <a:off x="101" y="135"/>
              <a:ext cx="764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des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Gewinns an 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Wohltätigkeits-</a:t>
              </a:r>
            </a:p>
            <a:p>
              <a:pPr algn="ctr"/>
              <a:r>
                <a:rPr lang="de-DE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organisationen</a:t>
              </a:r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1300"/>
            <a:ext cx="6264275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TextBox 11"/>
          <p:cNvSpPr txBox="1">
            <a:spLocks noChangeArrowheads="1"/>
          </p:cNvSpPr>
          <p:nvPr/>
        </p:nvSpPr>
        <p:spPr bwMode="auto">
          <a:xfrm>
            <a:off x="4114800" y="3429000"/>
            <a:ext cx="1146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de-DE" sz="700"/>
              <a:t>Soziale, ökologische und </a:t>
            </a:r>
          </a:p>
          <a:p>
            <a:pPr algn="l"/>
            <a:r>
              <a:rPr lang="de-DE" sz="700"/>
              <a:t>Führungs-Sensibilität</a:t>
            </a:r>
          </a:p>
        </p:txBody>
      </p:sp>
      <p:pic>
        <p:nvPicPr>
          <p:cNvPr id="73731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4290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4114800" y="3429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914400" y="3429000"/>
            <a:ext cx="3048000" cy="3200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1524000" y="3471863"/>
            <a:ext cx="124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Ertragsmodell</a:t>
            </a:r>
          </a:p>
        </p:txBody>
      </p:sp>
      <p:pic>
        <p:nvPicPr>
          <p:cNvPr id="73735" name="Picture 41" descr="Bildschirmfoto 2013-04-09 um 12.53.2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2057400" y="4953000"/>
            <a:ext cx="1562100" cy="1447800"/>
            <a:chOff x="-24" y="-24"/>
            <a:chExt cx="1008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95" y="170"/>
              <a:ext cx="766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Die Zielgruppe</a:t>
              </a:r>
            </a:p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ist groß genug</a:t>
              </a:r>
            </a:p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und kaufbereit.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1676400" y="3733800"/>
            <a:ext cx="1295400" cy="1219200"/>
            <a:chOff x="-24" y="-24"/>
            <a:chExt cx="1008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126" y="77"/>
              <a:ext cx="660" cy="5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Smoothies</a:t>
              </a:r>
              <a:endParaRPr lang="de-DE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werden an</a:t>
              </a:r>
            </a:p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Kunden</a:t>
              </a:r>
            </a:p>
            <a:p>
              <a:pPr algn="ctr"/>
              <a:r>
                <a:rPr lang="de-D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verkauft</a:t>
              </a:r>
            </a:p>
          </p:txBody>
        </p:sp>
      </p:grpSp>
      <p:cxnSp>
        <p:nvCxnSpPr>
          <p:cNvPr id="73739" name="Straight Arrow Connector 30"/>
          <p:cNvCxnSpPr>
            <a:cxnSpLocks noChangeShapeType="1"/>
          </p:cNvCxnSpPr>
          <p:nvPr/>
        </p:nvCxnSpPr>
        <p:spPr bwMode="auto">
          <a:xfrm rot="5400000">
            <a:off x="3390900" y="3238500"/>
            <a:ext cx="1066800" cy="685800"/>
          </a:xfrm>
          <a:prstGeom prst="straightConnector1">
            <a:avLst/>
          </a:prstGeom>
          <a:noFill/>
          <a:ln w="38100">
            <a:solidFill>
              <a:srgbClr val="7F7F7F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73740" name="Straight Arrow Connector 29"/>
          <p:cNvCxnSpPr>
            <a:cxnSpLocks noChangeShapeType="1"/>
          </p:cNvCxnSpPr>
          <p:nvPr/>
        </p:nvCxnSpPr>
        <p:spPr bwMode="auto">
          <a:xfrm rot="5400000">
            <a:off x="3048001" y="3581400"/>
            <a:ext cx="1066800" cy="3175"/>
          </a:xfrm>
          <a:prstGeom prst="straightConnector1">
            <a:avLst/>
          </a:prstGeom>
          <a:noFill/>
          <a:ln w="38100">
            <a:solidFill>
              <a:srgbClr val="7F7F7F"/>
            </a:solidFill>
            <a:round/>
            <a:headEnd type="arrow" w="med" len="med"/>
            <a:tailEnd type="arrow" w="med" len="med"/>
          </a:ln>
        </p:spPr>
      </p:cxn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2482277" y="849746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1277" y="1002146"/>
            <a:ext cx="612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0" name="TextBox 14"/>
          <p:cNvSpPr txBox="1">
            <a:spLocks noChangeArrowheads="1"/>
          </p:cNvSpPr>
          <p:nvPr/>
        </p:nvSpPr>
        <p:spPr bwMode="auto">
          <a:xfrm>
            <a:off x="3737990" y="925946"/>
            <a:ext cx="2054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de-DE" sz="1400"/>
              <a:t>Soziale und ökologische </a:t>
            </a:r>
          </a:p>
          <a:p>
            <a:pPr algn="l"/>
            <a:r>
              <a:rPr lang="de-DE" sz="1400"/>
              <a:t>Sensibilität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682677" y="3288146"/>
            <a:ext cx="990600" cy="990600"/>
            <a:chOff x="-24" y="-24"/>
            <a:chExt cx="1008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68" y="199"/>
              <a:ext cx="827" cy="4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nach-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haltige</a:t>
              </a:r>
            </a:p>
            <a:p>
              <a:pPr algn="ctr"/>
              <a:r>
                <a:rPr lang="de-D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Verarbeitung</a:t>
              </a: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077" y="3288146"/>
            <a:ext cx="838200" cy="127635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1677" y="1764146"/>
            <a:ext cx="1168400" cy="1246188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8477" y="3059546"/>
            <a:ext cx="850900" cy="1189038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2477" y="1611746"/>
            <a:ext cx="931863" cy="121285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0877" y="1535546"/>
            <a:ext cx="1135063" cy="1341438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4752" y="3211946"/>
            <a:ext cx="1025525" cy="129540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05509" y="6426200"/>
            <a:ext cx="250581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Mit freundlicher Genehmigung innocent Alps Gmbh</a:t>
            </a:r>
          </a:p>
          <a:p>
            <a:endParaRPr lang="de-AT" sz="800" dirty="0"/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207818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9873" y="878472"/>
            <a:ext cx="6926263" cy="578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1514484" y="2714211"/>
            <a:ext cx="1393825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Zeichnen 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Sie das 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Geschäfts-modell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auf eine 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Flipchart. </a:t>
            </a:r>
          </a:p>
          <a:p>
            <a:pPr algn="ctr"/>
            <a:endParaRPr lang="de-DE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3903086" y="2982792"/>
            <a:ext cx="139382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Nutzen Sie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Klebezetteln.</a:t>
            </a:r>
          </a:p>
          <a:p>
            <a:pPr algn="ctr"/>
            <a:endParaRPr lang="de-DE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5974773" y="2732437"/>
            <a:ext cx="1752600" cy="16619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Beschreiben 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Sie die Bau- </a:t>
            </a:r>
          </a:p>
          <a:p>
            <a:pPr algn="ctr"/>
            <a:r>
              <a:rPr lang="de-DE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steine Ihres Geschäfts-modells</a:t>
            </a:r>
          </a:p>
          <a:p>
            <a:pPr algn="ctr"/>
            <a:endParaRPr lang="de-DE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669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Eigenes nachhaltiges Geschäftsmodell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Illustrationen Helmut Pokornig © IFTE</a:t>
            </a:r>
          </a:p>
          <a:p>
            <a:endParaRPr lang="de-AT" sz="800" dirty="0"/>
          </a:p>
          <a:p>
            <a:endParaRPr lang="de-AT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6" y="173187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52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4724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6132513" y="381000"/>
            <a:ext cx="2249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Architektur der Umsetzung</a:t>
            </a:r>
          </a:p>
        </p:txBody>
      </p:sp>
      <p:pic>
        <p:nvPicPr>
          <p:cNvPr id="6042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397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762000" y="381000"/>
            <a:ext cx="7535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/>
              <a:t>Nutzen</a:t>
            </a:r>
          </a:p>
        </p:txBody>
      </p:sp>
      <p:pic>
        <p:nvPicPr>
          <p:cNvPr id="6042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8513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4724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52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762000" y="3471863"/>
            <a:ext cx="124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/>
              <a:t>Ertragsmodell</a:t>
            </a:r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6250858" y="3505200"/>
            <a:ext cx="2103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/>
              <a:t>Soziale, ökologische und </a:t>
            </a:r>
          </a:p>
          <a:p>
            <a:r>
              <a:rPr lang="de-DE" sz="1400" dirty="0"/>
              <a:t>Führungs-Sensibilität</a:t>
            </a:r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508375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78691" y="1050636"/>
            <a:ext cx="1233488" cy="1174750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de-D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27ADFCD2114BA04773317A8E8776" ma:contentTypeVersion="0" ma:contentTypeDescription="Create a new document." ma:contentTypeScope="" ma:versionID="a9c2bf65c959cc1e81dd473ebb4680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6b84bf688f0f6f41e1b0b61a072224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0E36E0-1372-4230-9D66-9B4A5D9C3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Macintosh PowerPoint</Application>
  <PresentationFormat>Bildschirmpräsentation (4:3)</PresentationFormat>
  <Paragraphs>157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Arial Unicode MS</vt:lpstr>
      <vt:lpstr>ＭＳ Ｐゴシック</vt:lpstr>
      <vt:lpstr>Arial</vt:lpstr>
      <vt:lpstr>Calibri</vt:lpstr>
      <vt:lpstr>DejaVu Sans</vt:lpstr>
      <vt:lpstr>Handwriting - Dakota</vt:lpstr>
      <vt:lpstr>Helvetica</vt:lpstr>
      <vt:lpstr>Helvetica Neue</vt:lpstr>
      <vt:lpstr>Times</vt:lpstr>
      <vt:lpstr>Times New Roman</vt:lpstr>
      <vt:lpstr>Tw Cen MT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Rdesign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Teply Annamaria</cp:lastModifiedBy>
  <cp:revision>256</cp:revision>
  <dcterms:created xsi:type="dcterms:W3CDTF">2015-06-29T09:02:32Z</dcterms:created>
  <dcterms:modified xsi:type="dcterms:W3CDTF">2018-08-18T20:21:44Z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0x010100FAE627ADFCD2114BA04773317A8E8776</vt:lpwstr>
  </property>
</Properties>
</file>