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3"/>
  </p:notesMasterIdLst>
  <p:sldIdLst>
    <p:sldId id="488" r:id="rId5"/>
    <p:sldId id="471" r:id="rId6"/>
    <p:sldId id="472" r:id="rId7"/>
    <p:sldId id="473" r:id="rId8"/>
    <p:sldId id="474" r:id="rId9"/>
    <p:sldId id="475" r:id="rId10"/>
    <p:sldId id="476" r:id="rId11"/>
    <p:sldId id="477" r:id="rId12"/>
    <p:sldId id="478" r:id="rId13"/>
    <p:sldId id="479" r:id="rId14"/>
    <p:sldId id="480" r:id="rId15"/>
    <p:sldId id="481" r:id="rId16"/>
    <p:sldId id="482" r:id="rId17"/>
    <p:sldId id="483" r:id="rId18"/>
    <p:sldId id="484" r:id="rId19"/>
    <p:sldId id="485" r:id="rId20"/>
    <p:sldId id="486" r:id="rId21"/>
    <p:sldId id="487" r:id="rId22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átia Santos" initials="CS" lastIdx="1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300"/>
    <a:srgbClr val="A6CB12"/>
    <a:srgbClr val="F7FFFF"/>
    <a:srgbClr val="1D1D1D"/>
    <a:srgbClr val="4B4B4B"/>
    <a:srgbClr val="808285"/>
    <a:srgbClr val="00AEEF"/>
    <a:srgbClr val="0097CC"/>
    <a:srgbClr val="333333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80" autoAdjust="0"/>
  </p:normalViewPr>
  <p:slideViewPr>
    <p:cSldViewPr snapToGrid="0">
      <p:cViewPr varScale="1">
        <p:scale>
          <a:sx n="115" d="100"/>
          <a:sy n="115" d="100"/>
        </p:scale>
        <p:origin x="1464" y="2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B5301-5BB9-490F-8615-EF7BBCE854A3}" type="datetimeFigureOut">
              <a:rPr lang="en-US" smtClean="0"/>
              <a:pPr/>
              <a:t>8/19/18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6B08B4-1CE4-42A5-9411-4E173DF1D4C9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944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28"/>
          <p:cNvSpPr/>
          <p:nvPr userDrawn="1"/>
        </p:nvSpPr>
        <p:spPr>
          <a:xfrm>
            <a:off x="109728" y="1035824"/>
            <a:ext cx="8924544" cy="544175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19/08/18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19/08/18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ângulo 28"/>
          <p:cNvSpPr/>
          <p:nvPr userDrawn="1"/>
        </p:nvSpPr>
        <p:spPr>
          <a:xfrm>
            <a:off x="109728" y="1035824"/>
            <a:ext cx="8924544" cy="544175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19/08/18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19/08/18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19/08/18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19/08/18</a:t>
            </a:fld>
            <a:endParaRPr lang="pt-PT" dirty="0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19/08/18</a:t>
            </a:fld>
            <a:endParaRPr lang="pt-PT" dirty="0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19/08/18</a:t>
            </a:fld>
            <a:endParaRPr lang="pt-PT" dirty="0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19/08/18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19/08/18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ângulo 28"/>
          <p:cNvSpPr/>
          <p:nvPr userDrawn="1"/>
        </p:nvSpPr>
        <p:spPr>
          <a:xfrm>
            <a:off x="109728" y="1035824"/>
            <a:ext cx="8924544" cy="544175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A8817F-E2D8-46FA-AE2F-9555133E64F3}" type="datetimeFigureOut">
              <a:rPr lang="pt-PT" smtClean="0"/>
              <a:pPr/>
              <a:t>19/08/18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73" name="CustomShape 1"/>
          <p:cNvSpPr/>
          <p:nvPr/>
        </p:nvSpPr>
        <p:spPr>
          <a:xfrm>
            <a:off x="0" y="-38880"/>
            <a:ext cx="9142560" cy="104796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de-AT" sz="2800" strike="noStrike" dirty="0">
                <a:solidFill>
                  <a:srgbClr val="FFFFFF"/>
                </a:solidFill>
                <a:latin typeface="Tw Cen MT"/>
                <a:ea typeface="DejaVu Sans"/>
              </a:rPr>
              <a:t>                       </a:t>
            </a:r>
            <a:r>
              <a:rPr lang="de-AT" strike="noStrike" dirty="0">
                <a:solidFill>
                  <a:srgbClr val="FFFFFF"/>
                </a:solidFill>
                <a:latin typeface="Tw Cen MT"/>
                <a:ea typeface="DejaVu Sans"/>
              </a:rPr>
              <a:t> Start </a:t>
            </a:r>
            <a:r>
              <a:rPr lang="de-AT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Your</a:t>
            </a:r>
            <a:r>
              <a:rPr lang="de-AT" strike="noStrike" dirty="0">
                <a:solidFill>
                  <a:srgbClr val="FFFFFF"/>
                </a:solidFill>
                <a:latin typeface="Tw Cen MT"/>
                <a:ea typeface="DejaVu Sans"/>
              </a:rPr>
              <a:t> Project Challenge / B2: Starte Dein Projekt</a:t>
            </a:r>
            <a:endParaRPr dirty="0"/>
          </a:p>
        </p:txBody>
      </p:sp>
      <p:pic>
        <p:nvPicPr>
          <p:cNvPr id="74" name="Picture 1"/>
          <p:cNvPicPr/>
          <p:nvPr/>
        </p:nvPicPr>
        <p:blipFill>
          <a:blip r:embed="rId3"/>
          <a:stretch/>
        </p:blipFill>
        <p:spPr>
          <a:xfrm>
            <a:off x="0" y="12960"/>
            <a:ext cx="2132280" cy="852120"/>
          </a:xfrm>
          <a:prstGeom prst="rect">
            <a:avLst/>
          </a:prstGeom>
          <a:ln>
            <a:noFill/>
          </a:ln>
        </p:spPr>
      </p:pic>
      <p:sp>
        <p:nvSpPr>
          <p:cNvPr id="75" name="CustomShape 2"/>
          <p:cNvSpPr/>
          <p:nvPr/>
        </p:nvSpPr>
        <p:spPr>
          <a:xfrm>
            <a:off x="146580" y="1182280"/>
            <a:ext cx="8623080" cy="52056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7" name="CustomShape 3"/>
          <p:cNvSpPr/>
          <p:nvPr/>
        </p:nvSpPr>
        <p:spPr>
          <a:xfrm>
            <a:off x="459720" y="1834607"/>
            <a:ext cx="7343640" cy="356991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spcBef>
                <a:spcPts val="600"/>
              </a:spcBef>
            </a:pPr>
            <a:r>
              <a:rPr lang="de-AT" sz="3000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Start </a:t>
            </a:r>
            <a:r>
              <a:rPr lang="de-AT" sz="3000" b="1" dirty="0" err="1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Your</a:t>
            </a:r>
            <a:r>
              <a:rPr lang="de-AT" sz="3000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Project Challenge B2</a:t>
            </a:r>
            <a:endParaRPr lang="de-AT" sz="3000" b="1" strike="noStrike" dirty="0">
              <a:solidFill>
                <a:srgbClr val="FFB30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spcBef>
                <a:spcPts val="600"/>
              </a:spcBef>
            </a:pPr>
            <a:r>
              <a:rPr lang="de-AT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Ich kann ein Projekt planen und im Team umsetzen.</a:t>
            </a:r>
            <a:r>
              <a:rPr lang="de-DE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endParaRPr lang="de-AT" dirty="0">
              <a:solidFill>
                <a:srgbClr val="FFB30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AT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Core </a:t>
            </a:r>
            <a:r>
              <a:rPr lang="de-AT" dirty="0" err="1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Entrepreneurial</a:t>
            </a:r>
            <a:r>
              <a:rPr lang="de-AT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Education </a:t>
            </a:r>
            <a:endParaRPr dirty="0">
              <a:solidFill>
                <a:srgbClr val="FFB3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81" name="Picture 1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416" y="1819686"/>
            <a:ext cx="2763680" cy="2763680"/>
          </a:xfrm>
          <a:prstGeom prst="rect">
            <a:avLst/>
          </a:prstGeom>
          <a:ln>
            <a:noFill/>
          </a:ln>
        </p:spPr>
      </p:pic>
      <p:sp>
        <p:nvSpPr>
          <p:cNvPr id="2" name="Textfeld 1"/>
          <p:cNvSpPr txBox="1"/>
          <p:nvPr/>
        </p:nvSpPr>
        <p:spPr>
          <a:xfrm>
            <a:off x="5004048" y="4294837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de-AT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Starte Dein Projekt</a:t>
            </a:r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AA00B42C-E4C4-CB48-88C1-B8FADDF75F95}"/>
              </a:ext>
            </a:extLst>
          </p:cNvPr>
          <p:cNvGrpSpPr/>
          <p:nvPr/>
        </p:nvGrpSpPr>
        <p:grpSpPr>
          <a:xfrm>
            <a:off x="769054" y="5607594"/>
            <a:ext cx="6914516" cy="577215"/>
            <a:chOff x="0" y="0"/>
            <a:chExt cx="6914815" cy="577215"/>
          </a:xfrm>
        </p:grpSpPr>
        <p:pic>
          <p:nvPicPr>
            <p:cNvPr id="20" name="Picture 14" descr="Bildschirmfoto 2014-05-21 um 14.47.42.png">
              <a:extLst>
                <a:ext uri="{FF2B5EF4-FFF2-40B4-BE49-F238E27FC236}">
                  <a16:creationId xmlns:a16="http://schemas.microsoft.com/office/drawing/2014/main" id="{E1EC9EE5-F0F3-B14F-A76C-044AE48729D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63915" y="12031"/>
              <a:ext cx="850900" cy="534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7" descr="Logo_eesi">
              <a:extLst>
                <a:ext uri="{FF2B5EF4-FFF2-40B4-BE49-F238E27FC236}">
                  <a16:creationId xmlns:a16="http://schemas.microsoft.com/office/drawing/2014/main" id="{2DD58976-2EB9-F843-B929-FE0876F16C4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6515" y="0"/>
              <a:ext cx="952500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3">
              <a:extLst>
                <a:ext uri="{FF2B5EF4-FFF2-40B4-BE49-F238E27FC236}">
                  <a16:creationId xmlns:a16="http://schemas.microsoft.com/office/drawing/2014/main" id="{6E03919F-7AF6-A244-9CA0-A75BE27971A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552073" y="96252"/>
              <a:ext cx="1161415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15" descr="kph-logo-2014-transparent-cmyk-300.eps">
              <a:extLst>
                <a:ext uri="{FF2B5EF4-FFF2-40B4-BE49-F238E27FC236}">
                  <a16:creationId xmlns:a16="http://schemas.microsoft.com/office/drawing/2014/main" id="{348668EE-9817-B943-AC88-42254CEAB2F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7579" y="60157"/>
              <a:ext cx="960120" cy="459740"/>
            </a:xfrm>
            <a:prstGeom prst="rect">
              <a:avLst/>
            </a:prstGeom>
            <a:noFill/>
            <a:ln>
              <a:noFill/>
            </a:ln>
            <a:extLst/>
          </p:spPr>
        </p:pic>
        <p:pic>
          <p:nvPicPr>
            <p:cNvPr id="24" name="Picture 2">
              <a:extLst>
                <a:ext uri="{FF2B5EF4-FFF2-40B4-BE49-F238E27FC236}">
                  <a16:creationId xmlns:a16="http://schemas.microsoft.com/office/drawing/2014/main" id="{EA67A884-EB75-4E41-ABF2-AC57A7CFABC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13421" y="0"/>
              <a:ext cx="769620" cy="577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ve="http://schemas.openxmlformats.org/markup-compatibility/2006" xmlns:mv="urn:schemas-microsoft-com:mac:vml" xmlns:mo="http://schemas.microsoft.com/office/mac/office/2008/main" xmlns:lc="http://schemas.openxmlformats.org/drawingml/2006/lockedCanvas">
                  <a:solidFill>
                    <a:srgbClr val="FFFFFF"/>
                  </a:solidFill>
                </a14:hiddenFill>
              </a:ext>
              <a:ext uri="{91240B29-F687-4f45-9708-019B960494DF}">
                <a14:hiddenLine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ve="http://schemas.openxmlformats.org/markup-compatibility/2006" xmlns:mv="urn:schemas-microsoft-com:mac:vml" xmlns:mo="http://schemas.microsoft.com/office/mac/office/2008/main" xmlns:lc="http://schemas.openxmlformats.org/drawingml/2006/locked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Bild 39" descr="Macintosh HD:Users:valentinmayerhofer:Dropbox:IFTE:Youth Challenge Program:final Layout:Icons ohne Hintergrund:co-funded.png">
              <a:extLst>
                <a:ext uri="{FF2B5EF4-FFF2-40B4-BE49-F238E27FC236}">
                  <a16:creationId xmlns:a16="http://schemas.microsoft.com/office/drawing/2014/main" id="{A3621A25-034B-C64C-A739-203BAA4328D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96252"/>
              <a:ext cx="1384935" cy="398145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49703176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Schritt 6: Projektablaufplan (PAP)</a:t>
            </a:r>
          </a:p>
        </p:txBody>
      </p:sp>
      <p:sp>
        <p:nvSpPr>
          <p:cNvPr id="5" name="Rechteck 5"/>
          <p:cNvSpPr>
            <a:spLocks noChangeArrowheads="1"/>
          </p:cNvSpPr>
          <p:nvPr/>
        </p:nvSpPr>
        <p:spPr bwMode="auto">
          <a:xfrm>
            <a:off x="578806" y="2159010"/>
            <a:ext cx="2356088" cy="2240747"/>
          </a:xfrm>
          <a:prstGeom prst="rect">
            <a:avLst/>
          </a:prstGeom>
          <a:solidFill>
            <a:srgbClr val="FFFFFF"/>
          </a:solidFill>
          <a:ln w="12700">
            <a:solidFill>
              <a:srgbClr val="4E612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 xmlns:mv="urn:schemas-microsoft-com:mac:vml" xmlns:mc="http://schemas.openxmlformats.org/markup-compatibility/2006">
                <a:effectLst>
                  <a:outerShdw blurRad="40000" dist="23000" dir="5400000" rotWithShape="0">
                    <a:srgbClr val="000000">
                      <a:alpha val="34999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AT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ÇlÇr ñæí©" charset="0"/>
              </a:rPr>
              <a:t>Wann?</a:t>
            </a:r>
            <a:endParaRPr kumimoji="0" lang="de-AT" sz="4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ＭＳ Ｐゴシック" charset="0"/>
            </a:endParaRPr>
          </a:p>
        </p:txBody>
      </p:sp>
      <p:cxnSp>
        <p:nvCxnSpPr>
          <p:cNvPr id="7170" name="Gerade Verbindung mit Pfeil 4"/>
          <p:cNvCxnSpPr>
            <a:cxnSpLocks noChangeShapeType="1"/>
          </p:cNvCxnSpPr>
          <p:nvPr/>
        </p:nvCxnSpPr>
        <p:spPr bwMode="auto">
          <a:xfrm flipV="1">
            <a:off x="522914" y="4629737"/>
            <a:ext cx="7970357" cy="2185"/>
          </a:xfrm>
          <a:prstGeom prst="straightConnector1">
            <a:avLst/>
          </a:prstGeom>
          <a:noFill/>
          <a:ln w="25400">
            <a:solidFill>
              <a:srgbClr val="4E6128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noFill/>
              </a14:hiddenFill>
            </a:ext>
            <a:ext uri="{AF507438-7753-43e0-B8FC-AC1667EBCBE1}">
              <a14:hiddenEffects xmlns="" xmlns:a14="http://schemas.microsoft.com/office/drawing/2010/main" xmlns:mv="urn:schemas-microsoft-com:mac:vml" xmlns:mc="http://schemas.openxmlformats.org/markup-compatibility/2006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4160344" y="4573796"/>
            <a:ext cx="630502" cy="677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AT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ÇlÇr ñæí©" charset="0"/>
              </a:rPr>
              <a:t>Zeit</a:t>
            </a:r>
            <a:endParaRPr kumimoji="0" lang="de-AT" sz="5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7" name="Rechteck 5"/>
          <p:cNvSpPr>
            <a:spLocks noChangeArrowheads="1"/>
          </p:cNvSpPr>
          <p:nvPr/>
        </p:nvSpPr>
        <p:spPr bwMode="auto">
          <a:xfrm>
            <a:off x="6156145" y="2149686"/>
            <a:ext cx="2356088" cy="2240749"/>
          </a:xfrm>
          <a:prstGeom prst="rect">
            <a:avLst/>
          </a:prstGeom>
          <a:solidFill>
            <a:srgbClr val="FFFFFF"/>
          </a:solidFill>
          <a:ln w="12700">
            <a:solidFill>
              <a:srgbClr val="4E612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 xmlns:mv="urn:schemas-microsoft-com:mac:vml" xmlns:mc="http://schemas.openxmlformats.org/markup-compatibility/2006">
                <a:effectLst>
                  <a:outerShdw blurRad="40000" dist="23000" dir="5400000" rotWithShape="0">
                    <a:srgbClr val="000000">
                      <a:alpha val="34999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AT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ÇlÇr ñæí©" charset="0"/>
              </a:rPr>
              <a:t>Welche Arbeits-ergebnisse?</a:t>
            </a:r>
            <a:endParaRPr kumimoji="0" lang="de-AT" sz="4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ＭＳ Ｐゴシック" charset="0"/>
            </a:endParaRPr>
          </a:p>
        </p:txBody>
      </p:sp>
      <p:sp>
        <p:nvSpPr>
          <p:cNvPr id="9" name="Rechteck 5"/>
          <p:cNvSpPr>
            <a:spLocks noChangeArrowheads="1"/>
          </p:cNvSpPr>
          <p:nvPr/>
        </p:nvSpPr>
        <p:spPr bwMode="auto">
          <a:xfrm>
            <a:off x="3397104" y="2152795"/>
            <a:ext cx="2356088" cy="2240747"/>
          </a:xfrm>
          <a:prstGeom prst="rect">
            <a:avLst/>
          </a:prstGeom>
          <a:solidFill>
            <a:srgbClr val="FFFFFF"/>
          </a:solidFill>
          <a:ln w="12700">
            <a:solidFill>
              <a:srgbClr val="4E612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 xmlns:mv="urn:schemas-microsoft-com:mac:vml" xmlns:mc="http://schemas.openxmlformats.org/markup-compatibility/2006">
                <a:effectLst>
                  <a:outerShdw blurRad="40000" dist="23000" dir="5400000" rotWithShape="0">
                    <a:srgbClr val="000000">
                      <a:alpha val="34999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AT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ea typeface="ÇlÇr ñæí©" charset="0"/>
              </a:rPr>
              <a:t>Von wem?</a:t>
            </a:r>
            <a:endParaRPr kumimoji="0" lang="de-AT" sz="4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2805458"/>
      </p:ext>
    </p:extLst>
  </p:cSld>
  <p:clrMapOvr>
    <a:masterClrMapping/>
  </p:clrMapOvr>
  <p:transition spd="med"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Schritt 6: Zeitliche Projektabgrenzung</a:t>
            </a:r>
          </a:p>
        </p:txBody>
      </p:sp>
      <p:grpSp>
        <p:nvGrpSpPr>
          <p:cNvPr id="2" name="Gruppierung 1"/>
          <p:cNvGrpSpPr/>
          <p:nvPr/>
        </p:nvGrpSpPr>
        <p:grpSpPr>
          <a:xfrm>
            <a:off x="1313481" y="1478494"/>
            <a:ext cx="6924629" cy="4502145"/>
            <a:chOff x="1004569" y="877856"/>
            <a:chExt cx="5043247" cy="2826039"/>
          </a:xfrm>
        </p:grpSpPr>
        <p:sp>
          <p:nvSpPr>
            <p:cNvPr id="10" name="Oval 9"/>
            <p:cNvSpPr/>
            <p:nvPr/>
          </p:nvSpPr>
          <p:spPr>
            <a:xfrm>
              <a:off x="2402155" y="1751256"/>
              <a:ext cx="2136931" cy="1067041"/>
            </a:xfrm>
            <a:prstGeom prst="ellipse">
              <a:avLst/>
            </a:prstGeom>
            <a:solidFill>
              <a:srgbClr val="AFD173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r>
                <a:rPr lang="de-DE" dirty="0">
                  <a:solidFill>
                    <a:schemeClr val="tx1"/>
                  </a:solidFill>
                  <a:cs typeface="PoloMatheAustria1Krftg krftg"/>
                </a:rPr>
                <a:t>Projekt:</a:t>
              </a:r>
            </a:p>
          </p:txBody>
        </p:sp>
        <p:sp>
          <p:nvSpPr>
            <p:cNvPr id="11" name="Rechteck 1"/>
            <p:cNvSpPr>
              <a:spLocks noChangeArrowheads="1"/>
            </p:cNvSpPr>
            <p:nvPr/>
          </p:nvSpPr>
          <p:spPr bwMode="auto">
            <a:xfrm>
              <a:off x="1949827" y="877856"/>
              <a:ext cx="883724" cy="67898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de-AT" sz="1600" dirty="0">
                  <a:solidFill>
                    <a:srgbClr val="000000"/>
                  </a:solidFill>
                  <a:cs typeface="PoloMatheAustria1Leicht Leicht"/>
                </a:rPr>
                <a:t>Startdatum:</a:t>
              </a:r>
            </a:p>
            <a:p>
              <a:pPr algn="ctr"/>
              <a:endParaRPr lang="de-AT" sz="1600" b="1" dirty="0">
                <a:solidFill>
                  <a:srgbClr val="000000"/>
                </a:solidFill>
                <a:cs typeface="PoloMatheAustria1Leicht Leicht"/>
              </a:endParaRPr>
            </a:p>
            <a:p>
              <a:pPr algn="ctr"/>
              <a:endParaRPr lang="de-AT" sz="1600" b="1" dirty="0">
                <a:solidFill>
                  <a:srgbClr val="000000"/>
                </a:solidFill>
                <a:cs typeface="PoloMatheAustria1Leicht Leicht"/>
              </a:endParaRPr>
            </a:p>
          </p:txBody>
        </p:sp>
        <p:sp>
          <p:nvSpPr>
            <p:cNvPr id="13" name="Rechteck 1"/>
            <p:cNvSpPr>
              <a:spLocks noChangeArrowheads="1"/>
            </p:cNvSpPr>
            <p:nvPr/>
          </p:nvSpPr>
          <p:spPr bwMode="auto">
            <a:xfrm>
              <a:off x="1949827" y="3024906"/>
              <a:ext cx="883724" cy="67898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de-AT" sz="1600" dirty="0">
                  <a:solidFill>
                    <a:srgbClr val="000000"/>
                  </a:solidFill>
                  <a:cs typeface="PoloMatheAustria1Leicht Leicht"/>
                </a:rPr>
                <a:t>Startereignis:</a:t>
              </a:r>
            </a:p>
            <a:p>
              <a:pPr algn="ctr"/>
              <a:endParaRPr lang="de-AT" sz="1600" b="1" dirty="0">
                <a:solidFill>
                  <a:srgbClr val="000000"/>
                </a:solidFill>
                <a:cs typeface="PoloMatheAustria1Leicht Leicht"/>
              </a:endParaRPr>
            </a:p>
            <a:p>
              <a:pPr algn="ctr"/>
              <a:endParaRPr lang="de-AT" sz="1600" b="1" dirty="0">
                <a:solidFill>
                  <a:srgbClr val="000000"/>
                </a:solidFill>
                <a:cs typeface="PoloMatheAustria1Leicht Leicht"/>
              </a:endParaRPr>
            </a:p>
          </p:txBody>
        </p:sp>
        <p:sp>
          <p:nvSpPr>
            <p:cNvPr id="14" name="Rechteck 1"/>
            <p:cNvSpPr>
              <a:spLocks noChangeArrowheads="1"/>
            </p:cNvSpPr>
            <p:nvPr/>
          </p:nvSpPr>
          <p:spPr bwMode="auto">
            <a:xfrm>
              <a:off x="4107690" y="877856"/>
              <a:ext cx="883724" cy="67898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de-AT" sz="1600" dirty="0">
                  <a:solidFill>
                    <a:srgbClr val="000000"/>
                  </a:solidFill>
                  <a:cs typeface="PoloMatheAustria1Leicht Leicht"/>
                </a:rPr>
                <a:t>Enddatum:</a:t>
              </a:r>
            </a:p>
            <a:p>
              <a:pPr algn="ctr"/>
              <a:endParaRPr lang="de-AT" sz="1600" b="1" dirty="0">
                <a:solidFill>
                  <a:srgbClr val="000000"/>
                </a:solidFill>
                <a:cs typeface="PoloMatheAustria1Leicht Leicht"/>
              </a:endParaRPr>
            </a:p>
            <a:p>
              <a:pPr algn="ctr"/>
              <a:endParaRPr lang="de-AT" sz="1600" b="1" dirty="0">
                <a:solidFill>
                  <a:srgbClr val="000000"/>
                </a:solidFill>
                <a:cs typeface="PoloMatheAustria1Leicht Leicht"/>
              </a:endParaRPr>
            </a:p>
          </p:txBody>
        </p:sp>
        <p:sp>
          <p:nvSpPr>
            <p:cNvPr id="15" name="Rechteck 1"/>
            <p:cNvSpPr>
              <a:spLocks noChangeArrowheads="1"/>
            </p:cNvSpPr>
            <p:nvPr/>
          </p:nvSpPr>
          <p:spPr bwMode="auto">
            <a:xfrm>
              <a:off x="4107690" y="3024067"/>
              <a:ext cx="883724" cy="67898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de-AT" sz="1600" dirty="0">
                  <a:solidFill>
                    <a:srgbClr val="000000"/>
                  </a:solidFill>
                  <a:cs typeface="PoloMatheAustria1Leicht Leicht"/>
                </a:rPr>
                <a:t>Endereignis:</a:t>
              </a:r>
            </a:p>
            <a:p>
              <a:pPr algn="ctr"/>
              <a:endParaRPr lang="de-AT" sz="1600" b="1" dirty="0">
                <a:solidFill>
                  <a:srgbClr val="000000"/>
                </a:solidFill>
                <a:cs typeface="PoloMatheAustria1Leicht Leicht"/>
              </a:endParaRPr>
            </a:p>
            <a:p>
              <a:pPr algn="ctr"/>
              <a:endParaRPr lang="de-AT" sz="1600" b="1" dirty="0">
                <a:solidFill>
                  <a:srgbClr val="000000"/>
                </a:solidFill>
                <a:cs typeface="PoloMatheAustria1Leicht Leicht"/>
              </a:endParaRPr>
            </a:p>
          </p:txBody>
        </p:sp>
        <p:cxnSp>
          <p:nvCxnSpPr>
            <p:cNvPr id="16" name="Gerade Verbindung mit Pfeil 15"/>
            <p:cNvCxnSpPr>
              <a:stCxn id="11" idx="2"/>
              <a:endCxn id="13" idx="0"/>
            </p:cNvCxnSpPr>
            <p:nvPr/>
          </p:nvCxnSpPr>
          <p:spPr>
            <a:xfrm>
              <a:off x="2391689" y="1556845"/>
              <a:ext cx="0" cy="1468061"/>
            </a:xfrm>
            <a:prstGeom prst="straightConnector1">
              <a:avLst/>
            </a:prstGeom>
            <a:solidFill>
              <a:schemeClr val="bg1"/>
            </a:solidFill>
            <a:ln w="12700">
              <a:solidFill>
                <a:srgbClr val="84AA39"/>
              </a:solidFill>
              <a:tailEnd type="triangle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" name="Gerade Verbindung mit Pfeil 16"/>
            <p:cNvCxnSpPr>
              <a:stCxn id="14" idx="2"/>
              <a:endCxn id="15" idx="0"/>
            </p:cNvCxnSpPr>
            <p:nvPr/>
          </p:nvCxnSpPr>
          <p:spPr>
            <a:xfrm>
              <a:off x="4549552" y="1556845"/>
              <a:ext cx="0" cy="1467222"/>
            </a:xfrm>
            <a:prstGeom prst="straightConnector1">
              <a:avLst/>
            </a:prstGeom>
            <a:solidFill>
              <a:schemeClr val="bg1"/>
            </a:solidFill>
            <a:ln w="12700">
              <a:solidFill>
                <a:srgbClr val="84AA39"/>
              </a:solidFill>
              <a:tailEnd type="triangle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18" name="Freihandform 17"/>
            <p:cNvSpPr/>
            <p:nvPr/>
          </p:nvSpPr>
          <p:spPr>
            <a:xfrm>
              <a:off x="1004569" y="1628571"/>
              <a:ext cx="1379358" cy="1300426"/>
            </a:xfrm>
            <a:custGeom>
              <a:avLst/>
              <a:gdLst>
                <a:gd name="connsiteX0" fmla="*/ 0 w 1379358"/>
                <a:gd name="connsiteY0" fmla="*/ 0 h 1300426"/>
                <a:gd name="connsiteX1" fmla="*/ 1379348 w 1379358"/>
                <a:gd name="connsiteY1" fmla="*/ 656290 h 1300426"/>
                <a:gd name="connsiteX2" fmla="*/ 18229 w 1379358"/>
                <a:gd name="connsiteY2" fmla="*/ 1300426 h 1300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79358" h="1300426">
                  <a:moveTo>
                    <a:pt x="0" y="0"/>
                  </a:moveTo>
                  <a:cubicBezTo>
                    <a:pt x="688155" y="219776"/>
                    <a:pt x="1376310" y="439552"/>
                    <a:pt x="1379348" y="656290"/>
                  </a:cubicBezTo>
                  <a:cubicBezTo>
                    <a:pt x="1382386" y="873028"/>
                    <a:pt x="700307" y="1086727"/>
                    <a:pt x="18229" y="1300426"/>
                  </a:cubicBezTo>
                </a:path>
              </a:pathLst>
            </a:custGeom>
            <a:solidFill>
              <a:schemeClr val="bg1"/>
            </a:solidFill>
            <a:ln w="12700">
              <a:solidFill>
                <a:srgbClr val="84AA39"/>
              </a:solidFill>
              <a:headEnd type="oval"/>
              <a:tailEnd type="oval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3600"/>
            </a:p>
          </p:txBody>
        </p:sp>
        <p:sp>
          <p:nvSpPr>
            <p:cNvPr id="19" name="Freihandform 18"/>
            <p:cNvSpPr/>
            <p:nvPr/>
          </p:nvSpPr>
          <p:spPr>
            <a:xfrm flipH="1">
              <a:off x="4555628" y="1628571"/>
              <a:ext cx="1379358" cy="1300426"/>
            </a:xfrm>
            <a:custGeom>
              <a:avLst/>
              <a:gdLst>
                <a:gd name="connsiteX0" fmla="*/ 0 w 1379358"/>
                <a:gd name="connsiteY0" fmla="*/ 0 h 1300426"/>
                <a:gd name="connsiteX1" fmla="*/ 1379348 w 1379358"/>
                <a:gd name="connsiteY1" fmla="*/ 656290 h 1300426"/>
                <a:gd name="connsiteX2" fmla="*/ 18229 w 1379358"/>
                <a:gd name="connsiteY2" fmla="*/ 1300426 h 1300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79358" h="1300426">
                  <a:moveTo>
                    <a:pt x="0" y="0"/>
                  </a:moveTo>
                  <a:cubicBezTo>
                    <a:pt x="688155" y="219776"/>
                    <a:pt x="1376310" y="439552"/>
                    <a:pt x="1379348" y="656290"/>
                  </a:cubicBezTo>
                  <a:cubicBezTo>
                    <a:pt x="1382386" y="873028"/>
                    <a:pt x="700307" y="1086727"/>
                    <a:pt x="18229" y="1300426"/>
                  </a:cubicBezTo>
                </a:path>
              </a:pathLst>
            </a:custGeom>
            <a:solidFill>
              <a:schemeClr val="bg1"/>
            </a:solidFill>
            <a:ln w="12700">
              <a:solidFill>
                <a:srgbClr val="84AA39"/>
              </a:solidFill>
              <a:headEnd type="oval"/>
              <a:tailEnd type="oval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3600"/>
            </a:p>
          </p:txBody>
        </p:sp>
        <p:sp>
          <p:nvSpPr>
            <p:cNvPr id="20" name="Textfeld 19"/>
            <p:cNvSpPr txBox="1"/>
            <p:nvPr/>
          </p:nvSpPr>
          <p:spPr>
            <a:xfrm>
              <a:off x="1004569" y="2169403"/>
              <a:ext cx="1157129" cy="2125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>
                  <a:cs typeface="PoloMatheAustria1Leicht Leicht"/>
                </a:rPr>
                <a:t>Vorprojektphase</a:t>
              </a:r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4773866" y="2169403"/>
              <a:ext cx="1273950" cy="2125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>
                  <a:cs typeface="PoloMatheAustria1Leicht Leicht"/>
                </a:rPr>
                <a:t>Nachprojektphase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38831643"/>
      </p:ext>
    </p:extLst>
  </p:cSld>
  <p:clrMapOvr>
    <a:masterClrMapping/>
  </p:clrMapOvr>
  <p:transition spd="med"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Schritt 7: Ressourcen- und Kostenplan</a:t>
            </a:r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0366897"/>
              </p:ext>
            </p:extLst>
          </p:nvPr>
        </p:nvGraphicFramePr>
        <p:xfrm>
          <a:off x="420467" y="1405581"/>
          <a:ext cx="8340612" cy="4595384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5062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67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935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495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52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8383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554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97704">
                <a:tc gridSpan="7">
                  <a:txBody>
                    <a:bodyPr/>
                    <a:lstStyle/>
                    <a:p>
                      <a:pPr algn="ctr"/>
                      <a:r>
                        <a:rPr lang="de-AT" dirty="0"/>
                        <a:t>Ressourcen-/Kostenplan Projekt:</a:t>
                      </a:r>
                      <a:r>
                        <a:rPr lang="de-AT" baseline="0" dirty="0"/>
                        <a:t> „ ............... 20..“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704">
                <a:tc gridSpan="2">
                  <a:txBody>
                    <a:bodyPr/>
                    <a:lstStyle/>
                    <a:p>
                      <a:r>
                        <a:rPr lang="de-AT" dirty="0"/>
                        <a:t>Phasen/Arbeitspaket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de-AT" dirty="0"/>
                        <a:t>Ressourcenbedarf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de-AT" dirty="0"/>
                        <a:t>Kosten in EUR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0982">
                <a:tc>
                  <a:txBody>
                    <a:bodyPr/>
                    <a:lstStyle/>
                    <a:p>
                      <a:r>
                        <a:rPr lang="de-AT" dirty="0"/>
                        <a:t>AP-Nr.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Bezeichnung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Benötigte Ressourcen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Einheit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Menge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Preis je Einheit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Gesamt-kosten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1758">
                <a:tc>
                  <a:txBody>
                    <a:bodyPr/>
                    <a:lstStyle/>
                    <a:p>
                      <a:r>
                        <a:rPr lang="de-AT" sz="1200" dirty="0"/>
                        <a:t>1.1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8087">
                <a:tc>
                  <a:txBody>
                    <a:bodyPr/>
                    <a:lstStyle/>
                    <a:p>
                      <a:r>
                        <a:rPr lang="de-AT" sz="1200" dirty="0"/>
                        <a:t>1.2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8087">
                <a:tc>
                  <a:txBody>
                    <a:bodyPr/>
                    <a:lstStyle/>
                    <a:p>
                      <a:r>
                        <a:rPr lang="de-AT" sz="1200" dirty="0"/>
                        <a:t>1.3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8087">
                <a:tc>
                  <a:txBody>
                    <a:bodyPr/>
                    <a:lstStyle/>
                    <a:p>
                      <a:r>
                        <a:rPr lang="de-AT" sz="1200" dirty="0"/>
                        <a:t>1.4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8087">
                <a:tc>
                  <a:txBody>
                    <a:bodyPr/>
                    <a:lstStyle/>
                    <a:p>
                      <a:r>
                        <a:rPr lang="de-AT" sz="1200" dirty="0"/>
                        <a:t>1.5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8087">
                <a:tc>
                  <a:txBody>
                    <a:bodyPr/>
                    <a:lstStyle/>
                    <a:p>
                      <a:r>
                        <a:rPr lang="de-AT" sz="1200" dirty="0"/>
                        <a:t>1.6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7704">
                <a:tc gridSpan="2">
                  <a:txBody>
                    <a:bodyPr/>
                    <a:lstStyle/>
                    <a:p>
                      <a:r>
                        <a:rPr lang="de-AT" dirty="0"/>
                        <a:t>Summe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7704">
                <a:tc gridSpan="3">
                  <a:txBody>
                    <a:bodyPr/>
                    <a:lstStyle/>
                    <a:p>
                      <a:r>
                        <a:rPr lang="de-AT" dirty="0"/>
                        <a:t>Summe ausgabenwirksam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7704">
                <a:tc gridSpan="3">
                  <a:txBody>
                    <a:bodyPr/>
                    <a:lstStyle/>
                    <a:p>
                      <a:r>
                        <a:rPr lang="de-AT" dirty="0"/>
                        <a:t>Summe für die Schule ausgabenwirksam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97704">
                <a:tc gridSpan="2">
                  <a:txBody>
                    <a:bodyPr/>
                    <a:lstStyle/>
                    <a:p>
                      <a:r>
                        <a:rPr lang="de-AT" sz="1200" dirty="0"/>
                        <a:t>Version: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200" dirty="0"/>
                        <a:t>Datum: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de-AT" sz="1200" dirty="0"/>
                        <a:t>Ersteller/in: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200" dirty="0"/>
                        <a:t>Seite 1 von 1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4265426"/>
      </p:ext>
    </p:extLst>
  </p:cSld>
  <p:clrMapOvr>
    <a:masterClrMapping/>
  </p:clrMapOvr>
  <p:transition spd="med"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Schritt 8: Projektstart</a:t>
            </a:r>
          </a:p>
        </p:txBody>
      </p:sp>
      <p:pic>
        <p:nvPicPr>
          <p:cNvPr id="2" name="Bild 1" descr="play-1073616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0734" y="2205165"/>
            <a:ext cx="3054791" cy="3054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15608"/>
      </p:ext>
    </p:extLst>
  </p:cSld>
  <p:clrMapOvr>
    <a:masterClrMapping/>
  </p:clrMapOvr>
  <p:transition spd="med"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Schritt 9: Projektauftrag und Projekthandbuch</a:t>
            </a: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4865194"/>
              </p:ext>
            </p:extLst>
          </p:nvPr>
        </p:nvGraphicFramePr>
        <p:xfrm>
          <a:off x="382744" y="1259706"/>
          <a:ext cx="8352592" cy="497260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7230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968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91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835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1555">
                <a:tc gridSpan="4">
                  <a:txBody>
                    <a:bodyPr/>
                    <a:lstStyle/>
                    <a:p>
                      <a:pPr algn="ctr"/>
                      <a:r>
                        <a:rPr lang="de-AT" dirty="0"/>
                        <a:t>Projektauftrag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1555">
                <a:tc gridSpan="4">
                  <a:txBody>
                    <a:bodyPr/>
                    <a:lstStyle/>
                    <a:p>
                      <a:r>
                        <a:rPr lang="de-AT" dirty="0"/>
                        <a:t>Projektname: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1555">
                <a:tc gridSpan="3">
                  <a:txBody>
                    <a:bodyPr/>
                    <a:lstStyle/>
                    <a:p>
                      <a:r>
                        <a:rPr lang="de-AT" dirty="0"/>
                        <a:t>Projektauftraggeber/in und Projektpartner/in: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Projektleitung: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5792">
                <a:tc gridSpan="3">
                  <a:txBody>
                    <a:bodyPr/>
                    <a:lstStyle/>
                    <a:p>
                      <a:r>
                        <a:rPr lang="de-AT" dirty="0"/>
                        <a:t>Startereignis:</a:t>
                      </a:r>
                    </a:p>
                    <a:p>
                      <a:r>
                        <a:rPr lang="de-AT" dirty="0"/>
                        <a:t>Endereignis: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Starttermin:</a:t>
                      </a:r>
                    </a:p>
                    <a:p>
                      <a:r>
                        <a:rPr lang="de-AT" dirty="0"/>
                        <a:t>Endtermin: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1555">
                <a:tc gridSpan="3">
                  <a:txBody>
                    <a:bodyPr/>
                    <a:lstStyle/>
                    <a:p>
                      <a:r>
                        <a:rPr lang="de-AT" dirty="0"/>
                        <a:t>Vorprojektphase: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Nachprojektphase: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1555">
                <a:tc gridSpan="3">
                  <a:txBody>
                    <a:bodyPr/>
                    <a:lstStyle/>
                    <a:p>
                      <a:r>
                        <a:rPr lang="de-AT" dirty="0"/>
                        <a:t>Ziele: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Nicht-Ziele: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25792">
                <a:tc gridSpan="3">
                  <a:txBody>
                    <a:bodyPr/>
                    <a:lstStyle/>
                    <a:p>
                      <a:r>
                        <a:rPr lang="de-AT" dirty="0"/>
                        <a:t>Projektphasen/Hauptaufgaben: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Erforderliche Ressourcen/Kosten: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1555">
                <a:tc gridSpan="4">
                  <a:txBody>
                    <a:bodyPr/>
                    <a:lstStyle/>
                    <a:p>
                      <a:r>
                        <a:rPr lang="de-AT" dirty="0"/>
                        <a:t>Zusammenhang mit Strategien, Projekten und anderen Aktivitäten (der</a:t>
                      </a:r>
                      <a:r>
                        <a:rPr lang="de-AT" baseline="0" dirty="0"/>
                        <a:t> Schule):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61555">
                <a:tc gridSpan="3">
                  <a:txBody>
                    <a:bodyPr/>
                    <a:lstStyle/>
                    <a:p>
                      <a:r>
                        <a:rPr lang="de-AT" dirty="0"/>
                        <a:t>Projektteammitglieder: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Projektmitarbeiter/innen: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61555">
                <a:tc>
                  <a:txBody>
                    <a:bodyPr/>
                    <a:lstStyle/>
                    <a:p>
                      <a:r>
                        <a:rPr lang="de-AT" dirty="0"/>
                        <a:t>Datum: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Projektauftraggeber/in: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de-AT" dirty="0"/>
                        <a:t>Projektleiter/in: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4855140"/>
      </p:ext>
    </p:extLst>
  </p:cSld>
  <p:clrMapOvr>
    <a:masterClrMapping/>
  </p:clrMapOvr>
  <p:transition spd="med"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Schritt 10: Umsetzung und Projektcontrolling</a:t>
            </a:r>
          </a:p>
        </p:txBody>
      </p:sp>
      <p:sp>
        <p:nvSpPr>
          <p:cNvPr id="5" name="Gleichschenkliges Dreieck 4"/>
          <p:cNvSpPr/>
          <p:nvPr/>
        </p:nvSpPr>
        <p:spPr>
          <a:xfrm>
            <a:off x="2910875" y="2055094"/>
            <a:ext cx="2910289" cy="3487769"/>
          </a:xfrm>
          <a:prstGeom prst="triangle">
            <a:avLst/>
          </a:prstGeom>
          <a:solidFill>
            <a:srgbClr val="AFD173"/>
          </a:solidFill>
          <a:ln w="12700">
            <a:solidFill>
              <a:srgbClr val="84AA3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endParaRPr lang="de-DE" sz="2400">
              <a:solidFill>
                <a:schemeClr val="tx1"/>
              </a:solidFill>
              <a:latin typeface="PoloMatheAustria1Krftg krftg"/>
              <a:cs typeface="PoloMatheAustria1Krftg krftg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3814903" y="1647474"/>
            <a:ext cx="1107394" cy="4001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latin typeface="PoloMatheAustria1Leicht Leicht"/>
                <a:cs typeface="PoloMatheAustria1Leicht Leicht"/>
              </a:rPr>
              <a:t>Leistung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1761874" y="5239095"/>
            <a:ext cx="1051666" cy="4001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latin typeface="PoloMatheAustria1Leicht Leicht"/>
                <a:cs typeface="PoloMatheAustria1Leicht Leicht"/>
              </a:rPr>
              <a:t>Termine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5821164" y="5239095"/>
            <a:ext cx="1416600" cy="4001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latin typeface="PoloMatheAustria1Leicht Leicht"/>
                <a:cs typeface="PoloMatheAustria1Leicht Leicht"/>
              </a:rPr>
              <a:t>Ressourcen</a:t>
            </a:r>
          </a:p>
        </p:txBody>
      </p:sp>
    </p:spTree>
    <p:extLst>
      <p:ext uri="{BB962C8B-B14F-4D97-AF65-F5344CB8AC3E}">
        <p14:creationId xmlns:p14="http://schemas.microsoft.com/office/powerpoint/2010/main" val="457599063"/>
      </p:ext>
    </p:extLst>
  </p:cSld>
  <p:clrMapOvr>
    <a:masterClrMapping/>
  </p:clrMapOvr>
  <p:transition spd="med"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Schritt 11: Projektmarketing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"/>
          </p:nvPr>
        </p:nvSpPr>
        <p:spPr>
          <a:xfrm>
            <a:off x="465781" y="1342783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AT" sz="2800" dirty="0"/>
              <a:t>Welche Mittel kann man z. B. einsetzen?</a:t>
            </a:r>
          </a:p>
          <a:p>
            <a:r>
              <a:rPr lang="de-AT" sz="2400" dirty="0"/>
              <a:t>Folder</a:t>
            </a:r>
          </a:p>
          <a:p>
            <a:r>
              <a:rPr lang="de-AT" sz="2400" dirty="0"/>
              <a:t>Newsletter</a:t>
            </a:r>
          </a:p>
          <a:p>
            <a:r>
              <a:rPr lang="de-AT" sz="2400" dirty="0"/>
              <a:t>Infoblätter/Flyer/Hand-Outs</a:t>
            </a:r>
          </a:p>
          <a:p>
            <a:r>
              <a:rPr lang="de-AT" sz="2400" dirty="0"/>
              <a:t>Websites</a:t>
            </a:r>
          </a:p>
          <a:p>
            <a:endParaRPr lang="de-AT" sz="2400" dirty="0"/>
          </a:p>
          <a:p>
            <a:pPr marL="0" indent="0">
              <a:buNone/>
            </a:pPr>
            <a:r>
              <a:rPr lang="de-AT" sz="2400" dirty="0"/>
              <a:t>Diese Kommunikationsmittel sind für</a:t>
            </a:r>
            <a:br>
              <a:rPr lang="de-AT" sz="2400" dirty="0"/>
            </a:br>
            <a:r>
              <a:rPr lang="de-AT" sz="2400" dirty="0"/>
              <a:t>die Zwecke des Projektmarketings</a:t>
            </a:r>
            <a:br>
              <a:rPr lang="de-AT" sz="2400" dirty="0"/>
            </a:br>
            <a:r>
              <a:rPr lang="de-AT" sz="2400" dirty="0"/>
              <a:t>besonders geeignet.</a:t>
            </a:r>
          </a:p>
        </p:txBody>
      </p:sp>
      <p:pic>
        <p:nvPicPr>
          <p:cNvPr id="2" name="Bild 1" descr="letters-1132703_1280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8541" y="2021720"/>
            <a:ext cx="1324693" cy="1324693"/>
          </a:xfrm>
          <a:prstGeom prst="rect">
            <a:avLst/>
          </a:prstGeom>
        </p:spPr>
      </p:pic>
      <p:pic>
        <p:nvPicPr>
          <p:cNvPr id="3" name="Bild 2" descr="social-349520_1280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6550" y="3877731"/>
            <a:ext cx="1815929" cy="1607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248546"/>
      </p:ext>
    </p:extLst>
  </p:cSld>
  <p:clrMapOvr>
    <a:masterClrMapping/>
  </p:clrMapOvr>
  <p:transition spd="med"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Schritt 12: Projektabschluss und Reflexion 1/2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8073064"/>
              </p:ext>
            </p:extLst>
          </p:nvPr>
        </p:nvGraphicFramePr>
        <p:xfrm>
          <a:off x="1524000" y="1397000"/>
          <a:ext cx="6096000" cy="429768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de-AT" dirty="0"/>
                        <a:t>PROJEKT-</a:t>
                      </a:r>
                      <a:br>
                        <a:rPr lang="de-AT" dirty="0"/>
                      </a:br>
                      <a:r>
                        <a:rPr lang="de-AT" dirty="0"/>
                        <a:t>ABSCHLUSSBERICHT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Gesamteindruck:</a:t>
                      </a:r>
                    </a:p>
                    <a:p>
                      <a:endParaRPr lang="de-AT" dirty="0"/>
                    </a:p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Reflexion: Zielerreichung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de-AT" dirty="0"/>
                        <a:t>Reflexion: Leistungen/Termine</a:t>
                      </a:r>
                    </a:p>
                    <a:p>
                      <a:endParaRPr lang="de-AT" dirty="0"/>
                    </a:p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de-AT" dirty="0"/>
                        <a:t>Reflexion: Ressourcen/Kosten</a:t>
                      </a:r>
                    </a:p>
                    <a:p>
                      <a:endParaRPr lang="de-AT" dirty="0"/>
                    </a:p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de-AT" dirty="0"/>
                        <a:t>Reflexion: Interne Organisation/Umweltbeziehungen</a:t>
                      </a:r>
                    </a:p>
                    <a:p>
                      <a:endParaRPr lang="de-AT" dirty="0"/>
                    </a:p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9692197"/>
      </p:ext>
    </p:extLst>
  </p:cSld>
  <p:clrMapOvr>
    <a:masterClrMapping/>
  </p:clrMapOvr>
  <p:transition spd="med">
    <p:fade thruBlk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Schritt 12: Projektabschluss und Reflexion 2/2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3641711"/>
              </p:ext>
            </p:extLst>
          </p:nvPr>
        </p:nvGraphicFramePr>
        <p:xfrm>
          <a:off x="1524000" y="1260703"/>
          <a:ext cx="6096000" cy="5005465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3987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1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80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376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103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598197">
                <a:tc gridSpan="3">
                  <a:txBody>
                    <a:bodyPr/>
                    <a:lstStyle/>
                    <a:p>
                      <a:r>
                        <a:rPr lang="de-AT" b="0" dirty="0">
                          <a:solidFill>
                            <a:schemeClr val="tx1"/>
                          </a:solidFill>
                        </a:rPr>
                        <a:t>Leistungsbeurteilung (Projektauftraggeber/in, Projektleiter/in, Projektmitarbeiter/in)</a:t>
                      </a:r>
                    </a:p>
                    <a:p>
                      <a:endParaRPr lang="de-AT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de-AT" b="0" dirty="0" err="1">
                          <a:solidFill>
                            <a:schemeClr val="tx1"/>
                          </a:solidFill>
                        </a:rPr>
                        <a:t>Lessons</a:t>
                      </a:r>
                      <a:r>
                        <a:rPr lang="de-AT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AT" b="0" dirty="0" err="1">
                          <a:solidFill>
                            <a:schemeClr val="tx1"/>
                          </a:solidFill>
                        </a:rPr>
                        <a:t>learned</a:t>
                      </a:r>
                      <a:r>
                        <a:rPr lang="de-AT" b="0" dirty="0">
                          <a:solidFill>
                            <a:schemeClr val="tx1"/>
                          </a:solidFill>
                        </a:rPr>
                        <a:t> (Zusammenfassende Erfahrungen und Verbesserungsvorschläge)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5099">
                <a:tc gridSpan="5">
                  <a:txBody>
                    <a:bodyPr/>
                    <a:lstStyle/>
                    <a:p>
                      <a:r>
                        <a:rPr lang="de-AT" dirty="0">
                          <a:solidFill>
                            <a:schemeClr val="tx1"/>
                          </a:solidFill>
                        </a:rPr>
                        <a:t>Planung Nachprojektphase, Restaufgaben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8535">
                <a:tc gridSpan="3">
                  <a:txBody>
                    <a:bodyPr/>
                    <a:lstStyle/>
                    <a:p>
                      <a:r>
                        <a:rPr lang="de-AT" dirty="0" err="1">
                          <a:solidFill>
                            <a:schemeClr val="tx1"/>
                          </a:solidFill>
                        </a:rPr>
                        <a:t>To</a:t>
                      </a:r>
                      <a:r>
                        <a:rPr lang="de-AT" dirty="0">
                          <a:solidFill>
                            <a:schemeClr val="tx1"/>
                          </a:solidFill>
                        </a:rPr>
                        <a:t>-do</a:t>
                      </a:r>
                    </a:p>
                    <a:p>
                      <a:endParaRPr lang="de-AT" dirty="0">
                        <a:solidFill>
                          <a:schemeClr val="tx1"/>
                        </a:solidFill>
                      </a:endParaRPr>
                    </a:p>
                    <a:p>
                      <a:endParaRPr lang="de-AT" dirty="0">
                        <a:solidFill>
                          <a:schemeClr val="tx1"/>
                        </a:solidFill>
                      </a:endParaRPr>
                    </a:p>
                    <a:p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>
                          <a:solidFill>
                            <a:schemeClr val="tx1"/>
                          </a:solidFill>
                        </a:rPr>
                        <a:t>Zuständigkeit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dirty="0">
                          <a:solidFill>
                            <a:schemeClr val="tx1"/>
                          </a:solidFill>
                        </a:rPr>
                        <a:t>Termin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8535">
                <a:tc gridSpan="5">
                  <a:txBody>
                    <a:bodyPr/>
                    <a:lstStyle/>
                    <a:p>
                      <a:r>
                        <a:rPr lang="de-AT" dirty="0">
                          <a:solidFill>
                            <a:schemeClr val="tx1"/>
                          </a:solidFill>
                        </a:rPr>
                        <a:t>Projektabnahme</a:t>
                      </a:r>
                    </a:p>
                    <a:p>
                      <a:r>
                        <a:rPr lang="de-AT" dirty="0">
                          <a:solidFill>
                            <a:schemeClr val="tx1"/>
                          </a:solidFill>
                        </a:rPr>
                        <a:t>(Projektauftraggeber/in)             (Projektleiter/in)</a:t>
                      </a:r>
                    </a:p>
                    <a:p>
                      <a:endParaRPr lang="de-AT" dirty="0">
                        <a:solidFill>
                          <a:schemeClr val="tx1"/>
                        </a:solidFill>
                      </a:endParaRPr>
                    </a:p>
                    <a:p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5099">
                <a:tc>
                  <a:txBody>
                    <a:bodyPr/>
                    <a:lstStyle/>
                    <a:p>
                      <a:r>
                        <a:rPr lang="de-AT" dirty="0">
                          <a:solidFill>
                            <a:schemeClr val="tx1"/>
                          </a:solidFill>
                        </a:rPr>
                        <a:t>Version: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Datum: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de-AT" dirty="0"/>
                        <a:t>Ersteller/in: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4657617"/>
      </p:ext>
    </p:extLst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Bild 204" descr="euro-1130696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11" t="16096" r="11790" b="19175"/>
          <a:stretch/>
        </p:blipFill>
        <p:spPr>
          <a:xfrm>
            <a:off x="6687553" y="1937086"/>
            <a:ext cx="1230439" cy="797532"/>
          </a:xfrm>
          <a:prstGeom prst="rect">
            <a:avLst/>
          </a:prstGeom>
        </p:spPr>
      </p:pic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Überblick über alle Projektphasen 1/2</a:t>
            </a:r>
          </a:p>
        </p:txBody>
      </p:sp>
      <p:sp>
        <p:nvSpPr>
          <p:cNvPr id="155" name="Rechteck 154"/>
          <p:cNvSpPr>
            <a:spLocks noChangeArrowheads="1"/>
          </p:cNvSpPr>
          <p:nvPr/>
        </p:nvSpPr>
        <p:spPr bwMode="auto">
          <a:xfrm>
            <a:off x="1092113" y="1187988"/>
            <a:ext cx="7007915" cy="509588"/>
          </a:xfrm>
          <a:prstGeom prst="rect">
            <a:avLst/>
          </a:prstGeom>
          <a:solidFill>
            <a:srgbClr val="90C12E"/>
          </a:solidFill>
          <a:ln w="12700">
            <a:solidFill>
              <a:srgbClr val="84AA3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AT" sz="2400" b="1" dirty="0">
                <a:solidFill>
                  <a:srgbClr val="000000"/>
                </a:solidFill>
                <a:cs typeface="PoloMatheAustria1Leicht Leicht"/>
              </a:rPr>
              <a:t>Planungsphase</a:t>
            </a:r>
          </a:p>
        </p:txBody>
      </p:sp>
      <p:sp>
        <p:nvSpPr>
          <p:cNvPr id="156" name="Rechteck 1"/>
          <p:cNvSpPr>
            <a:spLocks noChangeArrowheads="1"/>
          </p:cNvSpPr>
          <p:nvPr/>
        </p:nvSpPr>
        <p:spPr bwMode="auto">
          <a:xfrm>
            <a:off x="1102450" y="3066434"/>
            <a:ext cx="2108576" cy="686744"/>
          </a:xfrm>
          <a:prstGeom prst="rect">
            <a:avLst/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AT" sz="2000" dirty="0">
                <a:solidFill>
                  <a:srgbClr val="000000"/>
                </a:solidFill>
                <a:cs typeface="PoloMatheAustria1Leicht Leicht"/>
              </a:rPr>
              <a:t>Schritt 1:</a:t>
            </a:r>
          </a:p>
          <a:p>
            <a:pPr algn="ctr"/>
            <a:r>
              <a:rPr lang="de-AT" sz="2000" b="1" dirty="0">
                <a:solidFill>
                  <a:srgbClr val="000000"/>
                </a:solidFill>
                <a:cs typeface="PoloMatheAustria1Leicht Leicht"/>
              </a:rPr>
              <a:t>Idee + Ziele</a:t>
            </a:r>
            <a:endParaRPr lang="de-DE" sz="20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157" name="Rechteck 1"/>
          <p:cNvSpPr>
            <a:spLocks noChangeArrowheads="1"/>
          </p:cNvSpPr>
          <p:nvPr/>
        </p:nvSpPr>
        <p:spPr bwMode="auto">
          <a:xfrm>
            <a:off x="5923233" y="3066434"/>
            <a:ext cx="2110644" cy="686744"/>
          </a:xfrm>
          <a:prstGeom prst="rect">
            <a:avLst/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AT" sz="2000" dirty="0">
                <a:solidFill>
                  <a:srgbClr val="000000"/>
                </a:solidFill>
                <a:cs typeface="PoloMatheAustria1Leicht Leicht"/>
              </a:rPr>
              <a:t>Schritt 6:</a:t>
            </a:r>
          </a:p>
          <a:p>
            <a:pPr algn="ctr"/>
            <a:r>
              <a:rPr lang="de-AT" sz="2000" b="1" dirty="0">
                <a:solidFill>
                  <a:srgbClr val="000000"/>
                </a:solidFill>
                <a:cs typeface="PoloMatheAustria1Leicht Leicht"/>
              </a:rPr>
              <a:t>Termine</a:t>
            </a:r>
            <a:endParaRPr lang="de-DE" sz="20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158" name="Rechteck 1"/>
          <p:cNvSpPr>
            <a:spLocks noChangeArrowheads="1"/>
          </p:cNvSpPr>
          <p:nvPr/>
        </p:nvSpPr>
        <p:spPr bwMode="auto">
          <a:xfrm>
            <a:off x="3511696" y="3066434"/>
            <a:ext cx="2110643" cy="686744"/>
          </a:xfrm>
          <a:prstGeom prst="rect">
            <a:avLst/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AT" sz="2000" dirty="0">
                <a:solidFill>
                  <a:srgbClr val="000000"/>
                </a:solidFill>
                <a:cs typeface="PoloMatheAustria1Leicht Leicht"/>
              </a:rPr>
              <a:t>Schritt 4:</a:t>
            </a:r>
          </a:p>
          <a:p>
            <a:pPr algn="ctr"/>
            <a:r>
              <a:rPr lang="de-AT" sz="2000" b="1" dirty="0">
                <a:solidFill>
                  <a:srgbClr val="000000"/>
                </a:solidFill>
                <a:cs typeface="PoloMatheAustria1Leicht Leicht"/>
              </a:rPr>
              <a:t>Logischer Rahmen</a:t>
            </a:r>
            <a:endParaRPr lang="de-DE" sz="20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159" name="Rechteck 1"/>
          <p:cNvSpPr>
            <a:spLocks noChangeArrowheads="1"/>
          </p:cNvSpPr>
          <p:nvPr/>
        </p:nvSpPr>
        <p:spPr bwMode="auto">
          <a:xfrm>
            <a:off x="1104516" y="3802952"/>
            <a:ext cx="2108576" cy="686744"/>
          </a:xfrm>
          <a:prstGeom prst="rect">
            <a:avLst/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AT" sz="2000" dirty="0">
                <a:solidFill>
                  <a:srgbClr val="000000"/>
                </a:solidFill>
                <a:cs typeface="PoloMatheAustria1Leicht Leicht"/>
              </a:rPr>
              <a:t>Schritt 2:</a:t>
            </a:r>
          </a:p>
          <a:p>
            <a:pPr algn="ctr"/>
            <a:r>
              <a:rPr lang="de-AT" sz="2000" b="1" dirty="0">
                <a:solidFill>
                  <a:srgbClr val="000000"/>
                </a:solidFill>
                <a:cs typeface="PoloMatheAustria1Leicht Leicht"/>
              </a:rPr>
              <a:t>Team</a:t>
            </a:r>
            <a:endParaRPr lang="de-DE" sz="20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160" name="Rechteck 1"/>
          <p:cNvSpPr>
            <a:spLocks noChangeArrowheads="1"/>
          </p:cNvSpPr>
          <p:nvPr/>
        </p:nvSpPr>
        <p:spPr bwMode="auto">
          <a:xfrm>
            <a:off x="5925300" y="3798489"/>
            <a:ext cx="2108576" cy="686744"/>
          </a:xfrm>
          <a:prstGeom prst="rect">
            <a:avLst/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AT" sz="2000" dirty="0">
                <a:solidFill>
                  <a:schemeClr val="tx1"/>
                </a:solidFill>
                <a:cs typeface="PoloMatheAustria1Leicht Leicht"/>
              </a:rPr>
              <a:t>Schritt 7:</a:t>
            </a:r>
          </a:p>
          <a:p>
            <a:pPr algn="ctr"/>
            <a:r>
              <a:rPr lang="de-AT" sz="2000" b="1" dirty="0">
                <a:solidFill>
                  <a:schemeClr val="tx1"/>
                </a:solidFill>
                <a:cs typeface="PoloMatheAustria1Leicht Leicht"/>
              </a:rPr>
              <a:t>Kosten</a:t>
            </a:r>
            <a:endParaRPr lang="de-DE" sz="2000" b="1" dirty="0">
              <a:solidFill>
                <a:schemeClr val="tx1"/>
              </a:solidFill>
              <a:cs typeface="PoloMatheAustria1Leicht Leicht"/>
            </a:endParaRPr>
          </a:p>
        </p:txBody>
      </p:sp>
      <p:sp>
        <p:nvSpPr>
          <p:cNvPr id="161" name="Rechteck 1"/>
          <p:cNvSpPr>
            <a:spLocks noChangeArrowheads="1"/>
          </p:cNvSpPr>
          <p:nvPr/>
        </p:nvSpPr>
        <p:spPr bwMode="auto">
          <a:xfrm>
            <a:off x="3514908" y="3802952"/>
            <a:ext cx="2110644" cy="686744"/>
          </a:xfrm>
          <a:prstGeom prst="rect">
            <a:avLst/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AT" sz="2000" dirty="0">
                <a:solidFill>
                  <a:srgbClr val="000000"/>
                </a:solidFill>
                <a:cs typeface="PoloMatheAustria1Leicht Leicht"/>
              </a:rPr>
              <a:t>Schritt 5:</a:t>
            </a:r>
          </a:p>
          <a:p>
            <a:pPr algn="ctr"/>
            <a:r>
              <a:rPr lang="de-AT" sz="2000" b="1" dirty="0">
                <a:solidFill>
                  <a:srgbClr val="000000"/>
                </a:solidFill>
                <a:cs typeface="PoloMatheAustria1Leicht Leicht"/>
              </a:rPr>
              <a:t>Arbeitspakete</a:t>
            </a:r>
            <a:endParaRPr lang="de-DE" sz="20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162" name="Rechteck 1"/>
          <p:cNvSpPr>
            <a:spLocks noChangeArrowheads="1"/>
          </p:cNvSpPr>
          <p:nvPr/>
        </p:nvSpPr>
        <p:spPr bwMode="auto">
          <a:xfrm>
            <a:off x="1107928" y="4533501"/>
            <a:ext cx="2108576" cy="686744"/>
          </a:xfrm>
          <a:prstGeom prst="rect">
            <a:avLst/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AT" sz="2000" dirty="0">
                <a:solidFill>
                  <a:srgbClr val="000000"/>
                </a:solidFill>
                <a:cs typeface="PoloMatheAustria1Leicht Leicht"/>
              </a:rPr>
              <a:t>Schritt 3:</a:t>
            </a:r>
          </a:p>
          <a:p>
            <a:pPr algn="ctr"/>
            <a:r>
              <a:rPr lang="de-AT" sz="2000" b="1" dirty="0">
                <a:solidFill>
                  <a:srgbClr val="000000"/>
                </a:solidFill>
                <a:cs typeface="PoloMatheAustria1Leicht Leicht"/>
              </a:rPr>
              <a:t>Umwelt</a:t>
            </a:r>
            <a:endParaRPr lang="de-DE" sz="20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163" name="Richtungspfeil 3"/>
          <p:cNvSpPr>
            <a:spLocks noChangeArrowheads="1"/>
          </p:cNvSpPr>
          <p:nvPr/>
        </p:nvSpPr>
        <p:spPr bwMode="auto">
          <a:xfrm>
            <a:off x="1104516" y="1853151"/>
            <a:ext cx="6958301" cy="973003"/>
          </a:xfrm>
          <a:prstGeom prst="homePlate">
            <a:avLst>
              <a:gd name="adj" fmla="val 35376"/>
            </a:avLst>
          </a:prstGeom>
          <a:noFill/>
          <a:ln w="12700">
            <a:solidFill>
              <a:srgbClr val="84AA3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de-DE" sz="1600">
              <a:solidFill>
                <a:schemeClr val="tx1"/>
              </a:solidFill>
              <a:cs typeface="PoloMatheAustria1Leicht Leicht"/>
            </a:endParaRPr>
          </a:p>
        </p:txBody>
      </p:sp>
      <p:sp>
        <p:nvSpPr>
          <p:cNvPr id="164" name="Text Box 10"/>
          <p:cNvSpPr txBox="1">
            <a:spLocks noChangeArrowheads="1"/>
          </p:cNvSpPr>
          <p:nvPr/>
        </p:nvSpPr>
        <p:spPr bwMode="auto">
          <a:xfrm>
            <a:off x="1498010" y="6071768"/>
            <a:ext cx="802086" cy="236077"/>
          </a:xfrm>
          <a:prstGeom prst="rect">
            <a:avLst/>
          </a:prstGeom>
          <a:solidFill>
            <a:srgbClr val="AFD173"/>
          </a:solidFill>
          <a:ln>
            <a:noFill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AT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ÇlÇr ñæí©" charset="0"/>
              </a:rPr>
              <a:t>Antrag</a:t>
            </a:r>
            <a:endParaRPr kumimoji="0" lang="de-DE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65" name="Text Box 11"/>
          <p:cNvSpPr txBox="1">
            <a:spLocks noChangeArrowheads="1"/>
          </p:cNvSpPr>
          <p:nvPr/>
        </p:nvSpPr>
        <p:spPr bwMode="auto">
          <a:xfrm>
            <a:off x="3130612" y="6078118"/>
            <a:ext cx="926120" cy="237191"/>
          </a:xfrm>
          <a:prstGeom prst="rect">
            <a:avLst/>
          </a:prstGeom>
          <a:solidFill>
            <a:srgbClr val="AFD173"/>
          </a:solidFill>
          <a:ln>
            <a:noFill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AT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ÇlÇr ñæí©" charset="0"/>
              </a:rPr>
              <a:t>Auftrag</a:t>
            </a:r>
            <a:endParaRPr kumimoji="0" lang="de-DE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grpSp>
        <p:nvGrpSpPr>
          <p:cNvPr id="166" name="Gruppierung 165"/>
          <p:cNvGrpSpPr/>
          <p:nvPr/>
        </p:nvGrpSpPr>
        <p:grpSpPr>
          <a:xfrm>
            <a:off x="1651657" y="5328133"/>
            <a:ext cx="490378" cy="667649"/>
            <a:chOff x="2264581" y="1404357"/>
            <a:chExt cx="2560252" cy="3541130"/>
          </a:xfrm>
        </p:grpSpPr>
        <p:sp>
          <p:nvSpPr>
            <p:cNvPr id="167" name="Rechteck 166"/>
            <p:cNvSpPr/>
            <p:nvPr/>
          </p:nvSpPr>
          <p:spPr>
            <a:xfrm>
              <a:off x="2264581" y="1404357"/>
              <a:ext cx="2560252" cy="35411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68" name="Rechteck 167"/>
            <p:cNvSpPr/>
            <p:nvPr/>
          </p:nvSpPr>
          <p:spPr>
            <a:xfrm>
              <a:off x="2587132" y="1632818"/>
              <a:ext cx="1888270" cy="28221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69" name="Rechteck 168"/>
            <p:cNvSpPr/>
            <p:nvPr/>
          </p:nvSpPr>
          <p:spPr>
            <a:xfrm>
              <a:off x="2587132" y="2072006"/>
              <a:ext cx="732461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70" name="Rechteck 169"/>
            <p:cNvSpPr/>
            <p:nvPr/>
          </p:nvSpPr>
          <p:spPr>
            <a:xfrm>
              <a:off x="2587132" y="2237844"/>
              <a:ext cx="732461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71" name="Rechteck 170"/>
            <p:cNvSpPr/>
            <p:nvPr/>
          </p:nvSpPr>
          <p:spPr>
            <a:xfrm>
              <a:off x="2587132" y="2401254"/>
              <a:ext cx="732461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72" name="Rechteck 171"/>
            <p:cNvSpPr/>
            <p:nvPr/>
          </p:nvSpPr>
          <p:spPr>
            <a:xfrm>
              <a:off x="4092373" y="2072006"/>
              <a:ext cx="383029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73" name="Rechteck 172"/>
            <p:cNvSpPr/>
            <p:nvPr/>
          </p:nvSpPr>
          <p:spPr>
            <a:xfrm>
              <a:off x="4092373" y="2237844"/>
              <a:ext cx="383029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74" name="Rechteck 173"/>
            <p:cNvSpPr/>
            <p:nvPr/>
          </p:nvSpPr>
          <p:spPr>
            <a:xfrm>
              <a:off x="4092373" y="2401254"/>
              <a:ext cx="383029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75" name="Rechteck 174"/>
            <p:cNvSpPr/>
            <p:nvPr/>
          </p:nvSpPr>
          <p:spPr>
            <a:xfrm>
              <a:off x="2587132" y="27662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76" name="Rechteck 175"/>
            <p:cNvSpPr/>
            <p:nvPr/>
          </p:nvSpPr>
          <p:spPr>
            <a:xfrm>
              <a:off x="2591692" y="29186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77" name="Rechteck 176"/>
            <p:cNvSpPr/>
            <p:nvPr/>
          </p:nvSpPr>
          <p:spPr>
            <a:xfrm>
              <a:off x="2591692" y="30710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78" name="Rechteck 177"/>
            <p:cNvSpPr/>
            <p:nvPr/>
          </p:nvSpPr>
          <p:spPr>
            <a:xfrm>
              <a:off x="2591692" y="32234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79" name="Rechteck 178"/>
            <p:cNvSpPr/>
            <p:nvPr/>
          </p:nvSpPr>
          <p:spPr>
            <a:xfrm>
              <a:off x="2591692" y="3378278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80" name="Rechteck 179"/>
            <p:cNvSpPr/>
            <p:nvPr/>
          </p:nvSpPr>
          <p:spPr>
            <a:xfrm>
              <a:off x="2589532" y="3530678"/>
              <a:ext cx="945095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81" name="Freihandform 180"/>
            <p:cNvSpPr/>
            <p:nvPr/>
          </p:nvSpPr>
          <p:spPr>
            <a:xfrm>
              <a:off x="3884058" y="4273546"/>
              <a:ext cx="490547" cy="329251"/>
            </a:xfrm>
            <a:custGeom>
              <a:avLst/>
              <a:gdLst>
                <a:gd name="connsiteX0" fmla="*/ 0 w 490547"/>
                <a:gd name="connsiteY0" fmla="*/ 329251 h 329251"/>
                <a:gd name="connsiteX1" fmla="*/ 100797 w 490547"/>
                <a:gd name="connsiteY1" fmla="*/ 322532 h 329251"/>
                <a:gd name="connsiteX2" fmla="*/ 134397 w 490547"/>
                <a:gd name="connsiteY2" fmla="*/ 288935 h 329251"/>
                <a:gd name="connsiteX3" fmla="*/ 154556 w 490547"/>
                <a:gd name="connsiteY3" fmla="*/ 275496 h 329251"/>
                <a:gd name="connsiteX4" fmla="*/ 167996 w 490547"/>
                <a:gd name="connsiteY4" fmla="*/ 255338 h 329251"/>
                <a:gd name="connsiteX5" fmla="*/ 201595 w 490547"/>
                <a:gd name="connsiteY5" fmla="*/ 201582 h 329251"/>
                <a:gd name="connsiteX6" fmla="*/ 215034 w 490547"/>
                <a:gd name="connsiteY6" fmla="*/ 161266 h 329251"/>
                <a:gd name="connsiteX7" fmla="*/ 215034 w 490547"/>
                <a:gd name="connsiteY7" fmla="*/ 6720 h 329251"/>
                <a:gd name="connsiteX8" fmla="*/ 188155 w 490547"/>
                <a:gd name="connsiteY8" fmla="*/ 0 h 329251"/>
                <a:gd name="connsiteX9" fmla="*/ 147836 w 490547"/>
                <a:gd name="connsiteY9" fmla="*/ 20158 h 329251"/>
                <a:gd name="connsiteX10" fmla="*/ 134397 w 490547"/>
                <a:gd name="connsiteY10" fmla="*/ 53755 h 329251"/>
                <a:gd name="connsiteX11" fmla="*/ 147836 w 490547"/>
                <a:gd name="connsiteY11" fmla="*/ 174705 h 329251"/>
                <a:gd name="connsiteX12" fmla="*/ 167996 w 490547"/>
                <a:gd name="connsiteY12" fmla="*/ 235180 h 329251"/>
                <a:gd name="connsiteX13" fmla="*/ 181435 w 490547"/>
                <a:gd name="connsiteY13" fmla="*/ 262057 h 329251"/>
                <a:gd name="connsiteX14" fmla="*/ 194875 w 490547"/>
                <a:gd name="connsiteY14" fmla="*/ 302374 h 329251"/>
                <a:gd name="connsiteX15" fmla="*/ 288952 w 490547"/>
                <a:gd name="connsiteY15" fmla="*/ 241899 h 329251"/>
                <a:gd name="connsiteX16" fmla="*/ 342711 w 490547"/>
                <a:gd name="connsiteY16" fmla="*/ 201582 h 329251"/>
                <a:gd name="connsiteX17" fmla="*/ 356151 w 490547"/>
                <a:gd name="connsiteY17" fmla="*/ 262057 h 329251"/>
                <a:gd name="connsiteX18" fmla="*/ 369590 w 490547"/>
                <a:gd name="connsiteY18" fmla="*/ 288935 h 329251"/>
                <a:gd name="connsiteX19" fmla="*/ 389750 w 490547"/>
                <a:gd name="connsiteY19" fmla="*/ 329251 h 329251"/>
                <a:gd name="connsiteX20" fmla="*/ 490547 w 490547"/>
                <a:gd name="connsiteY20" fmla="*/ 322532 h 329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90547" h="329251">
                  <a:moveTo>
                    <a:pt x="0" y="329251"/>
                  </a:moveTo>
                  <a:cubicBezTo>
                    <a:pt x="33599" y="327011"/>
                    <a:pt x="67582" y="328067"/>
                    <a:pt x="100797" y="322532"/>
                  </a:cubicBezTo>
                  <a:cubicBezTo>
                    <a:pt x="122300" y="318948"/>
                    <a:pt x="121853" y="301478"/>
                    <a:pt x="134397" y="288935"/>
                  </a:cubicBezTo>
                  <a:cubicBezTo>
                    <a:pt x="140108" y="283225"/>
                    <a:pt x="147836" y="279976"/>
                    <a:pt x="154556" y="275496"/>
                  </a:cubicBezTo>
                  <a:cubicBezTo>
                    <a:pt x="159036" y="268777"/>
                    <a:pt x="163302" y="261909"/>
                    <a:pt x="167996" y="255338"/>
                  </a:cubicBezTo>
                  <a:cubicBezTo>
                    <a:pt x="186374" y="229610"/>
                    <a:pt x="190115" y="230280"/>
                    <a:pt x="201595" y="201582"/>
                  </a:cubicBezTo>
                  <a:cubicBezTo>
                    <a:pt x="206856" y="188430"/>
                    <a:pt x="215034" y="161266"/>
                    <a:pt x="215034" y="161266"/>
                  </a:cubicBezTo>
                  <a:cubicBezTo>
                    <a:pt x="221455" y="109901"/>
                    <a:pt x="231301" y="58771"/>
                    <a:pt x="215034" y="6720"/>
                  </a:cubicBezTo>
                  <a:cubicBezTo>
                    <a:pt x="212279" y="-2095"/>
                    <a:pt x="197115" y="2240"/>
                    <a:pt x="188155" y="0"/>
                  </a:cubicBezTo>
                  <a:cubicBezTo>
                    <a:pt x="176046" y="4037"/>
                    <a:pt x="155976" y="8763"/>
                    <a:pt x="147836" y="20158"/>
                  </a:cubicBezTo>
                  <a:cubicBezTo>
                    <a:pt x="140825" y="29973"/>
                    <a:pt x="138877" y="42556"/>
                    <a:pt x="134397" y="53755"/>
                  </a:cubicBezTo>
                  <a:cubicBezTo>
                    <a:pt x="138877" y="94072"/>
                    <a:pt x="142355" y="134512"/>
                    <a:pt x="147836" y="174705"/>
                  </a:cubicBezTo>
                  <a:cubicBezTo>
                    <a:pt x="150521" y="194395"/>
                    <a:pt x="160218" y="217680"/>
                    <a:pt x="167996" y="235180"/>
                  </a:cubicBezTo>
                  <a:cubicBezTo>
                    <a:pt x="172064" y="244333"/>
                    <a:pt x="177715" y="252757"/>
                    <a:pt x="181435" y="262057"/>
                  </a:cubicBezTo>
                  <a:cubicBezTo>
                    <a:pt x="186696" y="275210"/>
                    <a:pt x="190395" y="288935"/>
                    <a:pt x="194875" y="302374"/>
                  </a:cubicBezTo>
                  <a:cubicBezTo>
                    <a:pt x="287585" y="249400"/>
                    <a:pt x="196339" y="303637"/>
                    <a:pt x="288952" y="241899"/>
                  </a:cubicBezTo>
                  <a:cubicBezTo>
                    <a:pt x="339051" y="208502"/>
                    <a:pt x="307241" y="237052"/>
                    <a:pt x="342711" y="201582"/>
                  </a:cubicBezTo>
                  <a:cubicBezTo>
                    <a:pt x="347191" y="221740"/>
                    <a:pt x="350078" y="242320"/>
                    <a:pt x="356151" y="262057"/>
                  </a:cubicBezTo>
                  <a:cubicBezTo>
                    <a:pt x="359097" y="271631"/>
                    <a:pt x="365644" y="279728"/>
                    <a:pt x="369590" y="288935"/>
                  </a:cubicBezTo>
                  <a:cubicBezTo>
                    <a:pt x="386280" y="327878"/>
                    <a:pt x="363925" y="290517"/>
                    <a:pt x="389750" y="329251"/>
                  </a:cubicBezTo>
                  <a:cubicBezTo>
                    <a:pt x="454528" y="319998"/>
                    <a:pt x="420950" y="322532"/>
                    <a:pt x="490547" y="322532"/>
                  </a:cubicBezTo>
                </a:path>
              </a:pathLst>
            </a:cu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</p:grpSp>
      <p:grpSp>
        <p:nvGrpSpPr>
          <p:cNvPr id="182" name="Gruppierung 181"/>
          <p:cNvGrpSpPr/>
          <p:nvPr/>
        </p:nvGrpSpPr>
        <p:grpSpPr>
          <a:xfrm>
            <a:off x="3342267" y="5328133"/>
            <a:ext cx="490378" cy="667649"/>
            <a:chOff x="2264581" y="1404357"/>
            <a:chExt cx="2560252" cy="3541130"/>
          </a:xfrm>
        </p:grpSpPr>
        <p:sp>
          <p:nvSpPr>
            <p:cNvPr id="183" name="Rechteck 182"/>
            <p:cNvSpPr/>
            <p:nvPr/>
          </p:nvSpPr>
          <p:spPr>
            <a:xfrm>
              <a:off x="2264581" y="1404357"/>
              <a:ext cx="2560252" cy="35411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84" name="Rechteck 183"/>
            <p:cNvSpPr/>
            <p:nvPr/>
          </p:nvSpPr>
          <p:spPr>
            <a:xfrm>
              <a:off x="2587132" y="1632818"/>
              <a:ext cx="1888270" cy="28221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85" name="Rechteck 184"/>
            <p:cNvSpPr/>
            <p:nvPr/>
          </p:nvSpPr>
          <p:spPr>
            <a:xfrm>
              <a:off x="2587132" y="2072006"/>
              <a:ext cx="732461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86" name="Rechteck 185"/>
            <p:cNvSpPr/>
            <p:nvPr/>
          </p:nvSpPr>
          <p:spPr>
            <a:xfrm>
              <a:off x="2587132" y="2237844"/>
              <a:ext cx="732461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87" name="Rechteck 186"/>
            <p:cNvSpPr/>
            <p:nvPr/>
          </p:nvSpPr>
          <p:spPr>
            <a:xfrm>
              <a:off x="2587132" y="2401254"/>
              <a:ext cx="732461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88" name="Rechteck 187"/>
            <p:cNvSpPr/>
            <p:nvPr/>
          </p:nvSpPr>
          <p:spPr>
            <a:xfrm>
              <a:off x="4092373" y="2072006"/>
              <a:ext cx="383029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89" name="Rechteck 188"/>
            <p:cNvSpPr/>
            <p:nvPr/>
          </p:nvSpPr>
          <p:spPr>
            <a:xfrm>
              <a:off x="4092373" y="2237844"/>
              <a:ext cx="383029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90" name="Rechteck 189"/>
            <p:cNvSpPr/>
            <p:nvPr/>
          </p:nvSpPr>
          <p:spPr>
            <a:xfrm>
              <a:off x="4092373" y="2401254"/>
              <a:ext cx="383029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91" name="Rechteck 190"/>
            <p:cNvSpPr/>
            <p:nvPr/>
          </p:nvSpPr>
          <p:spPr>
            <a:xfrm>
              <a:off x="2587132" y="27662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92" name="Rechteck 191"/>
            <p:cNvSpPr/>
            <p:nvPr/>
          </p:nvSpPr>
          <p:spPr>
            <a:xfrm>
              <a:off x="2591692" y="29186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93" name="Rechteck 192"/>
            <p:cNvSpPr/>
            <p:nvPr/>
          </p:nvSpPr>
          <p:spPr>
            <a:xfrm>
              <a:off x="2591692" y="30710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94" name="Rechteck 193"/>
            <p:cNvSpPr/>
            <p:nvPr/>
          </p:nvSpPr>
          <p:spPr>
            <a:xfrm>
              <a:off x="2591692" y="32234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95" name="Rechteck 194"/>
            <p:cNvSpPr/>
            <p:nvPr/>
          </p:nvSpPr>
          <p:spPr>
            <a:xfrm>
              <a:off x="2591692" y="3378278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96" name="Rechteck 195"/>
            <p:cNvSpPr/>
            <p:nvPr/>
          </p:nvSpPr>
          <p:spPr>
            <a:xfrm>
              <a:off x="2589532" y="3530678"/>
              <a:ext cx="945095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97" name="Freihandform 196"/>
            <p:cNvSpPr/>
            <p:nvPr/>
          </p:nvSpPr>
          <p:spPr>
            <a:xfrm>
              <a:off x="3884058" y="4273546"/>
              <a:ext cx="490547" cy="329251"/>
            </a:xfrm>
            <a:custGeom>
              <a:avLst/>
              <a:gdLst>
                <a:gd name="connsiteX0" fmla="*/ 0 w 490547"/>
                <a:gd name="connsiteY0" fmla="*/ 329251 h 329251"/>
                <a:gd name="connsiteX1" fmla="*/ 100797 w 490547"/>
                <a:gd name="connsiteY1" fmla="*/ 322532 h 329251"/>
                <a:gd name="connsiteX2" fmla="*/ 134397 w 490547"/>
                <a:gd name="connsiteY2" fmla="*/ 288935 h 329251"/>
                <a:gd name="connsiteX3" fmla="*/ 154556 w 490547"/>
                <a:gd name="connsiteY3" fmla="*/ 275496 h 329251"/>
                <a:gd name="connsiteX4" fmla="*/ 167996 w 490547"/>
                <a:gd name="connsiteY4" fmla="*/ 255338 h 329251"/>
                <a:gd name="connsiteX5" fmla="*/ 201595 w 490547"/>
                <a:gd name="connsiteY5" fmla="*/ 201582 h 329251"/>
                <a:gd name="connsiteX6" fmla="*/ 215034 w 490547"/>
                <a:gd name="connsiteY6" fmla="*/ 161266 h 329251"/>
                <a:gd name="connsiteX7" fmla="*/ 215034 w 490547"/>
                <a:gd name="connsiteY7" fmla="*/ 6720 h 329251"/>
                <a:gd name="connsiteX8" fmla="*/ 188155 w 490547"/>
                <a:gd name="connsiteY8" fmla="*/ 0 h 329251"/>
                <a:gd name="connsiteX9" fmla="*/ 147836 w 490547"/>
                <a:gd name="connsiteY9" fmla="*/ 20158 h 329251"/>
                <a:gd name="connsiteX10" fmla="*/ 134397 w 490547"/>
                <a:gd name="connsiteY10" fmla="*/ 53755 h 329251"/>
                <a:gd name="connsiteX11" fmla="*/ 147836 w 490547"/>
                <a:gd name="connsiteY11" fmla="*/ 174705 h 329251"/>
                <a:gd name="connsiteX12" fmla="*/ 167996 w 490547"/>
                <a:gd name="connsiteY12" fmla="*/ 235180 h 329251"/>
                <a:gd name="connsiteX13" fmla="*/ 181435 w 490547"/>
                <a:gd name="connsiteY13" fmla="*/ 262057 h 329251"/>
                <a:gd name="connsiteX14" fmla="*/ 194875 w 490547"/>
                <a:gd name="connsiteY14" fmla="*/ 302374 h 329251"/>
                <a:gd name="connsiteX15" fmla="*/ 288952 w 490547"/>
                <a:gd name="connsiteY15" fmla="*/ 241899 h 329251"/>
                <a:gd name="connsiteX16" fmla="*/ 342711 w 490547"/>
                <a:gd name="connsiteY16" fmla="*/ 201582 h 329251"/>
                <a:gd name="connsiteX17" fmla="*/ 356151 w 490547"/>
                <a:gd name="connsiteY17" fmla="*/ 262057 h 329251"/>
                <a:gd name="connsiteX18" fmla="*/ 369590 w 490547"/>
                <a:gd name="connsiteY18" fmla="*/ 288935 h 329251"/>
                <a:gd name="connsiteX19" fmla="*/ 389750 w 490547"/>
                <a:gd name="connsiteY19" fmla="*/ 329251 h 329251"/>
                <a:gd name="connsiteX20" fmla="*/ 490547 w 490547"/>
                <a:gd name="connsiteY20" fmla="*/ 322532 h 329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90547" h="329251">
                  <a:moveTo>
                    <a:pt x="0" y="329251"/>
                  </a:moveTo>
                  <a:cubicBezTo>
                    <a:pt x="33599" y="327011"/>
                    <a:pt x="67582" y="328067"/>
                    <a:pt x="100797" y="322532"/>
                  </a:cubicBezTo>
                  <a:cubicBezTo>
                    <a:pt x="122300" y="318948"/>
                    <a:pt x="121853" y="301478"/>
                    <a:pt x="134397" y="288935"/>
                  </a:cubicBezTo>
                  <a:cubicBezTo>
                    <a:pt x="140108" y="283225"/>
                    <a:pt x="147836" y="279976"/>
                    <a:pt x="154556" y="275496"/>
                  </a:cubicBezTo>
                  <a:cubicBezTo>
                    <a:pt x="159036" y="268777"/>
                    <a:pt x="163302" y="261909"/>
                    <a:pt x="167996" y="255338"/>
                  </a:cubicBezTo>
                  <a:cubicBezTo>
                    <a:pt x="186374" y="229610"/>
                    <a:pt x="190115" y="230280"/>
                    <a:pt x="201595" y="201582"/>
                  </a:cubicBezTo>
                  <a:cubicBezTo>
                    <a:pt x="206856" y="188430"/>
                    <a:pt x="215034" y="161266"/>
                    <a:pt x="215034" y="161266"/>
                  </a:cubicBezTo>
                  <a:cubicBezTo>
                    <a:pt x="221455" y="109901"/>
                    <a:pt x="231301" y="58771"/>
                    <a:pt x="215034" y="6720"/>
                  </a:cubicBezTo>
                  <a:cubicBezTo>
                    <a:pt x="212279" y="-2095"/>
                    <a:pt x="197115" y="2240"/>
                    <a:pt x="188155" y="0"/>
                  </a:cubicBezTo>
                  <a:cubicBezTo>
                    <a:pt x="176046" y="4037"/>
                    <a:pt x="155976" y="8763"/>
                    <a:pt x="147836" y="20158"/>
                  </a:cubicBezTo>
                  <a:cubicBezTo>
                    <a:pt x="140825" y="29973"/>
                    <a:pt x="138877" y="42556"/>
                    <a:pt x="134397" y="53755"/>
                  </a:cubicBezTo>
                  <a:cubicBezTo>
                    <a:pt x="138877" y="94072"/>
                    <a:pt x="142355" y="134512"/>
                    <a:pt x="147836" y="174705"/>
                  </a:cubicBezTo>
                  <a:cubicBezTo>
                    <a:pt x="150521" y="194395"/>
                    <a:pt x="160218" y="217680"/>
                    <a:pt x="167996" y="235180"/>
                  </a:cubicBezTo>
                  <a:cubicBezTo>
                    <a:pt x="172064" y="244333"/>
                    <a:pt x="177715" y="252757"/>
                    <a:pt x="181435" y="262057"/>
                  </a:cubicBezTo>
                  <a:cubicBezTo>
                    <a:pt x="186696" y="275210"/>
                    <a:pt x="190395" y="288935"/>
                    <a:pt x="194875" y="302374"/>
                  </a:cubicBezTo>
                  <a:cubicBezTo>
                    <a:pt x="287585" y="249400"/>
                    <a:pt x="196339" y="303637"/>
                    <a:pt x="288952" y="241899"/>
                  </a:cubicBezTo>
                  <a:cubicBezTo>
                    <a:pt x="339051" y="208502"/>
                    <a:pt x="307241" y="237052"/>
                    <a:pt x="342711" y="201582"/>
                  </a:cubicBezTo>
                  <a:cubicBezTo>
                    <a:pt x="347191" y="221740"/>
                    <a:pt x="350078" y="242320"/>
                    <a:pt x="356151" y="262057"/>
                  </a:cubicBezTo>
                  <a:cubicBezTo>
                    <a:pt x="359097" y="271631"/>
                    <a:pt x="365644" y="279728"/>
                    <a:pt x="369590" y="288935"/>
                  </a:cubicBezTo>
                  <a:cubicBezTo>
                    <a:pt x="386280" y="327878"/>
                    <a:pt x="363925" y="290517"/>
                    <a:pt x="389750" y="329251"/>
                  </a:cubicBezTo>
                  <a:cubicBezTo>
                    <a:pt x="454528" y="319998"/>
                    <a:pt x="420950" y="322532"/>
                    <a:pt x="490547" y="322532"/>
                  </a:cubicBezTo>
                </a:path>
              </a:pathLst>
            </a:cu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</p:grpSp>
      <p:pic>
        <p:nvPicPr>
          <p:cNvPr id="198" name="Bild 197" descr="the-light-bulb-371651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022" y="1887719"/>
            <a:ext cx="182997" cy="343455"/>
          </a:xfrm>
          <a:prstGeom prst="rect">
            <a:avLst/>
          </a:prstGeom>
        </p:spPr>
      </p:pic>
      <p:pic>
        <p:nvPicPr>
          <p:cNvPr id="199" name="Bild 198" descr="darts-155726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059" y="2332051"/>
            <a:ext cx="405136" cy="448335"/>
          </a:xfrm>
          <a:prstGeom prst="rect">
            <a:avLst/>
          </a:prstGeom>
        </p:spPr>
      </p:pic>
      <p:pic>
        <p:nvPicPr>
          <p:cNvPr id="200" name="Bild 199" descr="jigsaw-305576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3229" y="1920493"/>
            <a:ext cx="1048924" cy="776313"/>
          </a:xfrm>
          <a:prstGeom prst="rect">
            <a:avLst/>
          </a:prstGeom>
        </p:spPr>
      </p:pic>
      <p:pic>
        <p:nvPicPr>
          <p:cNvPr id="201" name="Bild 200" descr="binoculars-1015265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812" y="1855900"/>
            <a:ext cx="964627" cy="964627"/>
          </a:xfrm>
          <a:prstGeom prst="rect">
            <a:avLst/>
          </a:prstGeom>
        </p:spPr>
      </p:pic>
      <p:pic>
        <p:nvPicPr>
          <p:cNvPr id="202" name="Bild 201" descr="frame-473631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87724" y="2065776"/>
            <a:ext cx="916019" cy="546788"/>
          </a:xfrm>
          <a:prstGeom prst="rect">
            <a:avLst/>
          </a:prstGeom>
        </p:spPr>
      </p:pic>
      <p:pic>
        <p:nvPicPr>
          <p:cNvPr id="203" name="Bild 202" descr="postal-32383_1280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1544" y="1910099"/>
            <a:ext cx="697047" cy="801635"/>
          </a:xfrm>
          <a:prstGeom prst="rect">
            <a:avLst/>
          </a:prstGeom>
        </p:spPr>
      </p:pic>
      <p:pic>
        <p:nvPicPr>
          <p:cNvPr id="204" name="Bild 203" descr="calendar-33104.pn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313" y="1918134"/>
            <a:ext cx="911905" cy="805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029177"/>
      </p:ext>
    </p:extLst>
  </p:cSld>
  <p:clrMapOvr>
    <a:masterClrMapping/>
  </p:clrMapOvr>
  <p:transition spd="med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Überblick über alle Projektphasen 2/2</a:t>
            </a:r>
          </a:p>
        </p:txBody>
      </p:sp>
      <p:sp>
        <p:nvSpPr>
          <p:cNvPr id="56" name="Rechteck 55"/>
          <p:cNvSpPr>
            <a:spLocks noChangeArrowheads="1"/>
          </p:cNvSpPr>
          <p:nvPr/>
        </p:nvSpPr>
        <p:spPr bwMode="auto">
          <a:xfrm>
            <a:off x="715589" y="1329534"/>
            <a:ext cx="4898382" cy="530225"/>
          </a:xfrm>
          <a:prstGeom prst="rect">
            <a:avLst/>
          </a:prstGeom>
          <a:solidFill>
            <a:srgbClr val="90C12E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AT" sz="2400" b="1" dirty="0">
                <a:solidFill>
                  <a:srgbClr val="000000"/>
                </a:solidFill>
                <a:cs typeface="PoloMatheAustria1Leicht Leicht"/>
              </a:rPr>
              <a:t>Durchführungsphase</a:t>
            </a:r>
            <a:endParaRPr lang="de-DE" sz="24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57" name="Rechteck 1"/>
          <p:cNvSpPr>
            <a:spLocks noChangeArrowheads="1"/>
          </p:cNvSpPr>
          <p:nvPr/>
        </p:nvSpPr>
        <p:spPr bwMode="auto">
          <a:xfrm>
            <a:off x="5814373" y="1339059"/>
            <a:ext cx="2904688" cy="511175"/>
          </a:xfrm>
          <a:prstGeom prst="rect">
            <a:avLst/>
          </a:prstGeom>
          <a:solidFill>
            <a:srgbClr val="90C12E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AT" sz="2400" b="1" dirty="0">
                <a:solidFill>
                  <a:srgbClr val="000000"/>
                </a:solidFill>
                <a:cs typeface="PoloMatheAustria1Leicht Leicht"/>
              </a:rPr>
              <a:t>Abschlussphase</a:t>
            </a:r>
            <a:endParaRPr lang="de-DE" sz="24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58" name="Rechteck 1"/>
          <p:cNvSpPr>
            <a:spLocks noChangeArrowheads="1"/>
          </p:cNvSpPr>
          <p:nvPr/>
        </p:nvSpPr>
        <p:spPr bwMode="auto">
          <a:xfrm>
            <a:off x="5808023" y="3061399"/>
            <a:ext cx="2840299" cy="1656054"/>
          </a:xfrm>
          <a:prstGeom prst="rect">
            <a:avLst/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AT" sz="2000" dirty="0">
                <a:solidFill>
                  <a:srgbClr val="000000"/>
                </a:solidFill>
                <a:cs typeface="PoloMatheAustria1Leicht Leicht"/>
              </a:rPr>
              <a:t>Schritt 12:</a:t>
            </a:r>
          </a:p>
          <a:p>
            <a:pPr algn="ctr"/>
            <a:endParaRPr lang="de-AT" sz="2000" dirty="0">
              <a:solidFill>
                <a:srgbClr val="000000"/>
              </a:solidFill>
              <a:cs typeface="PoloMatheAustria1Leicht Leicht"/>
            </a:endParaRPr>
          </a:p>
          <a:p>
            <a:pPr algn="ctr"/>
            <a:r>
              <a:rPr lang="de-AT" sz="2000" b="1" dirty="0">
                <a:solidFill>
                  <a:srgbClr val="000000"/>
                </a:solidFill>
                <a:cs typeface="PoloMatheAustria1Leicht Leicht"/>
              </a:rPr>
              <a:t>Projektabschluss</a:t>
            </a:r>
          </a:p>
          <a:p>
            <a:pPr algn="ctr"/>
            <a:r>
              <a:rPr lang="de-AT" sz="2000" b="1" dirty="0">
                <a:solidFill>
                  <a:srgbClr val="000000"/>
                </a:solidFill>
                <a:cs typeface="PoloMatheAustria1Leicht Leicht"/>
              </a:rPr>
              <a:t>Verbreiterung</a:t>
            </a:r>
          </a:p>
          <a:p>
            <a:pPr algn="ctr"/>
            <a:r>
              <a:rPr lang="de-AT" sz="2000" b="1" dirty="0">
                <a:solidFill>
                  <a:srgbClr val="000000"/>
                </a:solidFill>
                <a:cs typeface="PoloMatheAustria1Leicht Leicht"/>
              </a:rPr>
              <a:t>Reflexion</a:t>
            </a:r>
            <a:endParaRPr lang="de-DE" sz="20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59" name="Rechteck 1"/>
          <p:cNvSpPr>
            <a:spLocks noChangeArrowheads="1"/>
          </p:cNvSpPr>
          <p:nvPr/>
        </p:nvSpPr>
        <p:spPr bwMode="auto">
          <a:xfrm>
            <a:off x="715589" y="3089317"/>
            <a:ext cx="2350525" cy="754770"/>
          </a:xfrm>
          <a:prstGeom prst="rect">
            <a:avLst/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AT" sz="2000" dirty="0">
                <a:solidFill>
                  <a:srgbClr val="000000"/>
                </a:solidFill>
                <a:cs typeface="PoloMatheAustria1Leicht Leicht"/>
              </a:rPr>
              <a:t>Schritt 8:</a:t>
            </a:r>
          </a:p>
          <a:p>
            <a:pPr algn="ctr"/>
            <a:r>
              <a:rPr lang="de-AT" sz="2000" b="1" dirty="0">
                <a:solidFill>
                  <a:srgbClr val="000000"/>
                </a:solidFill>
                <a:cs typeface="PoloMatheAustria1Leicht Leicht"/>
              </a:rPr>
              <a:t>Projektstart</a:t>
            </a:r>
            <a:endParaRPr lang="de-DE" sz="20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60" name="Rechteck 1"/>
          <p:cNvSpPr>
            <a:spLocks noChangeArrowheads="1"/>
          </p:cNvSpPr>
          <p:nvPr/>
        </p:nvSpPr>
        <p:spPr bwMode="auto">
          <a:xfrm>
            <a:off x="3157640" y="3089317"/>
            <a:ext cx="2319173" cy="754770"/>
          </a:xfrm>
          <a:prstGeom prst="rect">
            <a:avLst/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AT" sz="2000" dirty="0">
                <a:solidFill>
                  <a:srgbClr val="000000"/>
                </a:solidFill>
                <a:cs typeface="PoloMatheAustria1Leicht Leicht"/>
              </a:rPr>
              <a:t>Schritt 10:</a:t>
            </a:r>
          </a:p>
          <a:p>
            <a:pPr algn="ctr"/>
            <a:r>
              <a:rPr lang="de-AT" sz="2000" b="1" dirty="0">
                <a:solidFill>
                  <a:srgbClr val="000000"/>
                </a:solidFill>
                <a:cs typeface="PoloMatheAustria1Leicht Leicht"/>
              </a:rPr>
              <a:t>Controlling</a:t>
            </a:r>
            <a:endParaRPr lang="de-DE" sz="20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61" name="Rechteck 1"/>
          <p:cNvSpPr>
            <a:spLocks noChangeArrowheads="1"/>
          </p:cNvSpPr>
          <p:nvPr/>
        </p:nvSpPr>
        <p:spPr bwMode="auto">
          <a:xfrm>
            <a:off x="715589" y="3961670"/>
            <a:ext cx="2350525" cy="754770"/>
          </a:xfrm>
          <a:prstGeom prst="rect">
            <a:avLst/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AT" sz="2000" dirty="0">
                <a:solidFill>
                  <a:srgbClr val="000000"/>
                </a:solidFill>
                <a:cs typeface="PoloMatheAustria1Leicht Leicht"/>
              </a:rPr>
              <a:t>Schritt 9:</a:t>
            </a:r>
          </a:p>
          <a:p>
            <a:pPr algn="ctr"/>
            <a:r>
              <a:rPr lang="de-AT" sz="2000" b="1" dirty="0">
                <a:solidFill>
                  <a:srgbClr val="000000"/>
                </a:solidFill>
                <a:cs typeface="PoloMatheAustria1Leicht Leicht"/>
              </a:rPr>
              <a:t>Projekthandbuch</a:t>
            </a:r>
            <a:endParaRPr lang="de-DE" sz="20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62" name="Rechteck 1"/>
          <p:cNvSpPr>
            <a:spLocks noChangeArrowheads="1"/>
          </p:cNvSpPr>
          <p:nvPr/>
        </p:nvSpPr>
        <p:spPr bwMode="auto">
          <a:xfrm>
            <a:off x="3156053" y="3961670"/>
            <a:ext cx="2319173" cy="754770"/>
          </a:xfrm>
          <a:prstGeom prst="rect">
            <a:avLst/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AT" sz="2000" dirty="0">
                <a:solidFill>
                  <a:srgbClr val="000000"/>
                </a:solidFill>
                <a:cs typeface="PoloMatheAustria1Leicht Leicht"/>
              </a:rPr>
              <a:t>Schritt 11:</a:t>
            </a:r>
          </a:p>
          <a:p>
            <a:pPr algn="ctr"/>
            <a:r>
              <a:rPr lang="de-AT" sz="2000" b="1" dirty="0">
                <a:solidFill>
                  <a:srgbClr val="000000"/>
                </a:solidFill>
                <a:cs typeface="PoloMatheAustria1Leicht Leicht"/>
              </a:rPr>
              <a:t>Projektmarketing</a:t>
            </a:r>
            <a:endParaRPr lang="de-DE" sz="20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63" name="Richtungspfeil 3"/>
          <p:cNvSpPr>
            <a:spLocks noChangeArrowheads="1"/>
          </p:cNvSpPr>
          <p:nvPr/>
        </p:nvSpPr>
        <p:spPr bwMode="auto">
          <a:xfrm>
            <a:off x="726702" y="2051846"/>
            <a:ext cx="5060548" cy="923053"/>
          </a:xfrm>
          <a:prstGeom prst="homePlate">
            <a:avLst>
              <a:gd name="adj" fmla="val 22302"/>
            </a:avLst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de-DE" sz="800">
              <a:cs typeface="PoloMatheAustria1Leicht Leicht"/>
            </a:endParaRPr>
          </a:p>
        </p:txBody>
      </p:sp>
      <p:sp>
        <p:nvSpPr>
          <p:cNvPr id="64" name="Richtungspfeil 3"/>
          <p:cNvSpPr>
            <a:spLocks noChangeArrowheads="1"/>
          </p:cNvSpPr>
          <p:nvPr/>
        </p:nvSpPr>
        <p:spPr bwMode="auto">
          <a:xfrm>
            <a:off x="5796911" y="2031209"/>
            <a:ext cx="3023928" cy="923053"/>
          </a:xfrm>
          <a:prstGeom prst="homePlate">
            <a:avLst>
              <a:gd name="adj" fmla="val 18982"/>
            </a:avLst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de-DE" sz="800">
              <a:cs typeface="PoloMatheAustria1Leicht Leicht"/>
            </a:endParaRPr>
          </a:p>
        </p:txBody>
      </p:sp>
      <p:sp>
        <p:nvSpPr>
          <p:cNvPr id="65" name="Text Box 10"/>
          <p:cNvSpPr txBox="1">
            <a:spLocks noChangeArrowheads="1"/>
          </p:cNvSpPr>
          <p:nvPr/>
        </p:nvSpPr>
        <p:spPr bwMode="auto">
          <a:xfrm>
            <a:off x="2015206" y="6003116"/>
            <a:ext cx="2110550" cy="237600"/>
          </a:xfrm>
          <a:prstGeom prst="rect">
            <a:avLst/>
          </a:prstGeom>
          <a:solidFill>
            <a:srgbClr val="AFD17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R="0" lvl="0" indent="0" algn="ctr" defTabSz="9144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1000" b="1" i="0" u="none" strike="noStrike" cap="none" normalizeH="0" baseline="0">
                <a:ln>
                  <a:noFill/>
                </a:ln>
                <a:effectLst/>
                <a:latin typeface="PoloMatheAustria1 Buch" charset="0"/>
                <a:ea typeface="ÇlÇr ñæí©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9pPr>
          </a:lstStyle>
          <a:p>
            <a:r>
              <a:rPr lang="de-AT" sz="1400" dirty="0">
                <a:latin typeface="+mn-lt"/>
              </a:rPr>
              <a:t>Zwischenberichte</a:t>
            </a:r>
            <a:endParaRPr lang="de-DE" sz="1400" dirty="0">
              <a:latin typeface="+mn-lt"/>
            </a:endParaRPr>
          </a:p>
        </p:txBody>
      </p:sp>
      <p:sp>
        <p:nvSpPr>
          <p:cNvPr id="66" name="Text Box 11"/>
          <p:cNvSpPr txBox="1">
            <a:spLocks noChangeArrowheads="1"/>
          </p:cNvSpPr>
          <p:nvPr/>
        </p:nvSpPr>
        <p:spPr bwMode="auto">
          <a:xfrm>
            <a:off x="6612129" y="6008683"/>
            <a:ext cx="1228173" cy="237600"/>
          </a:xfrm>
          <a:prstGeom prst="rect">
            <a:avLst/>
          </a:prstGeom>
          <a:solidFill>
            <a:srgbClr val="AFD17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R="0" lvl="0" indent="0" algn="ctr" defTabSz="9144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1000" b="1" i="0" u="none" strike="noStrike" cap="none" normalizeH="0" baseline="0">
                <a:ln>
                  <a:noFill/>
                </a:ln>
                <a:effectLst/>
                <a:latin typeface="PoloMatheAustria1 Buch" charset="0"/>
                <a:ea typeface="ÇlÇr ñæí©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9pPr>
          </a:lstStyle>
          <a:p>
            <a:r>
              <a:rPr lang="de-AT" sz="1400" dirty="0">
                <a:latin typeface="+mn-lt"/>
              </a:rPr>
              <a:t>Abnahme</a:t>
            </a:r>
            <a:endParaRPr lang="de-DE" sz="1400" dirty="0">
              <a:latin typeface="+mn-lt"/>
            </a:endParaRPr>
          </a:p>
        </p:txBody>
      </p:sp>
      <p:sp>
        <p:nvSpPr>
          <p:cNvPr id="67" name="Pfeil nach oben 1"/>
          <p:cNvSpPr>
            <a:spLocks noChangeArrowheads="1"/>
          </p:cNvSpPr>
          <p:nvPr/>
        </p:nvSpPr>
        <p:spPr bwMode="auto">
          <a:xfrm>
            <a:off x="5300607" y="4909123"/>
            <a:ext cx="662975" cy="1383933"/>
          </a:xfrm>
          <a:prstGeom prst="upArrow">
            <a:avLst>
              <a:gd name="adj1" fmla="val 50000"/>
              <a:gd name="adj2" fmla="val 50163"/>
            </a:avLst>
          </a:prstGeom>
          <a:solidFill>
            <a:srgbClr val="AFD17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4A7EBB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de-DE" sz="1000" b="1">
              <a:ea typeface="ÇlÇr ñæí©" charset="0"/>
            </a:endParaRPr>
          </a:p>
        </p:txBody>
      </p:sp>
      <p:grpSp>
        <p:nvGrpSpPr>
          <p:cNvPr id="68" name="Gruppierung 67"/>
          <p:cNvGrpSpPr/>
          <p:nvPr/>
        </p:nvGrpSpPr>
        <p:grpSpPr>
          <a:xfrm>
            <a:off x="2828237" y="5110735"/>
            <a:ext cx="556293" cy="667649"/>
            <a:chOff x="2264581" y="1404357"/>
            <a:chExt cx="2560252" cy="3541130"/>
          </a:xfrm>
        </p:grpSpPr>
        <p:sp>
          <p:nvSpPr>
            <p:cNvPr id="69" name="Rechteck 68"/>
            <p:cNvSpPr/>
            <p:nvPr/>
          </p:nvSpPr>
          <p:spPr>
            <a:xfrm>
              <a:off x="2264581" y="1404357"/>
              <a:ext cx="2560252" cy="35411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0" name="Rechteck 69"/>
            <p:cNvSpPr/>
            <p:nvPr/>
          </p:nvSpPr>
          <p:spPr>
            <a:xfrm>
              <a:off x="2587132" y="1632818"/>
              <a:ext cx="1888270" cy="28221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1" name="Rechteck 70"/>
            <p:cNvSpPr/>
            <p:nvPr/>
          </p:nvSpPr>
          <p:spPr>
            <a:xfrm>
              <a:off x="2587132" y="2072006"/>
              <a:ext cx="732461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2" name="Rechteck 71"/>
            <p:cNvSpPr/>
            <p:nvPr/>
          </p:nvSpPr>
          <p:spPr>
            <a:xfrm>
              <a:off x="2587132" y="2237844"/>
              <a:ext cx="732461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3" name="Rechteck 72"/>
            <p:cNvSpPr/>
            <p:nvPr/>
          </p:nvSpPr>
          <p:spPr>
            <a:xfrm>
              <a:off x="2587132" y="2401254"/>
              <a:ext cx="732461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4" name="Rechteck 73"/>
            <p:cNvSpPr/>
            <p:nvPr/>
          </p:nvSpPr>
          <p:spPr>
            <a:xfrm>
              <a:off x="4092373" y="2072006"/>
              <a:ext cx="383029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5" name="Rechteck 74"/>
            <p:cNvSpPr/>
            <p:nvPr/>
          </p:nvSpPr>
          <p:spPr>
            <a:xfrm>
              <a:off x="4092373" y="2237844"/>
              <a:ext cx="383029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6" name="Rechteck 75"/>
            <p:cNvSpPr/>
            <p:nvPr/>
          </p:nvSpPr>
          <p:spPr>
            <a:xfrm>
              <a:off x="4092373" y="2401254"/>
              <a:ext cx="383029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7" name="Rechteck 76"/>
            <p:cNvSpPr/>
            <p:nvPr/>
          </p:nvSpPr>
          <p:spPr>
            <a:xfrm>
              <a:off x="2587132" y="27662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8" name="Rechteck 77"/>
            <p:cNvSpPr/>
            <p:nvPr/>
          </p:nvSpPr>
          <p:spPr>
            <a:xfrm>
              <a:off x="2591692" y="29186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9" name="Rechteck 78"/>
            <p:cNvSpPr/>
            <p:nvPr/>
          </p:nvSpPr>
          <p:spPr>
            <a:xfrm>
              <a:off x="2591692" y="30710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Rechteck 79"/>
            <p:cNvSpPr/>
            <p:nvPr/>
          </p:nvSpPr>
          <p:spPr>
            <a:xfrm>
              <a:off x="2591692" y="32234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1" name="Rechteck 80"/>
            <p:cNvSpPr/>
            <p:nvPr/>
          </p:nvSpPr>
          <p:spPr>
            <a:xfrm>
              <a:off x="2591692" y="3378278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2" name="Rechteck 81"/>
            <p:cNvSpPr/>
            <p:nvPr/>
          </p:nvSpPr>
          <p:spPr>
            <a:xfrm>
              <a:off x="2589532" y="3530678"/>
              <a:ext cx="945095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Freihandform 82"/>
            <p:cNvSpPr/>
            <p:nvPr/>
          </p:nvSpPr>
          <p:spPr>
            <a:xfrm>
              <a:off x="3884058" y="4273546"/>
              <a:ext cx="490547" cy="329251"/>
            </a:xfrm>
            <a:custGeom>
              <a:avLst/>
              <a:gdLst>
                <a:gd name="connsiteX0" fmla="*/ 0 w 490547"/>
                <a:gd name="connsiteY0" fmla="*/ 329251 h 329251"/>
                <a:gd name="connsiteX1" fmla="*/ 100797 w 490547"/>
                <a:gd name="connsiteY1" fmla="*/ 322532 h 329251"/>
                <a:gd name="connsiteX2" fmla="*/ 134397 w 490547"/>
                <a:gd name="connsiteY2" fmla="*/ 288935 h 329251"/>
                <a:gd name="connsiteX3" fmla="*/ 154556 w 490547"/>
                <a:gd name="connsiteY3" fmla="*/ 275496 h 329251"/>
                <a:gd name="connsiteX4" fmla="*/ 167996 w 490547"/>
                <a:gd name="connsiteY4" fmla="*/ 255338 h 329251"/>
                <a:gd name="connsiteX5" fmla="*/ 201595 w 490547"/>
                <a:gd name="connsiteY5" fmla="*/ 201582 h 329251"/>
                <a:gd name="connsiteX6" fmla="*/ 215034 w 490547"/>
                <a:gd name="connsiteY6" fmla="*/ 161266 h 329251"/>
                <a:gd name="connsiteX7" fmla="*/ 215034 w 490547"/>
                <a:gd name="connsiteY7" fmla="*/ 6720 h 329251"/>
                <a:gd name="connsiteX8" fmla="*/ 188155 w 490547"/>
                <a:gd name="connsiteY8" fmla="*/ 0 h 329251"/>
                <a:gd name="connsiteX9" fmla="*/ 147836 w 490547"/>
                <a:gd name="connsiteY9" fmla="*/ 20158 h 329251"/>
                <a:gd name="connsiteX10" fmla="*/ 134397 w 490547"/>
                <a:gd name="connsiteY10" fmla="*/ 53755 h 329251"/>
                <a:gd name="connsiteX11" fmla="*/ 147836 w 490547"/>
                <a:gd name="connsiteY11" fmla="*/ 174705 h 329251"/>
                <a:gd name="connsiteX12" fmla="*/ 167996 w 490547"/>
                <a:gd name="connsiteY12" fmla="*/ 235180 h 329251"/>
                <a:gd name="connsiteX13" fmla="*/ 181435 w 490547"/>
                <a:gd name="connsiteY13" fmla="*/ 262057 h 329251"/>
                <a:gd name="connsiteX14" fmla="*/ 194875 w 490547"/>
                <a:gd name="connsiteY14" fmla="*/ 302374 h 329251"/>
                <a:gd name="connsiteX15" fmla="*/ 288952 w 490547"/>
                <a:gd name="connsiteY15" fmla="*/ 241899 h 329251"/>
                <a:gd name="connsiteX16" fmla="*/ 342711 w 490547"/>
                <a:gd name="connsiteY16" fmla="*/ 201582 h 329251"/>
                <a:gd name="connsiteX17" fmla="*/ 356151 w 490547"/>
                <a:gd name="connsiteY17" fmla="*/ 262057 h 329251"/>
                <a:gd name="connsiteX18" fmla="*/ 369590 w 490547"/>
                <a:gd name="connsiteY18" fmla="*/ 288935 h 329251"/>
                <a:gd name="connsiteX19" fmla="*/ 389750 w 490547"/>
                <a:gd name="connsiteY19" fmla="*/ 329251 h 329251"/>
                <a:gd name="connsiteX20" fmla="*/ 490547 w 490547"/>
                <a:gd name="connsiteY20" fmla="*/ 322532 h 329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90547" h="329251">
                  <a:moveTo>
                    <a:pt x="0" y="329251"/>
                  </a:moveTo>
                  <a:cubicBezTo>
                    <a:pt x="33599" y="327011"/>
                    <a:pt x="67582" y="328067"/>
                    <a:pt x="100797" y="322532"/>
                  </a:cubicBezTo>
                  <a:cubicBezTo>
                    <a:pt x="122300" y="318948"/>
                    <a:pt x="121853" y="301478"/>
                    <a:pt x="134397" y="288935"/>
                  </a:cubicBezTo>
                  <a:cubicBezTo>
                    <a:pt x="140108" y="283225"/>
                    <a:pt x="147836" y="279976"/>
                    <a:pt x="154556" y="275496"/>
                  </a:cubicBezTo>
                  <a:cubicBezTo>
                    <a:pt x="159036" y="268777"/>
                    <a:pt x="163302" y="261909"/>
                    <a:pt x="167996" y="255338"/>
                  </a:cubicBezTo>
                  <a:cubicBezTo>
                    <a:pt x="186374" y="229610"/>
                    <a:pt x="190115" y="230280"/>
                    <a:pt x="201595" y="201582"/>
                  </a:cubicBezTo>
                  <a:cubicBezTo>
                    <a:pt x="206856" y="188430"/>
                    <a:pt x="215034" y="161266"/>
                    <a:pt x="215034" y="161266"/>
                  </a:cubicBezTo>
                  <a:cubicBezTo>
                    <a:pt x="221455" y="109901"/>
                    <a:pt x="231301" y="58771"/>
                    <a:pt x="215034" y="6720"/>
                  </a:cubicBezTo>
                  <a:cubicBezTo>
                    <a:pt x="212279" y="-2095"/>
                    <a:pt x="197115" y="2240"/>
                    <a:pt x="188155" y="0"/>
                  </a:cubicBezTo>
                  <a:cubicBezTo>
                    <a:pt x="176046" y="4037"/>
                    <a:pt x="155976" y="8763"/>
                    <a:pt x="147836" y="20158"/>
                  </a:cubicBezTo>
                  <a:cubicBezTo>
                    <a:pt x="140825" y="29973"/>
                    <a:pt x="138877" y="42556"/>
                    <a:pt x="134397" y="53755"/>
                  </a:cubicBezTo>
                  <a:cubicBezTo>
                    <a:pt x="138877" y="94072"/>
                    <a:pt x="142355" y="134512"/>
                    <a:pt x="147836" y="174705"/>
                  </a:cubicBezTo>
                  <a:cubicBezTo>
                    <a:pt x="150521" y="194395"/>
                    <a:pt x="160218" y="217680"/>
                    <a:pt x="167996" y="235180"/>
                  </a:cubicBezTo>
                  <a:cubicBezTo>
                    <a:pt x="172064" y="244333"/>
                    <a:pt x="177715" y="252757"/>
                    <a:pt x="181435" y="262057"/>
                  </a:cubicBezTo>
                  <a:cubicBezTo>
                    <a:pt x="186696" y="275210"/>
                    <a:pt x="190395" y="288935"/>
                    <a:pt x="194875" y="302374"/>
                  </a:cubicBezTo>
                  <a:cubicBezTo>
                    <a:pt x="287585" y="249400"/>
                    <a:pt x="196339" y="303637"/>
                    <a:pt x="288952" y="241899"/>
                  </a:cubicBezTo>
                  <a:cubicBezTo>
                    <a:pt x="339051" y="208502"/>
                    <a:pt x="307241" y="237052"/>
                    <a:pt x="342711" y="201582"/>
                  </a:cubicBezTo>
                  <a:cubicBezTo>
                    <a:pt x="347191" y="221740"/>
                    <a:pt x="350078" y="242320"/>
                    <a:pt x="356151" y="262057"/>
                  </a:cubicBezTo>
                  <a:cubicBezTo>
                    <a:pt x="359097" y="271631"/>
                    <a:pt x="365644" y="279728"/>
                    <a:pt x="369590" y="288935"/>
                  </a:cubicBezTo>
                  <a:cubicBezTo>
                    <a:pt x="386280" y="327878"/>
                    <a:pt x="363925" y="290517"/>
                    <a:pt x="389750" y="329251"/>
                  </a:cubicBezTo>
                  <a:cubicBezTo>
                    <a:pt x="454528" y="319998"/>
                    <a:pt x="420950" y="322532"/>
                    <a:pt x="490547" y="322532"/>
                  </a:cubicBezTo>
                </a:path>
              </a:pathLst>
            </a:cu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84" name="Gruppierung 83"/>
          <p:cNvGrpSpPr/>
          <p:nvPr/>
        </p:nvGrpSpPr>
        <p:grpSpPr>
          <a:xfrm>
            <a:off x="6937391" y="5111719"/>
            <a:ext cx="556293" cy="667649"/>
            <a:chOff x="2264581" y="1404357"/>
            <a:chExt cx="2560252" cy="3541130"/>
          </a:xfrm>
        </p:grpSpPr>
        <p:sp>
          <p:nvSpPr>
            <p:cNvPr id="85" name="Rechteck 84"/>
            <p:cNvSpPr/>
            <p:nvPr/>
          </p:nvSpPr>
          <p:spPr>
            <a:xfrm>
              <a:off x="2264581" y="1404357"/>
              <a:ext cx="2560252" cy="35411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Rechteck 85"/>
            <p:cNvSpPr/>
            <p:nvPr/>
          </p:nvSpPr>
          <p:spPr>
            <a:xfrm>
              <a:off x="2587132" y="1632818"/>
              <a:ext cx="1888270" cy="28221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7" name="Rechteck 86"/>
            <p:cNvSpPr/>
            <p:nvPr/>
          </p:nvSpPr>
          <p:spPr>
            <a:xfrm>
              <a:off x="2587132" y="2072006"/>
              <a:ext cx="732461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8" name="Rechteck 87"/>
            <p:cNvSpPr/>
            <p:nvPr/>
          </p:nvSpPr>
          <p:spPr>
            <a:xfrm>
              <a:off x="2587132" y="2237844"/>
              <a:ext cx="732461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Rechteck 88"/>
            <p:cNvSpPr/>
            <p:nvPr/>
          </p:nvSpPr>
          <p:spPr>
            <a:xfrm>
              <a:off x="2587132" y="2401254"/>
              <a:ext cx="732461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0" name="Rechteck 89"/>
            <p:cNvSpPr/>
            <p:nvPr/>
          </p:nvSpPr>
          <p:spPr>
            <a:xfrm>
              <a:off x="4092373" y="2072006"/>
              <a:ext cx="383029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1" name="Rechteck 90"/>
            <p:cNvSpPr/>
            <p:nvPr/>
          </p:nvSpPr>
          <p:spPr>
            <a:xfrm>
              <a:off x="4092373" y="2237844"/>
              <a:ext cx="383029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2" name="Rechteck 91"/>
            <p:cNvSpPr/>
            <p:nvPr/>
          </p:nvSpPr>
          <p:spPr>
            <a:xfrm>
              <a:off x="4092373" y="2401254"/>
              <a:ext cx="383029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3" name="Rechteck 92"/>
            <p:cNvSpPr/>
            <p:nvPr/>
          </p:nvSpPr>
          <p:spPr>
            <a:xfrm>
              <a:off x="2587132" y="27662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4" name="Rechteck 93"/>
            <p:cNvSpPr/>
            <p:nvPr/>
          </p:nvSpPr>
          <p:spPr>
            <a:xfrm>
              <a:off x="2591692" y="29186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5" name="Rechteck 94"/>
            <p:cNvSpPr/>
            <p:nvPr/>
          </p:nvSpPr>
          <p:spPr>
            <a:xfrm>
              <a:off x="2591692" y="30710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6" name="Rechteck 95"/>
            <p:cNvSpPr/>
            <p:nvPr/>
          </p:nvSpPr>
          <p:spPr>
            <a:xfrm>
              <a:off x="2591692" y="32234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7" name="Rechteck 96"/>
            <p:cNvSpPr/>
            <p:nvPr/>
          </p:nvSpPr>
          <p:spPr>
            <a:xfrm>
              <a:off x="2591692" y="3378278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8" name="Rechteck 97"/>
            <p:cNvSpPr/>
            <p:nvPr/>
          </p:nvSpPr>
          <p:spPr>
            <a:xfrm>
              <a:off x="2589532" y="3530678"/>
              <a:ext cx="945095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9" name="Freihandform 98"/>
            <p:cNvSpPr/>
            <p:nvPr/>
          </p:nvSpPr>
          <p:spPr>
            <a:xfrm>
              <a:off x="3884058" y="4273546"/>
              <a:ext cx="490547" cy="329251"/>
            </a:xfrm>
            <a:custGeom>
              <a:avLst/>
              <a:gdLst>
                <a:gd name="connsiteX0" fmla="*/ 0 w 490547"/>
                <a:gd name="connsiteY0" fmla="*/ 329251 h 329251"/>
                <a:gd name="connsiteX1" fmla="*/ 100797 w 490547"/>
                <a:gd name="connsiteY1" fmla="*/ 322532 h 329251"/>
                <a:gd name="connsiteX2" fmla="*/ 134397 w 490547"/>
                <a:gd name="connsiteY2" fmla="*/ 288935 h 329251"/>
                <a:gd name="connsiteX3" fmla="*/ 154556 w 490547"/>
                <a:gd name="connsiteY3" fmla="*/ 275496 h 329251"/>
                <a:gd name="connsiteX4" fmla="*/ 167996 w 490547"/>
                <a:gd name="connsiteY4" fmla="*/ 255338 h 329251"/>
                <a:gd name="connsiteX5" fmla="*/ 201595 w 490547"/>
                <a:gd name="connsiteY5" fmla="*/ 201582 h 329251"/>
                <a:gd name="connsiteX6" fmla="*/ 215034 w 490547"/>
                <a:gd name="connsiteY6" fmla="*/ 161266 h 329251"/>
                <a:gd name="connsiteX7" fmla="*/ 215034 w 490547"/>
                <a:gd name="connsiteY7" fmla="*/ 6720 h 329251"/>
                <a:gd name="connsiteX8" fmla="*/ 188155 w 490547"/>
                <a:gd name="connsiteY8" fmla="*/ 0 h 329251"/>
                <a:gd name="connsiteX9" fmla="*/ 147836 w 490547"/>
                <a:gd name="connsiteY9" fmla="*/ 20158 h 329251"/>
                <a:gd name="connsiteX10" fmla="*/ 134397 w 490547"/>
                <a:gd name="connsiteY10" fmla="*/ 53755 h 329251"/>
                <a:gd name="connsiteX11" fmla="*/ 147836 w 490547"/>
                <a:gd name="connsiteY11" fmla="*/ 174705 h 329251"/>
                <a:gd name="connsiteX12" fmla="*/ 167996 w 490547"/>
                <a:gd name="connsiteY12" fmla="*/ 235180 h 329251"/>
                <a:gd name="connsiteX13" fmla="*/ 181435 w 490547"/>
                <a:gd name="connsiteY13" fmla="*/ 262057 h 329251"/>
                <a:gd name="connsiteX14" fmla="*/ 194875 w 490547"/>
                <a:gd name="connsiteY14" fmla="*/ 302374 h 329251"/>
                <a:gd name="connsiteX15" fmla="*/ 288952 w 490547"/>
                <a:gd name="connsiteY15" fmla="*/ 241899 h 329251"/>
                <a:gd name="connsiteX16" fmla="*/ 342711 w 490547"/>
                <a:gd name="connsiteY16" fmla="*/ 201582 h 329251"/>
                <a:gd name="connsiteX17" fmla="*/ 356151 w 490547"/>
                <a:gd name="connsiteY17" fmla="*/ 262057 h 329251"/>
                <a:gd name="connsiteX18" fmla="*/ 369590 w 490547"/>
                <a:gd name="connsiteY18" fmla="*/ 288935 h 329251"/>
                <a:gd name="connsiteX19" fmla="*/ 389750 w 490547"/>
                <a:gd name="connsiteY19" fmla="*/ 329251 h 329251"/>
                <a:gd name="connsiteX20" fmla="*/ 490547 w 490547"/>
                <a:gd name="connsiteY20" fmla="*/ 322532 h 329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90547" h="329251">
                  <a:moveTo>
                    <a:pt x="0" y="329251"/>
                  </a:moveTo>
                  <a:cubicBezTo>
                    <a:pt x="33599" y="327011"/>
                    <a:pt x="67582" y="328067"/>
                    <a:pt x="100797" y="322532"/>
                  </a:cubicBezTo>
                  <a:cubicBezTo>
                    <a:pt x="122300" y="318948"/>
                    <a:pt x="121853" y="301478"/>
                    <a:pt x="134397" y="288935"/>
                  </a:cubicBezTo>
                  <a:cubicBezTo>
                    <a:pt x="140108" y="283225"/>
                    <a:pt x="147836" y="279976"/>
                    <a:pt x="154556" y="275496"/>
                  </a:cubicBezTo>
                  <a:cubicBezTo>
                    <a:pt x="159036" y="268777"/>
                    <a:pt x="163302" y="261909"/>
                    <a:pt x="167996" y="255338"/>
                  </a:cubicBezTo>
                  <a:cubicBezTo>
                    <a:pt x="186374" y="229610"/>
                    <a:pt x="190115" y="230280"/>
                    <a:pt x="201595" y="201582"/>
                  </a:cubicBezTo>
                  <a:cubicBezTo>
                    <a:pt x="206856" y="188430"/>
                    <a:pt x="215034" y="161266"/>
                    <a:pt x="215034" y="161266"/>
                  </a:cubicBezTo>
                  <a:cubicBezTo>
                    <a:pt x="221455" y="109901"/>
                    <a:pt x="231301" y="58771"/>
                    <a:pt x="215034" y="6720"/>
                  </a:cubicBezTo>
                  <a:cubicBezTo>
                    <a:pt x="212279" y="-2095"/>
                    <a:pt x="197115" y="2240"/>
                    <a:pt x="188155" y="0"/>
                  </a:cubicBezTo>
                  <a:cubicBezTo>
                    <a:pt x="176046" y="4037"/>
                    <a:pt x="155976" y="8763"/>
                    <a:pt x="147836" y="20158"/>
                  </a:cubicBezTo>
                  <a:cubicBezTo>
                    <a:pt x="140825" y="29973"/>
                    <a:pt x="138877" y="42556"/>
                    <a:pt x="134397" y="53755"/>
                  </a:cubicBezTo>
                  <a:cubicBezTo>
                    <a:pt x="138877" y="94072"/>
                    <a:pt x="142355" y="134512"/>
                    <a:pt x="147836" y="174705"/>
                  </a:cubicBezTo>
                  <a:cubicBezTo>
                    <a:pt x="150521" y="194395"/>
                    <a:pt x="160218" y="217680"/>
                    <a:pt x="167996" y="235180"/>
                  </a:cubicBezTo>
                  <a:cubicBezTo>
                    <a:pt x="172064" y="244333"/>
                    <a:pt x="177715" y="252757"/>
                    <a:pt x="181435" y="262057"/>
                  </a:cubicBezTo>
                  <a:cubicBezTo>
                    <a:pt x="186696" y="275210"/>
                    <a:pt x="190395" y="288935"/>
                    <a:pt x="194875" y="302374"/>
                  </a:cubicBezTo>
                  <a:cubicBezTo>
                    <a:pt x="287585" y="249400"/>
                    <a:pt x="196339" y="303637"/>
                    <a:pt x="288952" y="241899"/>
                  </a:cubicBezTo>
                  <a:cubicBezTo>
                    <a:pt x="339051" y="208502"/>
                    <a:pt x="307241" y="237052"/>
                    <a:pt x="342711" y="201582"/>
                  </a:cubicBezTo>
                  <a:cubicBezTo>
                    <a:pt x="347191" y="221740"/>
                    <a:pt x="350078" y="242320"/>
                    <a:pt x="356151" y="262057"/>
                  </a:cubicBezTo>
                  <a:cubicBezTo>
                    <a:pt x="359097" y="271631"/>
                    <a:pt x="365644" y="279728"/>
                    <a:pt x="369590" y="288935"/>
                  </a:cubicBezTo>
                  <a:cubicBezTo>
                    <a:pt x="386280" y="327878"/>
                    <a:pt x="363925" y="290517"/>
                    <a:pt x="389750" y="329251"/>
                  </a:cubicBezTo>
                  <a:cubicBezTo>
                    <a:pt x="454528" y="319998"/>
                    <a:pt x="420950" y="322532"/>
                    <a:pt x="490547" y="322532"/>
                  </a:cubicBezTo>
                </a:path>
              </a:pathLst>
            </a:cu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00" name="Textfeld 99"/>
          <p:cNvSpPr txBox="1"/>
          <p:nvPr/>
        </p:nvSpPr>
        <p:spPr>
          <a:xfrm>
            <a:off x="5033326" y="5610322"/>
            <a:ext cx="12362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>
                <a:cs typeface="PoloMatheAustria1Leicht Leicht"/>
              </a:rPr>
              <a:t>Fertigstellung</a:t>
            </a:r>
          </a:p>
        </p:txBody>
      </p:sp>
      <p:pic>
        <p:nvPicPr>
          <p:cNvPr id="101" name="Bild 100" descr="play-1073616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558" y="2258234"/>
            <a:ext cx="603758" cy="603758"/>
          </a:xfrm>
          <a:prstGeom prst="rect">
            <a:avLst/>
          </a:prstGeom>
        </p:spPr>
      </p:pic>
      <p:pic>
        <p:nvPicPr>
          <p:cNvPr id="102" name="Bild 101" descr="notebook-1076812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47" t="2990" r="9052" b="6729"/>
          <a:stretch/>
        </p:blipFill>
        <p:spPr>
          <a:xfrm>
            <a:off x="2278066" y="2098245"/>
            <a:ext cx="618715" cy="785118"/>
          </a:xfrm>
          <a:prstGeom prst="rect">
            <a:avLst/>
          </a:prstGeom>
        </p:spPr>
      </p:pic>
      <p:pic>
        <p:nvPicPr>
          <p:cNvPr id="103" name="Bild 102" descr="magnifying-glass-1141525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363" y="2145505"/>
            <a:ext cx="772256" cy="772256"/>
          </a:xfrm>
          <a:prstGeom prst="rect">
            <a:avLst/>
          </a:prstGeom>
        </p:spPr>
      </p:pic>
      <p:pic>
        <p:nvPicPr>
          <p:cNvPr id="104" name="Bild 103" descr="sound-651706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338" y="2190748"/>
            <a:ext cx="719941" cy="607076"/>
          </a:xfrm>
          <a:prstGeom prst="rect">
            <a:avLst/>
          </a:prstGeom>
        </p:spPr>
      </p:pic>
      <p:pic>
        <p:nvPicPr>
          <p:cNvPr id="105" name="Bild 104" descr="checkered-flag-309862_1280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92486" y="2103984"/>
            <a:ext cx="852389" cy="756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283707"/>
      </p:ext>
    </p:extLst>
  </p:cSld>
  <p:clrMapOvr>
    <a:masterClrMapping/>
  </p:clrMapOvr>
  <p:transition spd="med"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Schritt 1: Projektidee und Ziele</a:t>
            </a: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1209821"/>
              </p:ext>
            </p:extLst>
          </p:nvPr>
        </p:nvGraphicFramePr>
        <p:xfrm>
          <a:off x="311283" y="1408442"/>
          <a:ext cx="8360787" cy="47930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6955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139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512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06354"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Bedeutung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Beschreibung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6354">
                <a:tc>
                  <a:txBody>
                    <a:bodyPr/>
                    <a:lstStyle/>
                    <a:p>
                      <a:pPr algn="ctr"/>
                      <a:r>
                        <a:rPr lang="de-AT" sz="3600" dirty="0"/>
                        <a:t>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Spezifisch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Ziele müssen eindeutig</a:t>
                      </a:r>
                      <a:r>
                        <a:rPr lang="de-AT" baseline="0" dirty="0"/>
                        <a:t> definiert werden (nicht vage, sondern so präzise wie möglich).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6354">
                <a:tc>
                  <a:txBody>
                    <a:bodyPr/>
                    <a:lstStyle/>
                    <a:p>
                      <a:pPr algn="ctr"/>
                      <a:r>
                        <a:rPr lang="de-AT" sz="3600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Messbar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Ziele müssen messbar sein (man braucht daher Messbarkeitskriterien).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1310">
                <a:tc>
                  <a:txBody>
                    <a:bodyPr/>
                    <a:lstStyle/>
                    <a:p>
                      <a:pPr algn="ctr"/>
                      <a:r>
                        <a:rPr lang="de-AT" sz="36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Akzeptiert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Ziele</a:t>
                      </a:r>
                      <a:r>
                        <a:rPr lang="de-AT" baseline="0" dirty="0"/>
                        <a:t> müssen von den Empfängerinnen und Empfängern akzeptiert werden/sein (steht auch für: angemessen, attraktiv, ausführbar oder anspruchsvoll).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6354">
                <a:tc>
                  <a:txBody>
                    <a:bodyPr/>
                    <a:lstStyle/>
                    <a:p>
                      <a:pPr algn="ctr"/>
                      <a:r>
                        <a:rPr lang="de-AT" sz="3600" dirty="0"/>
                        <a:t>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Realistisch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Ziele müssen möglich (erreichbar) sein.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06354">
                <a:tc>
                  <a:txBody>
                    <a:bodyPr/>
                    <a:lstStyle/>
                    <a:p>
                      <a:pPr algn="ctr"/>
                      <a:r>
                        <a:rPr lang="de-AT" sz="36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Terminiert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Zu jedem Ziel gehört eine klare Terminvorgabe, bis wann das Ziel erreicht</a:t>
                      </a:r>
                      <a:r>
                        <a:rPr lang="de-AT" baseline="0" dirty="0"/>
                        <a:t> sein muss.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106" name="Bild 105" descr="Macintosh HD:Users:FROE:Desktop:YOUth Start:_TO DO:B2_Start Your Project_Challenge:EN:Fotos_Pixabay_Starte dein Projekt:darts-155726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096" y="2148742"/>
            <a:ext cx="575945" cy="63754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/>
            </a:ext>
          </a:extLst>
        </p:spPr>
      </p:pic>
      <p:pic>
        <p:nvPicPr>
          <p:cNvPr id="107" name="Bild 106" descr="Macintosh HD:Users:FROE:Desktop:YOUth Start:_TO DO:B2_Start Your Project_Challenge:EN:Fotos_Pixabay_Starte dein Projekt:tape-158276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1887" y="2872154"/>
            <a:ext cx="761878" cy="59821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/>
            </a:ext>
          </a:extLst>
        </p:spPr>
      </p:pic>
      <p:pic>
        <p:nvPicPr>
          <p:cNvPr id="108" name="Bild 107" descr="Macintosh HD:Users:FROE:Desktop:YOUth Start:_TO DO:B2_Start Your Project_Challenge:EN:Fotos_Pixabay_Starte dein Projekt:thumbs-up-1006172_1920.pn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68" t="14780"/>
          <a:stretch/>
        </p:blipFill>
        <p:spPr bwMode="auto">
          <a:xfrm flipH="1">
            <a:off x="1873235" y="3658060"/>
            <a:ext cx="1170738" cy="8990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/>
            </a:ext>
            <a:ext uri="{53640926-AAD7-44d8-BBD7-CCE9431645EC}">
              <a14:shadowObscured xmlns="" xmlns:a14="http://schemas.microsoft.com/office/drawing/2010/main" xmlns:mv="urn:schemas-microsoft-com:mac:vml" xmlns:mc="http://schemas.openxmlformats.org/markup-compatibility/2006"/>
            </a:ext>
          </a:extLst>
        </p:spPr>
      </p:pic>
      <p:pic>
        <p:nvPicPr>
          <p:cNvPr id="109" name="Bild 108" descr="Macintosh HD:Users:FROE:Desktop:YOUth Start:_TO DO:B2_Start Your Project_Challenge:EN:Fotos_Pixabay_Starte dein Projekt:star-1139372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7452" y="4812226"/>
            <a:ext cx="601980" cy="6381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/>
            </a:ext>
          </a:extLst>
        </p:spPr>
      </p:pic>
      <p:pic>
        <p:nvPicPr>
          <p:cNvPr id="110" name="Bild 109" descr="Macintosh HD:Users:FROE:Desktop:YOUth Start:_TO DO:B2_Start Your Project_Challenge:EN:Fotos_Pixabay_Starte dein Projekt:calendar-33104.png"/>
          <p:cNvPicPr/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4813" y="5604425"/>
            <a:ext cx="544648" cy="50286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/>
            </a:ext>
          </a:extLst>
        </p:spPr>
      </p:pic>
    </p:spTree>
    <p:extLst>
      <p:ext uri="{BB962C8B-B14F-4D97-AF65-F5344CB8AC3E}">
        <p14:creationId xmlns:p14="http://schemas.microsoft.com/office/powerpoint/2010/main" val="3712681031"/>
      </p:ext>
    </p:extLst>
  </p:cSld>
  <p:clrMapOvr>
    <a:masterClrMapping/>
  </p:clrMapOvr>
  <p:transition spd="med"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Schritt 2: Teambildung im Projekt und Rollen</a:t>
            </a:r>
          </a:p>
        </p:txBody>
      </p:sp>
      <p:grpSp>
        <p:nvGrpSpPr>
          <p:cNvPr id="2" name="Gruppierung 1"/>
          <p:cNvGrpSpPr/>
          <p:nvPr/>
        </p:nvGrpSpPr>
        <p:grpSpPr>
          <a:xfrm>
            <a:off x="842085" y="1470126"/>
            <a:ext cx="7634093" cy="4389672"/>
            <a:chOff x="1017330" y="1832840"/>
            <a:chExt cx="4934505" cy="2160000"/>
          </a:xfrm>
        </p:grpSpPr>
        <p:sp>
          <p:nvSpPr>
            <p:cNvPr id="10" name="Oval 9"/>
            <p:cNvSpPr/>
            <p:nvPr/>
          </p:nvSpPr>
          <p:spPr>
            <a:xfrm>
              <a:off x="1691214" y="2334624"/>
              <a:ext cx="3120001" cy="1067041"/>
            </a:xfrm>
            <a:prstGeom prst="ellipse">
              <a:avLst/>
            </a:prstGeom>
            <a:solidFill>
              <a:srgbClr val="AFD173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000"/>
            </a:p>
          </p:txBody>
        </p:sp>
        <p:sp>
          <p:nvSpPr>
            <p:cNvPr id="11" name="Oval 10"/>
            <p:cNvSpPr/>
            <p:nvPr/>
          </p:nvSpPr>
          <p:spPr>
            <a:xfrm>
              <a:off x="1017330" y="1832840"/>
              <a:ext cx="4483851" cy="2160000"/>
            </a:xfrm>
            <a:prstGeom prst="ellipse">
              <a:avLst/>
            </a:prstGeom>
            <a:noFill/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000"/>
            </a:p>
          </p:txBody>
        </p:sp>
        <p:sp>
          <p:nvSpPr>
            <p:cNvPr id="13" name="Oval 12"/>
            <p:cNvSpPr/>
            <p:nvPr/>
          </p:nvSpPr>
          <p:spPr>
            <a:xfrm>
              <a:off x="5000289" y="1838694"/>
              <a:ext cx="951546" cy="356856"/>
            </a:xfrm>
            <a:prstGeom prst="ellipse">
              <a:avLst/>
            </a:prstGeom>
            <a:noFill/>
            <a:ln w="12700">
              <a:solidFill>
                <a:srgbClr val="84AA39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1400" dirty="0">
                  <a:solidFill>
                    <a:schemeClr val="tx1"/>
                  </a:solidFill>
                  <a:cs typeface="PoloMatheAustria1Leicht Leicht"/>
                </a:rPr>
                <a:t>Projektcoach</a:t>
              </a:r>
            </a:p>
          </p:txBody>
        </p:sp>
        <p:sp>
          <p:nvSpPr>
            <p:cNvPr id="14" name="Oval 13"/>
            <p:cNvSpPr/>
            <p:nvPr/>
          </p:nvSpPr>
          <p:spPr>
            <a:xfrm>
              <a:off x="2784212" y="1891037"/>
              <a:ext cx="951546" cy="356856"/>
            </a:xfrm>
            <a:prstGeom prst="ellipse">
              <a:avLst/>
            </a:prstGeom>
            <a:solidFill>
              <a:srgbClr val="FFFFCC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1400" dirty="0">
                  <a:solidFill>
                    <a:schemeClr val="tx1"/>
                  </a:solidFill>
                  <a:cs typeface="PoloMatheAustria1Leicht Leicht"/>
                </a:rPr>
                <a:t>Projektauf-traggeber/in</a:t>
              </a:r>
            </a:p>
          </p:txBody>
        </p:sp>
        <p:sp>
          <p:nvSpPr>
            <p:cNvPr id="15" name="Oval 14"/>
            <p:cNvSpPr/>
            <p:nvPr/>
          </p:nvSpPr>
          <p:spPr>
            <a:xfrm>
              <a:off x="2784212" y="2373283"/>
              <a:ext cx="951546" cy="356856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1400" dirty="0">
                  <a:solidFill>
                    <a:schemeClr val="tx1"/>
                  </a:solidFill>
                  <a:cs typeface="PoloMatheAustria1Leicht Leicht"/>
                </a:rPr>
                <a:t>Projekt-</a:t>
              </a:r>
              <a:br>
                <a:rPr lang="de-DE" sz="1400" dirty="0">
                  <a:solidFill>
                    <a:schemeClr val="tx1"/>
                  </a:solidFill>
                  <a:cs typeface="PoloMatheAustria1Leicht Leicht"/>
                </a:rPr>
              </a:br>
              <a:r>
                <a:rPr lang="de-DE" sz="1400" dirty="0">
                  <a:solidFill>
                    <a:schemeClr val="tx1"/>
                  </a:solidFill>
                  <a:cs typeface="PoloMatheAustria1Leicht Leicht"/>
                </a:rPr>
                <a:t>leiter/in</a:t>
              </a:r>
            </a:p>
          </p:txBody>
        </p:sp>
        <p:sp>
          <p:nvSpPr>
            <p:cNvPr id="16" name="Rechteck 15"/>
            <p:cNvSpPr/>
            <p:nvPr/>
          </p:nvSpPr>
          <p:spPr>
            <a:xfrm>
              <a:off x="1995763" y="2612837"/>
              <a:ext cx="758130" cy="26052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1400" dirty="0">
                  <a:solidFill>
                    <a:schemeClr val="tx1"/>
                  </a:solidFill>
                  <a:cs typeface="PoloMatheAustria1Leicht Leicht"/>
                </a:rPr>
                <a:t>Projektteam-mitglied</a:t>
              </a:r>
            </a:p>
          </p:txBody>
        </p:sp>
        <p:sp>
          <p:nvSpPr>
            <p:cNvPr id="17" name="Rechteck 16"/>
            <p:cNvSpPr/>
            <p:nvPr/>
          </p:nvSpPr>
          <p:spPr>
            <a:xfrm>
              <a:off x="2361868" y="3030110"/>
              <a:ext cx="758130" cy="26052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1400" dirty="0">
                  <a:solidFill>
                    <a:schemeClr val="tx1"/>
                  </a:solidFill>
                  <a:cs typeface="PoloMatheAustria1Leicht Leicht"/>
                </a:rPr>
                <a:t>Projektteam-mitglied</a:t>
              </a:r>
            </a:p>
          </p:txBody>
        </p:sp>
        <p:sp>
          <p:nvSpPr>
            <p:cNvPr id="18" name="Rechteck 17"/>
            <p:cNvSpPr/>
            <p:nvPr/>
          </p:nvSpPr>
          <p:spPr>
            <a:xfrm>
              <a:off x="3746455" y="2614391"/>
              <a:ext cx="758130" cy="26052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1400" dirty="0">
                  <a:solidFill>
                    <a:schemeClr val="tx1"/>
                  </a:solidFill>
                  <a:cs typeface="PoloMatheAustria1Leicht Leicht"/>
                </a:rPr>
                <a:t>Projektteam-mitglied</a:t>
              </a:r>
            </a:p>
          </p:txBody>
        </p:sp>
        <p:sp>
          <p:nvSpPr>
            <p:cNvPr id="19" name="Rechteck 18"/>
            <p:cNvSpPr/>
            <p:nvPr/>
          </p:nvSpPr>
          <p:spPr>
            <a:xfrm>
              <a:off x="3347950" y="2970245"/>
              <a:ext cx="758130" cy="26052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1400" dirty="0">
                  <a:solidFill>
                    <a:schemeClr val="tx1"/>
                  </a:solidFill>
                  <a:cs typeface="PoloMatheAustria1Leicht Leicht"/>
                </a:rPr>
                <a:t>Projektteam-mitglied</a:t>
              </a:r>
            </a:p>
          </p:txBody>
        </p:sp>
        <p:sp>
          <p:nvSpPr>
            <p:cNvPr id="20" name="Rechteck 19"/>
            <p:cNvSpPr/>
            <p:nvPr/>
          </p:nvSpPr>
          <p:spPr>
            <a:xfrm>
              <a:off x="1885606" y="3417116"/>
              <a:ext cx="758130" cy="260520"/>
            </a:xfrm>
            <a:prstGeom prst="rect">
              <a:avLst/>
            </a:prstGeom>
            <a:noFill/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1400" dirty="0">
                  <a:solidFill>
                    <a:schemeClr val="tx1"/>
                  </a:solidFill>
                  <a:cs typeface="PoloMatheAustria1Leicht Leicht"/>
                </a:rPr>
                <a:t>Projekt-mitarbeiter/in</a:t>
              </a:r>
            </a:p>
          </p:txBody>
        </p:sp>
        <p:sp>
          <p:nvSpPr>
            <p:cNvPr id="21" name="Rechteck 20"/>
            <p:cNvSpPr/>
            <p:nvPr/>
          </p:nvSpPr>
          <p:spPr>
            <a:xfrm>
              <a:off x="2770092" y="3525236"/>
              <a:ext cx="758130" cy="260520"/>
            </a:xfrm>
            <a:prstGeom prst="rect">
              <a:avLst/>
            </a:prstGeom>
            <a:noFill/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1400" dirty="0">
                  <a:solidFill>
                    <a:schemeClr val="tx1"/>
                  </a:solidFill>
                  <a:cs typeface="PoloMatheAustria1Leicht Leicht"/>
                </a:rPr>
                <a:t>Projekt-mitarbeiter/in</a:t>
              </a:r>
            </a:p>
          </p:txBody>
        </p:sp>
        <p:sp>
          <p:nvSpPr>
            <p:cNvPr id="22" name="Rechteck 21"/>
            <p:cNvSpPr/>
            <p:nvPr/>
          </p:nvSpPr>
          <p:spPr>
            <a:xfrm>
              <a:off x="4053213" y="3378242"/>
              <a:ext cx="758130" cy="260520"/>
            </a:xfrm>
            <a:prstGeom prst="rect">
              <a:avLst/>
            </a:prstGeom>
            <a:noFill/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1400" dirty="0">
                  <a:solidFill>
                    <a:schemeClr val="tx1"/>
                  </a:solidFill>
                  <a:cs typeface="PoloMatheAustria1Leicht Leicht"/>
                </a:rPr>
                <a:t>Projekt-mitarbeiter/in</a:t>
              </a:r>
            </a:p>
          </p:txBody>
        </p:sp>
        <p:sp>
          <p:nvSpPr>
            <p:cNvPr id="23" name="Rechteck 22"/>
            <p:cNvSpPr/>
            <p:nvPr/>
          </p:nvSpPr>
          <p:spPr>
            <a:xfrm>
              <a:off x="2836054" y="2703816"/>
              <a:ext cx="860518" cy="260520"/>
            </a:xfrm>
            <a:prstGeom prst="rect">
              <a:avLst/>
            </a:prstGeom>
            <a:noFill/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1400" b="1" dirty="0">
                  <a:solidFill>
                    <a:schemeClr val="tx1"/>
                  </a:solidFill>
                  <a:cs typeface="PoloMatheAustria1Leicht Leicht"/>
                </a:rPr>
                <a:t>Projektkernteam</a:t>
              </a:r>
            </a:p>
          </p:txBody>
        </p:sp>
        <p:sp>
          <p:nvSpPr>
            <p:cNvPr id="24" name="Rechteck 23"/>
            <p:cNvSpPr/>
            <p:nvPr/>
          </p:nvSpPr>
          <p:spPr>
            <a:xfrm>
              <a:off x="1404150" y="3132900"/>
              <a:ext cx="860518" cy="260520"/>
            </a:xfrm>
            <a:prstGeom prst="rect">
              <a:avLst/>
            </a:prstGeom>
            <a:noFill/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1400" b="1" dirty="0">
                  <a:solidFill>
                    <a:schemeClr val="tx1"/>
                  </a:solidFill>
                  <a:cs typeface="PoloMatheAustria1Leicht Leicht"/>
                </a:rPr>
                <a:t>Subteam</a:t>
              </a:r>
            </a:p>
          </p:txBody>
        </p:sp>
        <p:cxnSp>
          <p:nvCxnSpPr>
            <p:cNvPr id="25" name="Gerade Verbindung 24"/>
            <p:cNvCxnSpPr>
              <a:stCxn id="13" idx="2"/>
              <a:endCxn id="11" idx="7"/>
            </p:cNvCxnSpPr>
            <p:nvPr/>
          </p:nvCxnSpPr>
          <p:spPr>
            <a:xfrm flipH="1">
              <a:off x="4844536" y="2017122"/>
              <a:ext cx="155753" cy="132043"/>
            </a:xfrm>
            <a:prstGeom prst="line">
              <a:avLst/>
            </a:prstGeom>
            <a:noFill/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6" name="Gerade Verbindung 25"/>
            <p:cNvCxnSpPr>
              <a:stCxn id="22" idx="0"/>
              <a:endCxn id="10" idx="5"/>
            </p:cNvCxnSpPr>
            <p:nvPr/>
          </p:nvCxnSpPr>
          <p:spPr>
            <a:xfrm flipH="1" flipV="1">
              <a:off x="4354301" y="3245400"/>
              <a:ext cx="77977" cy="132842"/>
            </a:xfrm>
            <a:prstGeom prst="line">
              <a:avLst/>
            </a:prstGeom>
            <a:noFill/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27" name="Freihandform 26"/>
            <p:cNvSpPr/>
            <p:nvPr/>
          </p:nvSpPr>
          <p:spPr>
            <a:xfrm>
              <a:off x="1529220" y="2961069"/>
              <a:ext cx="2112397" cy="926548"/>
            </a:xfrm>
            <a:custGeom>
              <a:avLst/>
              <a:gdLst>
                <a:gd name="connsiteX0" fmla="*/ 1691213 w 2112397"/>
                <a:gd name="connsiteY0" fmla="*/ 25917 h 926548"/>
                <a:gd name="connsiteX1" fmla="*/ 745170 w 2112397"/>
                <a:gd name="connsiteY1" fmla="*/ 0 h 926548"/>
                <a:gd name="connsiteX2" fmla="*/ 0 w 2112397"/>
                <a:gd name="connsiteY2" fmla="*/ 233257 h 926548"/>
                <a:gd name="connsiteX3" fmla="*/ 317507 w 2112397"/>
                <a:gd name="connsiteY3" fmla="*/ 751606 h 926548"/>
                <a:gd name="connsiteX4" fmla="*/ 1231151 w 2112397"/>
                <a:gd name="connsiteY4" fmla="*/ 926548 h 926548"/>
                <a:gd name="connsiteX5" fmla="*/ 2112397 w 2112397"/>
                <a:gd name="connsiteY5" fmla="*/ 874713 h 926548"/>
                <a:gd name="connsiteX6" fmla="*/ 2105917 w 2112397"/>
                <a:gd name="connsiteY6" fmla="*/ 492431 h 926548"/>
                <a:gd name="connsiteX7" fmla="*/ 1730092 w 2112397"/>
                <a:gd name="connsiteY7" fmla="*/ 298050 h 926548"/>
                <a:gd name="connsiteX8" fmla="*/ 1691213 w 2112397"/>
                <a:gd name="connsiteY8" fmla="*/ 25917 h 926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12397" h="926548">
                  <a:moveTo>
                    <a:pt x="1691213" y="25917"/>
                  </a:moveTo>
                  <a:lnTo>
                    <a:pt x="745170" y="0"/>
                  </a:lnTo>
                  <a:lnTo>
                    <a:pt x="0" y="233257"/>
                  </a:lnTo>
                  <a:lnTo>
                    <a:pt x="317507" y="751606"/>
                  </a:lnTo>
                  <a:lnTo>
                    <a:pt x="1231151" y="926548"/>
                  </a:lnTo>
                  <a:lnTo>
                    <a:pt x="2112397" y="874713"/>
                  </a:lnTo>
                  <a:lnTo>
                    <a:pt x="2105917" y="492431"/>
                  </a:lnTo>
                  <a:lnTo>
                    <a:pt x="1730092" y="298050"/>
                  </a:lnTo>
                  <a:lnTo>
                    <a:pt x="1691213" y="25917"/>
                  </a:lnTo>
                  <a:close/>
                </a:path>
              </a:pathLst>
            </a:custGeom>
            <a:noFill/>
            <a:ln w="12700">
              <a:solidFill>
                <a:srgbClr val="587429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000"/>
            </a:p>
          </p:txBody>
        </p:sp>
        <p:cxnSp>
          <p:nvCxnSpPr>
            <p:cNvPr id="28" name="Gerade Verbindung 27"/>
            <p:cNvCxnSpPr>
              <a:stCxn id="17" idx="2"/>
              <a:endCxn id="21" idx="0"/>
            </p:cNvCxnSpPr>
            <p:nvPr/>
          </p:nvCxnSpPr>
          <p:spPr>
            <a:xfrm>
              <a:off x="2740933" y="3290630"/>
              <a:ext cx="408224" cy="234606"/>
            </a:xfrm>
            <a:prstGeom prst="line">
              <a:avLst/>
            </a:prstGeom>
            <a:noFill/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9" name="Gerade Verbindung 28"/>
            <p:cNvCxnSpPr>
              <a:stCxn id="17" idx="2"/>
              <a:endCxn id="20" idx="0"/>
            </p:cNvCxnSpPr>
            <p:nvPr/>
          </p:nvCxnSpPr>
          <p:spPr>
            <a:xfrm flipH="1">
              <a:off x="2264671" y="3290630"/>
              <a:ext cx="476262" cy="126486"/>
            </a:xfrm>
            <a:prstGeom prst="line">
              <a:avLst/>
            </a:prstGeom>
            <a:noFill/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0" name="Gerade Verbindung 29"/>
            <p:cNvCxnSpPr>
              <a:stCxn id="20" idx="3"/>
              <a:endCxn id="21" idx="1"/>
            </p:cNvCxnSpPr>
            <p:nvPr/>
          </p:nvCxnSpPr>
          <p:spPr>
            <a:xfrm>
              <a:off x="2643736" y="3547376"/>
              <a:ext cx="126356" cy="108120"/>
            </a:xfrm>
            <a:prstGeom prst="line">
              <a:avLst/>
            </a:prstGeom>
            <a:noFill/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1" name="Gerade Verbindung 30"/>
            <p:cNvCxnSpPr>
              <a:stCxn id="14" idx="4"/>
              <a:endCxn id="15" idx="0"/>
            </p:cNvCxnSpPr>
            <p:nvPr/>
          </p:nvCxnSpPr>
          <p:spPr>
            <a:xfrm>
              <a:off x="3259985" y="2247893"/>
              <a:ext cx="0" cy="125390"/>
            </a:xfrm>
            <a:prstGeom prst="line">
              <a:avLst/>
            </a:prstGeom>
            <a:noFill/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1731650903"/>
      </p:ext>
    </p:extLst>
  </p:cSld>
  <p:clrMapOvr>
    <a:masterClrMapping/>
  </p:clrMapOvr>
  <p:transition spd="med"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Schritt 3: Projektumwelt und Anspruchsgruppen</a:t>
            </a:r>
          </a:p>
        </p:txBody>
      </p:sp>
      <p:grpSp>
        <p:nvGrpSpPr>
          <p:cNvPr id="32" name="Gruppierung 31"/>
          <p:cNvGrpSpPr/>
          <p:nvPr/>
        </p:nvGrpSpPr>
        <p:grpSpPr>
          <a:xfrm>
            <a:off x="1182509" y="1354352"/>
            <a:ext cx="6955455" cy="4629681"/>
            <a:chOff x="1647915" y="647703"/>
            <a:chExt cx="3534458" cy="2413444"/>
          </a:xfrm>
        </p:grpSpPr>
        <p:sp>
          <p:nvSpPr>
            <p:cNvPr id="33" name="Oval 32"/>
            <p:cNvSpPr/>
            <p:nvPr/>
          </p:nvSpPr>
          <p:spPr>
            <a:xfrm>
              <a:off x="1647915" y="647703"/>
              <a:ext cx="3534458" cy="2413444"/>
            </a:xfrm>
            <a:prstGeom prst="ellipse">
              <a:avLst/>
            </a:prstGeom>
            <a:noFill/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34" name="Oval 33"/>
            <p:cNvSpPr/>
            <p:nvPr/>
          </p:nvSpPr>
          <p:spPr>
            <a:xfrm>
              <a:off x="2155341" y="994060"/>
              <a:ext cx="2529721" cy="1727377"/>
            </a:xfrm>
            <a:prstGeom prst="ellipse">
              <a:avLst/>
            </a:prstGeom>
            <a:noFill/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35" name="Richtungspfeil 34"/>
            <p:cNvSpPr/>
            <p:nvPr/>
          </p:nvSpPr>
          <p:spPr>
            <a:xfrm>
              <a:off x="2192385" y="1025811"/>
              <a:ext cx="655595" cy="343958"/>
            </a:xfrm>
            <a:prstGeom prst="homePlate">
              <a:avLst>
                <a:gd name="adj" fmla="val 37692"/>
              </a:avLst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  <a:cs typeface="PoloMatheAustria1Leicht Leicht"/>
                </a:rPr>
                <a:t>Partner/in</a:t>
              </a:r>
            </a:p>
          </p:txBody>
        </p:sp>
        <p:sp>
          <p:nvSpPr>
            <p:cNvPr id="36" name="Richtungspfeil 35"/>
            <p:cNvSpPr/>
            <p:nvPr/>
          </p:nvSpPr>
          <p:spPr>
            <a:xfrm>
              <a:off x="1864587" y="1728543"/>
              <a:ext cx="655595" cy="343958"/>
            </a:xfrm>
            <a:prstGeom prst="homePlate">
              <a:avLst>
                <a:gd name="adj" fmla="val 37692"/>
              </a:avLst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  <a:cs typeface="PoloMatheAustria1Leicht Leicht"/>
                </a:rPr>
                <a:t>Lieferant/in</a:t>
              </a:r>
            </a:p>
          </p:txBody>
        </p:sp>
        <p:sp>
          <p:nvSpPr>
            <p:cNvPr id="37" name="Richtungspfeil 36"/>
            <p:cNvSpPr/>
            <p:nvPr/>
          </p:nvSpPr>
          <p:spPr>
            <a:xfrm>
              <a:off x="2262320" y="2284995"/>
              <a:ext cx="655595" cy="343958"/>
            </a:xfrm>
            <a:prstGeom prst="homePlate">
              <a:avLst>
                <a:gd name="adj" fmla="val 37692"/>
              </a:avLst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  <a:cs typeface="PoloMatheAustria1Leicht Leicht"/>
                </a:rPr>
                <a:t>Behörden</a:t>
              </a:r>
            </a:p>
          </p:txBody>
        </p:sp>
        <p:sp>
          <p:nvSpPr>
            <p:cNvPr id="38" name="Richtungspfeil 37"/>
            <p:cNvSpPr/>
            <p:nvPr/>
          </p:nvSpPr>
          <p:spPr>
            <a:xfrm>
              <a:off x="3141324" y="2549458"/>
              <a:ext cx="655595" cy="343958"/>
            </a:xfrm>
            <a:prstGeom prst="homePlate">
              <a:avLst>
                <a:gd name="adj" fmla="val 37692"/>
              </a:avLst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  <a:cs typeface="PoloMatheAustria1Leicht Leicht"/>
                </a:rPr>
                <a:t>Projekt-team</a:t>
              </a:r>
            </a:p>
          </p:txBody>
        </p:sp>
        <p:sp>
          <p:nvSpPr>
            <p:cNvPr id="39" name="Richtungspfeil 38"/>
            <p:cNvSpPr/>
            <p:nvPr/>
          </p:nvSpPr>
          <p:spPr>
            <a:xfrm>
              <a:off x="4076805" y="2284995"/>
              <a:ext cx="655595" cy="343958"/>
            </a:xfrm>
            <a:prstGeom prst="homePlate">
              <a:avLst>
                <a:gd name="adj" fmla="val 37692"/>
              </a:avLst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  <a:cs typeface="PoloMatheAustria1Leicht Leicht"/>
                </a:rPr>
                <a:t>Schule Eltern</a:t>
              </a:r>
            </a:p>
          </p:txBody>
        </p:sp>
        <p:sp>
          <p:nvSpPr>
            <p:cNvPr id="40" name="Richtungspfeil 39"/>
            <p:cNvSpPr/>
            <p:nvPr/>
          </p:nvSpPr>
          <p:spPr>
            <a:xfrm>
              <a:off x="4029467" y="1025811"/>
              <a:ext cx="655595" cy="343958"/>
            </a:xfrm>
            <a:prstGeom prst="homePlate">
              <a:avLst>
                <a:gd name="adj" fmla="val 37692"/>
              </a:avLst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  <a:cs typeface="PoloMatheAustria1Leicht Leicht"/>
                </a:rPr>
                <a:t>Auftrag-geber/in</a:t>
              </a:r>
            </a:p>
          </p:txBody>
        </p:sp>
        <p:sp>
          <p:nvSpPr>
            <p:cNvPr id="41" name="Richtungspfeil 40"/>
            <p:cNvSpPr/>
            <p:nvPr/>
          </p:nvSpPr>
          <p:spPr>
            <a:xfrm>
              <a:off x="4357264" y="1685802"/>
              <a:ext cx="655595" cy="343958"/>
            </a:xfrm>
            <a:prstGeom prst="homePlate">
              <a:avLst>
                <a:gd name="adj" fmla="val 37692"/>
              </a:avLst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  <a:cs typeface="PoloMatheAustria1Leicht Leicht"/>
                </a:rPr>
                <a:t>Kunde/ Kundin</a:t>
              </a:r>
            </a:p>
          </p:txBody>
        </p:sp>
        <p:grpSp>
          <p:nvGrpSpPr>
            <p:cNvPr id="42" name="Gruppierung 41"/>
            <p:cNvGrpSpPr/>
            <p:nvPr/>
          </p:nvGrpSpPr>
          <p:grpSpPr>
            <a:xfrm>
              <a:off x="2917915" y="1464368"/>
              <a:ext cx="1099362" cy="730249"/>
              <a:chOff x="851474" y="4032250"/>
              <a:chExt cx="1099362" cy="730249"/>
            </a:xfrm>
          </p:grpSpPr>
          <p:sp>
            <p:nvSpPr>
              <p:cNvPr id="43" name="Richtungspfeil 42"/>
              <p:cNvSpPr/>
              <p:nvPr/>
            </p:nvSpPr>
            <p:spPr>
              <a:xfrm>
                <a:off x="851474" y="4194826"/>
                <a:ext cx="968859" cy="567673"/>
              </a:xfrm>
              <a:prstGeom prst="homePlate">
                <a:avLst>
                  <a:gd name="adj" fmla="val 37692"/>
                </a:avLst>
              </a:prstGeom>
              <a:solidFill>
                <a:srgbClr val="AFD173"/>
              </a:solidFill>
              <a:ln w="12700">
                <a:solidFill>
                  <a:srgbClr val="84AA39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ctr"/>
              <a:lstStyle/>
              <a:p>
                <a:pPr algn="ctr"/>
                <a:r>
                  <a:rPr lang="de-DE" sz="2400" dirty="0">
                    <a:solidFill>
                      <a:schemeClr val="tx1"/>
                    </a:solidFill>
                    <a:cs typeface="PoloMatheAustria1Krftg krftg"/>
                  </a:rPr>
                  <a:t>Projekt</a:t>
                </a:r>
              </a:p>
            </p:txBody>
          </p:sp>
          <p:sp>
            <p:nvSpPr>
              <p:cNvPr id="44" name="Parallelogramm 43"/>
              <p:cNvSpPr/>
              <p:nvPr/>
            </p:nvSpPr>
            <p:spPr>
              <a:xfrm>
                <a:off x="851474" y="4032250"/>
                <a:ext cx="891601" cy="162576"/>
              </a:xfrm>
              <a:prstGeom prst="parallelogram">
                <a:avLst>
                  <a:gd name="adj" fmla="val 77866"/>
                </a:avLst>
              </a:prstGeom>
              <a:solidFill>
                <a:schemeClr val="bg1"/>
              </a:solidFill>
              <a:ln w="12700">
                <a:solidFill>
                  <a:srgbClr val="84AA39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 sz="2400">
                  <a:solidFill>
                    <a:schemeClr val="tx1"/>
                  </a:solidFill>
                  <a:cs typeface="PoloMatheAustria1Krftg krftg"/>
                </a:endParaRPr>
              </a:p>
            </p:txBody>
          </p:sp>
          <p:cxnSp>
            <p:nvCxnSpPr>
              <p:cNvPr id="45" name="Gerade Verbindung 44"/>
              <p:cNvCxnSpPr/>
              <p:nvPr/>
            </p:nvCxnSpPr>
            <p:spPr>
              <a:xfrm>
                <a:off x="1743075" y="4032250"/>
                <a:ext cx="207761" cy="280662"/>
              </a:xfrm>
              <a:prstGeom prst="line">
                <a:avLst/>
              </a:prstGeom>
              <a:solidFill>
                <a:schemeClr val="bg1"/>
              </a:solidFill>
              <a:ln w="12700">
                <a:solidFill>
                  <a:srgbClr val="84AA39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46" name="Gerade Verbindung 45"/>
              <p:cNvCxnSpPr>
                <a:stCxn id="43" idx="3"/>
              </p:cNvCxnSpPr>
              <p:nvPr/>
            </p:nvCxnSpPr>
            <p:spPr>
              <a:xfrm flipV="1">
                <a:off x="1820333" y="4312912"/>
                <a:ext cx="130503" cy="165751"/>
              </a:xfrm>
              <a:prstGeom prst="line">
                <a:avLst/>
              </a:prstGeom>
              <a:solidFill>
                <a:schemeClr val="bg1"/>
              </a:solidFill>
              <a:ln w="12700">
                <a:solidFill>
                  <a:srgbClr val="84AA39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978521353"/>
      </p:ext>
    </p:extLst>
  </p:cSld>
  <p:clrMapOvr>
    <a:masterClrMapping/>
  </p:clrMapOvr>
  <p:transition spd="med"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Schritt 3: Projektumwelt und Anspruchsgruppen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4569412" y="316111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AT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5744680"/>
              </p:ext>
            </p:extLst>
          </p:nvPr>
        </p:nvGraphicFramePr>
        <p:xfrm>
          <a:off x="437625" y="1362677"/>
          <a:ext cx="8289130" cy="470995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9049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993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00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247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300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25275">
                <a:tc gridSpan="5">
                  <a:txBody>
                    <a:bodyPr/>
                    <a:lstStyle/>
                    <a:p>
                      <a:r>
                        <a:rPr lang="de-AT" sz="2400" dirty="0"/>
                        <a:t>Maßnahmenplan</a:t>
                      </a:r>
                      <a:r>
                        <a:rPr lang="de-AT" sz="2400" baseline="0" dirty="0"/>
                        <a:t> Projekt: „ .............. 20..“</a:t>
                      </a:r>
                      <a:endParaRPr lang="de-AT" sz="2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5275">
                <a:tc>
                  <a:txBody>
                    <a:bodyPr/>
                    <a:lstStyle/>
                    <a:p>
                      <a:r>
                        <a:rPr lang="de-AT" dirty="0"/>
                        <a:t>Anspruchsgruppe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Probleme/Positives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Folge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Maßnahme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Wer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5275"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5275"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5275"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5275"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5275"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5275"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5275"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5275"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5275">
                <a:tc>
                  <a:txBody>
                    <a:bodyPr/>
                    <a:lstStyle/>
                    <a:p>
                      <a:r>
                        <a:rPr lang="de-AT" sz="1400" dirty="0"/>
                        <a:t>Version:</a:t>
                      </a:r>
                      <a:r>
                        <a:rPr lang="de-AT" sz="1400" baseline="0" dirty="0"/>
                        <a:t> 1</a:t>
                      </a:r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400" dirty="0"/>
                        <a:t>Datum: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de-AT" sz="1400" dirty="0"/>
                        <a:t>Ersteller/in: ....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400" dirty="0"/>
                        <a:t>Seite 1 von 1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1921370"/>
      </p:ext>
    </p:extLst>
  </p:cSld>
  <p:clrMapOvr>
    <a:masterClrMapping/>
  </p:clrMapOvr>
  <p:transition spd="med"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Schritt 4: Logischer Rahmen</a:t>
            </a:r>
          </a:p>
        </p:txBody>
      </p:sp>
      <p:sp>
        <p:nvSpPr>
          <p:cNvPr id="5" name="Oval 1"/>
          <p:cNvSpPr>
            <a:spLocks noChangeArrowheads="1"/>
          </p:cNvSpPr>
          <p:nvPr/>
        </p:nvSpPr>
        <p:spPr bwMode="auto">
          <a:xfrm>
            <a:off x="390286" y="2261755"/>
            <a:ext cx="2520000" cy="2520000"/>
          </a:xfrm>
          <a:prstGeom prst="ellipse">
            <a:avLst/>
          </a:prstGeom>
          <a:solidFill>
            <a:srgbClr val="D7E4BD"/>
          </a:solidFill>
          <a:ln w="12700">
            <a:solidFill>
              <a:srgbClr val="4E6128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AT" sz="2000" b="0" i="0" u="none" strike="noStrike" cap="none" normalizeH="0" baseline="0" dirty="0">
                <a:ln>
                  <a:noFill/>
                </a:ln>
                <a:solidFill>
                  <a:srgbClr val="4F6228"/>
                </a:solidFill>
                <a:effectLst/>
                <a:ea typeface="ÇlÇr ñæí©" charset="0"/>
              </a:rPr>
              <a:t>Ziele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000" b="0" i="0" u="none" strike="noStrike" cap="none" normalizeH="0" baseline="0" dirty="0">
              <a:ln>
                <a:noFill/>
              </a:ln>
              <a:solidFill>
                <a:srgbClr val="4F6228"/>
              </a:solidFill>
              <a:effectLst/>
              <a:ea typeface="ÇlÇr ñæí©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AT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ÇlÇr ñæí©" charset="0"/>
                <a:sym typeface="Symbol" charset="0"/>
              </a:rPr>
              <a:t> </a:t>
            </a:r>
            <a:r>
              <a:rPr kumimoji="0" lang="de-AT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ÇlÇr ñæí©" charset="0"/>
              </a:rPr>
              <a:t>allgemein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AT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ÇlÇr ñæí©" charset="0"/>
                <a:sym typeface="Symbol" charset="0"/>
              </a:rPr>
              <a:t> </a:t>
            </a:r>
            <a:r>
              <a:rPr kumimoji="0" lang="de-AT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ÇlÇr ñæí©" charset="0"/>
              </a:rPr>
              <a:t>spezifisch</a:t>
            </a:r>
            <a:endParaRPr kumimoji="0" lang="de-AT" sz="5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ＭＳ Ｐゴシック" charset="0"/>
            </a:endParaRPr>
          </a:p>
        </p:txBody>
      </p:sp>
      <p:sp>
        <p:nvSpPr>
          <p:cNvPr id="6" name="Rechteck 2"/>
          <p:cNvSpPr>
            <a:spLocks noChangeArrowheads="1"/>
          </p:cNvSpPr>
          <p:nvPr/>
        </p:nvSpPr>
        <p:spPr bwMode="auto">
          <a:xfrm>
            <a:off x="3836708" y="2511015"/>
            <a:ext cx="1580922" cy="2020283"/>
          </a:xfrm>
          <a:prstGeom prst="rect">
            <a:avLst/>
          </a:prstGeom>
          <a:solidFill>
            <a:srgbClr val="FFFFFF"/>
          </a:solidFill>
          <a:ln w="12700">
            <a:solidFill>
              <a:srgbClr val="4E612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 xmlns:mv="urn:schemas-microsoft-com:mac:vml" xmlns:mc="http://schemas.openxmlformats.org/markup-compatibility/2006">
                <a:effectLst>
                  <a:outerShdw blurRad="40000" dist="23000" dir="5400000" rotWithShape="0">
                    <a:srgbClr val="000000">
                      <a:alpha val="34999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AT" sz="2000" b="0" i="0" u="none" strike="noStrike" cap="none" normalizeH="0" baseline="0" dirty="0">
                <a:ln>
                  <a:noFill/>
                </a:ln>
                <a:solidFill>
                  <a:srgbClr val="4F6228"/>
                </a:solidFill>
                <a:effectLst/>
                <a:ea typeface="ÇlÇr ñæí©" charset="0"/>
              </a:rPr>
              <a:t>Maßnahmen</a:t>
            </a:r>
            <a:endParaRPr kumimoji="0" lang="de-AT" sz="5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ＭＳ Ｐゴシック" charset="0"/>
            </a:endParaRPr>
          </a:p>
        </p:txBody>
      </p:sp>
      <p:sp>
        <p:nvSpPr>
          <p:cNvPr id="7" name="Oval 1"/>
          <p:cNvSpPr>
            <a:spLocks noChangeArrowheads="1"/>
          </p:cNvSpPr>
          <p:nvPr/>
        </p:nvSpPr>
        <p:spPr bwMode="auto">
          <a:xfrm>
            <a:off x="6291245" y="2273359"/>
            <a:ext cx="2520000" cy="2520000"/>
          </a:xfrm>
          <a:prstGeom prst="ellipse">
            <a:avLst/>
          </a:prstGeom>
          <a:solidFill>
            <a:srgbClr val="D7E4BD"/>
          </a:solidFill>
          <a:ln w="12700">
            <a:solidFill>
              <a:srgbClr val="4E6128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AT" sz="2000" b="0" i="0" u="none" strike="noStrike" cap="none" normalizeH="0" baseline="0" dirty="0">
                <a:ln>
                  <a:noFill/>
                </a:ln>
                <a:solidFill>
                  <a:srgbClr val="4F6228"/>
                </a:solidFill>
                <a:effectLst/>
                <a:ea typeface="ÇlÇr ñæí©" charset="0"/>
              </a:rPr>
              <a:t>Output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000" b="0" i="0" u="none" strike="noStrike" cap="none" normalizeH="0" baseline="0" dirty="0">
              <a:ln>
                <a:noFill/>
              </a:ln>
              <a:solidFill>
                <a:srgbClr val="4F6228"/>
              </a:solidFill>
              <a:effectLst/>
              <a:ea typeface="ÇlÇr ñæí©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AT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ÇlÇr ñæí©" charset="0"/>
                <a:sym typeface="Symbol" charset="0"/>
              </a:rPr>
              <a:t> </a:t>
            </a:r>
            <a:r>
              <a:rPr kumimoji="0" lang="de-AT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ÇlÇr ñæí©" charset="0"/>
              </a:rPr>
              <a:t>feststellbar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AT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ÇlÇr ñæí©" charset="0"/>
                <a:sym typeface="Symbol" charset="0"/>
              </a:rPr>
              <a:t> </a:t>
            </a:r>
            <a:r>
              <a:rPr kumimoji="0" lang="de-AT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ÇlÇr ñæí©" charset="0"/>
              </a:rPr>
              <a:t>evaluierbar</a:t>
            </a:r>
            <a:endParaRPr kumimoji="0" lang="de-AT" sz="5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ＭＳ Ｐゴシック" charset="0"/>
            </a:endParaRPr>
          </a:p>
        </p:txBody>
      </p:sp>
      <p:cxnSp>
        <p:nvCxnSpPr>
          <p:cNvPr id="14" name="Gerade Verbindung mit Pfeil 13"/>
          <p:cNvCxnSpPr>
            <a:stCxn id="5" idx="6"/>
            <a:endCxn id="6" idx="1"/>
          </p:cNvCxnSpPr>
          <p:nvPr/>
        </p:nvCxnSpPr>
        <p:spPr>
          <a:xfrm flipV="1">
            <a:off x="2910286" y="3521157"/>
            <a:ext cx="926422" cy="598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>
            <a:stCxn id="6" idx="3"/>
            <a:endCxn id="7" idx="2"/>
          </p:cNvCxnSpPr>
          <p:nvPr/>
        </p:nvCxnSpPr>
        <p:spPr>
          <a:xfrm>
            <a:off x="5417630" y="3521157"/>
            <a:ext cx="873615" cy="12202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headEnd type="non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530052"/>
      </p:ext>
    </p:extLst>
  </p:cSld>
  <p:clrMapOvr>
    <a:masterClrMapping/>
  </p:clrMapOvr>
  <p:transition spd="med"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Schritt 5: Arbeitspakete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5781" y="1342783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AT" sz="2800" dirty="0"/>
              <a:t>Zu jedem Arbeitspaket (AP) sollten folgende Informationen formuliert werden:</a:t>
            </a:r>
          </a:p>
          <a:p>
            <a:r>
              <a:rPr lang="de-AT" sz="2400" dirty="0"/>
              <a:t>Arbeitspaket-Name</a:t>
            </a:r>
          </a:p>
          <a:p>
            <a:r>
              <a:rPr lang="de-AT" sz="2400" dirty="0"/>
              <a:t>Arbeitspaket-Nummer (PSP-Code)</a:t>
            </a:r>
          </a:p>
          <a:p>
            <a:r>
              <a:rPr lang="de-AT" sz="2400" dirty="0"/>
              <a:t>Start (von)</a:t>
            </a:r>
          </a:p>
          <a:p>
            <a:r>
              <a:rPr lang="de-AT" sz="2400" dirty="0"/>
              <a:t>Ende (bis)</a:t>
            </a:r>
          </a:p>
          <a:p>
            <a:r>
              <a:rPr lang="de-AT" sz="2400" dirty="0"/>
              <a:t>Verantwortliche Personen</a:t>
            </a:r>
          </a:p>
          <a:p>
            <a:r>
              <a:rPr lang="de-AT" sz="2400" dirty="0"/>
              <a:t>Beschreibung der durchzuführenden Aktivitäten</a:t>
            </a:r>
          </a:p>
          <a:p>
            <a:r>
              <a:rPr lang="de-AT" sz="2400" dirty="0"/>
              <a:t>E</a:t>
            </a:r>
            <a:r>
              <a:rPr lang="de-AT" sz="2400"/>
              <a:t>ventuell </a:t>
            </a:r>
            <a:r>
              <a:rPr lang="de-AT" sz="2400" dirty="0"/>
              <a:t>Voraussetzungen für eine Durchführung</a:t>
            </a:r>
          </a:p>
          <a:p>
            <a:r>
              <a:rPr lang="de-AT" sz="2400" dirty="0"/>
              <a:t>Ergebnisse/Produkte</a:t>
            </a:r>
          </a:p>
        </p:txBody>
      </p:sp>
    </p:spTree>
    <p:extLst>
      <p:ext uri="{BB962C8B-B14F-4D97-AF65-F5344CB8AC3E}">
        <p14:creationId xmlns:p14="http://schemas.microsoft.com/office/powerpoint/2010/main" val="4095341888"/>
      </p:ext>
    </p:extLst>
  </p:cSld>
  <p:clrMapOvr>
    <a:masterClrMapping/>
  </p:clrMapOvr>
  <p:transition spd="med">
    <p:fade thruBlk="1"/>
  </p:transition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AE627ADFCD2114BA04773317A8E8776" ma:contentTypeVersion="0" ma:contentTypeDescription="Create a new document." ma:contentTypeScope="" ma:versionID="a9c2bf65c959cc1e81dd473ebb4680d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26b84bf688f0f6f41e1b0b61a0722240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01907D0-CEEE-4727-A11C-5FF5A9202BA1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C6004B7-9DE0-4956-B228-CB074A25981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B0E36E0-1372-4230-9D66-9B4A5D9C3E7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625</Words>
  <Application>Microsoft Macintosh PowerPoint</Application>
  <PresentationFormat>Bildschirmpräsentation (4:3)</PresentationFormat>
  <Paragraphs>205</Paragraphs>
  <Slides>18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29" baseType="lpstr">
      <vt:lpstr>ＭＳ Ｐゴシック</vt:lpstr>
      <vt:lpstr>Arial</vt:lpstr>
      <vt:lpstr>Calibri</vt:lpstr>
      <vt:lpstr>ÇlÇr ñæí©</vt:lpstr>
      <vt:lpstr>DejaVu Sans</vt:lpstr>
      <vt:lpstr>PoloMatheAustria1Krftg krftg</vt:lpstr>
      <vt:lpstr>PoloMatheAustria1Leicht Leicht</vt:lpstr>
      <vt:lpstr>Symbol</vt:lpstr>
      <vt:lpstr>Times New Roman</vt:lpstr>
      <vt:lpstr>Tw Cen MT</vt:lpstr>
      <vt:lpstr>Tema do 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Rdesign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Rui Pedro</dc:creator>
  <cp:lastModifiedBy>Teply Annamaria</cp:lastModifiedBy>
  <cp:revision>262</cp:revision>
  <dcterms:created xsi:type="dcterms:W3CDTF">2016-02-24T06:55:39Z</dcterms:created>
  <dcterms:modified xsi:type="dcterms:W3CDTF">2018-08-19T17:59:51Z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0x010100FAE627ADFCD2114BA04773317A8E8776</vt:lpwstr>
  </property>
</Properties>
</file>