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33"/>
  </p:notesMasterIdLst>
  <p:sldIdLst>
    <p:sldId id="282" r:id="rId6"/>
    <p:sldId id="257" r:id="rId7"/>
    <p:sldId id="283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4" r:id="rId32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AD1E"/>
    <a:srgbClr val="E50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41"/>
    <p:restoredTop sz="94574"/>
  </p:normalViewPr>
  <p:slideViewPr>
    <p:cSldViewPr snapToGrid="0" snapToObjects="1">
      <p:cViewPr varScale="1">
        <p:scale>
          <a:sx n="115" d="100"/>
          <a:sy n="115" d="100"/>
        </p:scale>
        <p:origin x="116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B64FD-F687-46DA-ABAC-30E2457104D6}" type="datetimeFigureOut">
              <a:rPr lang="en-US"/>
              <a:pPr/>
              <a:t>8/24/18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BF47-9D97-4D51-BCD5-D4E1E914A07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53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53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3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26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6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26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53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99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9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23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04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8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439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1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Debate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Challenge / B2: </a:t>
            </a:r>
            <a:r>
              <a:rPr lang="de-AT" dirty="0" err="1">
                <a:solidFill>
                  <a:srgbClr val="FFFFFF"/>
                </a:solidFill>
                <a:latin typeface="Tw Cen MT"/>
              </a:rPr>
              <a:t>Debating</a:t>
            </a:r>
            <a:r>
              <a:rPr lang="de-AT" dirty="0">
                <a:solidFill>
                  <a:srgbClr val="FFFFFF"/>
                </a:solidFill>
                <a:latin typeface="Tw Cen MT"/>
              </a:rPr>
              <a:t> Society</a:t>
            </a:r>
            <a:endParaRPr lang="de-AT" dirty="0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Debate</a:t>
            </a:r>
            <a:r>
              <a:rPr lang="de-AT" sz="3000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Challenge B1</a:t>
            </a:r>
            <a:endParaRPr lang="de-AT" sz="3000" b="1" strike="noStrike"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I </a:t>
            </a:r>
            <a:r>
              <a:rPr lang="de-AT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can</a:t>
            </a: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develop</a:t>
            </a: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my</a:t>
            </a: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opinion</a:t>
            </a: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and</a:t>
            </a: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enter</a:t>
            </a: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into</a:t>
            </a: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a </a:t>
            </a:r>
            <a:r>
              <a:rPr lang="de-AT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debate</a:t>
            </a: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about</a:t>
            </a: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it.   </a:t>
            </a:r>
            <a:r>
              <a:rPr lang="de-DE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Civic</a:t>
            </a:r>
            <a:r>
              <a:rPr lang="de-AT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Education </a:t>
            </a:r>
            <a:endParaRPr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Debating</a:t>
            </a: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Society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00E8FEDA-AEE6-2346-9DD5-44CB65041175}"/>
              </a:ext>
            </a:extLst>
          </p:cNvPr>
          <p:cNvGrpSpPr/>
          <p:nvPr/>
        </p:nvGrpSpPr>
        <p:grpSpPr>
          <a:xfrm>
            <a:off x="757902" y="5607594"/>
            <a:ext cx="6914516" cy="577215"/>
            <a:chOff x="0" y="0"/>
            <a:chExt cx="6914815" cy="577215"/>
          </a:xfrm>
        </p:grpSpPr>
        <p:pic>
          <p:nvPicPr>
            <p:cNvPr id="20" name="Picture 14" descr="Bildschirmfoto 2014-05-21 um 14.47.42.png">
              <a:extLst>
                <a:ext uri="{FF2B5EF4-FFF2-40B4-BE49-F238E27FC236}">
                  <a16:creationId xmlns:a16="http://schemas.microsoft.com/office/drawing/2014/main" id="{43DE5CB0-B4E7-A04D-B659-3B2FC8304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3915" y="12031"/>
              <a:ext cx="85090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7" descr="Logo_eesi">
              <a:extLst>
                <a:ext uri="{FF2B5EF4-FFF2-40B4-BE49-F238E27FC236}">
                  <a16:creationId xmlns:a16="http://schemas.microsoft.com/office/drawing/2014/main" id="{188E38DB-D48E-D648-A979-CC1804E58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0765" y="0"/>
              <a:ext cx="952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>
                  <a16:creationId xmlns:a16="http://schemas.microsoft.com/office/drawing/2014/main" id="{351BE252-AD6B-0A42-884E-BD3EECD4B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0353" y="96252"/>
              <a:ext cx="1025954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 descr="kph-logo-2014-transparent-cmyk-300.eps">
              <a:extLst>
                <a:ext uri="{FF2B5EF4-FFF2-40B4-BE49-F238E27FC236}">
                  <a16:creationId xmlns:a16="http://schemas.microsoft.com/office/drawing/2014/main" id="{6CF4BDC6-B7DD-D44E-9338-3D4F93F40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979" y="60157"/>
              <a:ext cx="960120" cy="45974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2E089784-4E4E-1141-BC57-76C3F580A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2396" y="0"/>
              <a:ext cx="769620" cy="577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Bild 39" descr="Macintosh HD:Users:valentinmayerhofer:Dropbox:IFTE:Youth Challenge Program:final Layout:Icons ohne Hintergrund:co-funded.png">
              <a:extLst>
                <a:ext uri="{FF2B5EF4-FFF2-40B4-BE49-F238E27FC236}">
                  <a16:creationId xmlns:a16="http://schemas.microsoft.com/office/drawing/2014/main" id="{42FAF02A-EF51-5C49-B817-F714A6CCBF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252"/>
              <a:ext cx="1384935" cy="3981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4289317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550351-DC13-4D9F-A059-06EEBAFA46D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10</a:t>
            </a:fld>
            <a:endParaRPr/>
          </a:p>
        </p:txBody>
      </p:sp>
      <p:pic>
        <p:nvPicPr>
          <p:cNvPr id="12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</a:rPr>
              <a:t>Role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Government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2nd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speaker</a:t>
            </a:r>
            <a:endParaRPr dirty="0"/>
          </a:p>
        </p:txBody>
      </p:sp>
      <p:sp>
        <p:nvSpPr>
          <p:cNvPr id="12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Rebut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arguments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first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speaker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opposition-side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Present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further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arguments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Respond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arguments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(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foregoing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speaker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).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88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D7EF98-4393-41D5-BD16-542ED6715C9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11</a:t>
            </a:fld>
            <a:endParaRPr/>
          </a:p>
        </p:txBody>
      </p:sp>
      <p:pic>
        <p:nvPicPr>
          <p:cNvPr id="12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</a:rPr>
              <a:t>Role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Opposition – 2nd 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speaker</a:t>
            </a:r>
            <a:endParaRPr dirty="0"/>
          </a:p>
        </p:txBody>
      </p:sp>
      <p:sp>
        <p:nvSpPr>
          <p:cNvPr id="12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Rebut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/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criticise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arguments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government-side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:</a:t>
            </a:r>
          </a:p>
          <a:p>
            <a:pPr marL="642938" lvl="1" indent="-185738"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Arguments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1st 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government-speaker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that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have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not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yet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been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rebutted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and</a:t>
            </a: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all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arguments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2nd 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government-speaker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Present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further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arguments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against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motion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7BB2F87-E9F6-4582-91F5-40D0AB59D49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12</a:t>
            </a:fld>
            <a:endParaRPr/>
          </a:p>
        </p:txBody>
      </p:sp>
      <p:pic>
        <p:nvPicPr>
          <p:cNvPr id="13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</a:rPr>
              <a:t>Role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Free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speaker</a:t>
            </a:r>
            <a:endParaRPr dirty="0"/>
          </a:p>
        </p:txBody>
      </p:sp>
      <p:sp>
        <p:nvSpPr>
          <p:cNvPr id="13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>
                <a:solidFill>
                  <a:srgbClr val="000000"/>
                </a:solidFill>
                <a:latin typeface="Calibri"/>
              </a:rPr>
              <a:t>Neutral at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first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26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 err="1">
                <a:solidFill>
                  <a:srgbClr val="000000"/>
                </a:solidFill>
                <a:latin typeface="Calibri"/>
              </a:rPr>
              <a:t>Decides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in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course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debate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which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side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take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 err="1">
                <a:solidFill>
                  <a:srgbClr val="000000"/>
                </a:solidFill>
                <a:latin typeface="Calibri"/>
              </a:rPr>
              <a:t>Has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make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clear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within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first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minute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his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/her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speech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which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side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he/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she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supports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26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informed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topic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only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at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start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debate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=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no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time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prepare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 err="1">
                <a:solidFill>
                  <a:srgbClr val="000000"/>
                </a:solidFill>
                <a:latin typeface="Calibri"/>
              </a:rPr>
              <a:t>Speaking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time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restricted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half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time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other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speakers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may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take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(2.5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minutes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).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>
                <a:solidFill>
                  <a:srgbClr val="000000"/>
                </a:solidFill>
                <a:latin typeface="Calibri"/>
              </a:rPr>
              <a:t>Same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rules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regarding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questions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 etc. </a:t>
            </a:r>
            <a:r>
              <a:rPr lang="de-AT" sz="2600" dirty="0" err="1">
                <a:solidFill>
                  <a:srgbClr val="000000"/>
                </a:solidFill>
                <a:latin typeface="Calibri"/>
              </a:rPr>
              <a:t>apply</a:t>
            </a:r>
            <a:r>
              <a:rPr lang="de-AT" sz="2600" dirty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F9D25B-FEF0-4019-B0DE-C4DE0E443F3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13</a:t>
            </a:fld>
            <a:endParaRPr/>
          </a:p>
        </p:txBody>
      </p:sp>
      <p:pic>
        <p:nvPicPr>
          <p:cNvPr id="150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</a:rPr>
              <a:t>Role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Free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speaker</a:t>
            </a:r>
            <a:endParaRPr dirty="0"/>
          </a:p>
        </p:txBody>
      </p:sp>
      <p:sp>
        <p:nvSpPr>
          <p:cNvPr id="152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Introduces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new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aspects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/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arguments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debate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Opposing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side's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response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 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r>
              <a:rPr lang="de-AT" sz="3200" dirty="0">
                <a:solidFill>
                  <a:srgbClr val="000000"/>
                </a:solidFill>
                <a:latin typeface="Calibri"/>
              </a:rPr>
              <a:t>(60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seconds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)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1FDE324-1F14-4D58-AD39-C5E6BB2F17C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14</a:t>
            </a:fld>
            <a:endParaRPr/>
          </a:p>
        </p:txBody>
      </p:sp>
      <p:pic>
        <p:nvPicPr>
          <p:cNvPr id="159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</a:rPr>
              <a:t>Role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Opposition – 3rd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speaker</a:t>
            </a:r>
            <a:endParaRPr dirty="0"/>
          </a:p>
        </p:txBody>
      </p:sp>
      <p:sp>
        <p:nvSpPr>
          <p:cNvPr id="161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  <a:ea typeface="Arial"/>
              </a:rPr>
              <a:t>Different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views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,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arguments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and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concepts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are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compared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 err="1">
                <a:solidFill>
                  <a:srgbClr val="000000"/>
                </a:solidFill>
                <a:ea typeface="Arial"/>
              </a:rPr>
              <a:t>Why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are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own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goals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and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concepts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more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desirable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 err="1">
                <a:solidFill>
                  <a:srgbClr val="000000"/>
                </a:solidFill>
                <a:ea typeface="Arial"/>
              </a:rPr>
              <a:t>What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is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wrong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with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the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other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side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 err="1">
                <a:solidFill>
                  <a:srgbClr val="000000"/>
                </a:solidFill>
                <a:ea typeface="Arial"/>
              </a:rPr>
              <a:t>Why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should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the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motion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be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rejected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?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300" y="200025"/>
            <a:ext cx="135731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839E501-3818-4CE4-AF60-9AE9C462A49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15</a:t>
            </a:fld>
            <a:endParaRPr/>
          </a:p>
        </p:txBody>
      </p:sp>
      <p:pic>
        <p:nvPicPr>
          <p:cNvPr id="168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</a:rPr>
              <a:t>Role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Government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3rd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speaker</a:t>
            </a:r>
            <a:endParaRPr dirty="0"/>
          </a:p>
        </p:txBody>
      </p:sp>
      <p:sp>
        <p:nvSpPr>
          <p:cNvPr id="170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  <a:ea typeface="Arial"/>
              </a:rPr>
              <a:t>Different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views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,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arguments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and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concepts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are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compared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 err="1">
                <a:solidFill>
                  <a:srgbClr val="000000"/>
                </a:solidFill>
                <a:ea typeface="Arial"/>
              </a:rPr>
              <a:t>Why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are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own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goals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and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concepts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more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desirable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 err="1">
                <a:solidFill>
                  <a:srgbClr val="000000"/>
                </a:solidFill>
                <a:ea typeface="Arial"/>
              </a:rPr>
              <a:t>What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is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wrong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with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the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other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side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 err="1">
                <a:solidFill>
                  <a:srgbClr val="000000"/>
                </a:solidFill>
                <a:ea typeface="Arial"/>
              </a:rPr>
              <a:t>Why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should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the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motion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be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2800" dirty="0" err="1">
                <a:solidFill>
                  <a:srgbClr val="000000"/>
                </a:solidFill>
                <a:ea typeface="Arial"/>
              </a:rPr>
              <a:t>approved</a:t>
            </a:r>
            <a:r>
              <a:rPr lang="de-AT" sz="2800" dirty="0">
                <a:solidFill>
                  <a:srgbClr val="000000"/>
                </a:solidFill>
                <a:ea typeface="Arial"/>
              </a:rPr>
              <a:t>?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5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8A4D9B-26EA-4D2A-A5FB-D9F8E46B0C1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16</a:t>
            </a:fld>
            <a:endParaRPr/>
          </a:p>
        </p:txBody>
      </p:sp>
      <p:pic>
        <p:nvPicPr>
          <p:cNvPr id="177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78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Speaking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time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and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allocation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5min</a:t>
            </a:r>
            <a:endParaRPr dirty="0"/>
          </a:p>
        </p:txBody>
      </p:sp>
      <p:sp>
        <p:nvSpPr>
          <p:cNvPr id="179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8"/>
          <p:cNvSpPr/>
          <p:nvPr/>
        </p:nvSpPr>
        <p:spPr>
          <a:xfrm>
            <a:off x="4539959" y="1687513"/>
            <a:ext cx="4059895" cy="40739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1600" dirty="0" err="1">
                <a:solidFill>
                  <a:srgbClr val="000000"/>
                </a:solidFill>
                <a:ea typeface="Arial"/>
              </a:rPr>
              <a:t>Introduction</a:t>
            </a:r>
            <a:endParaRPr lang="de-AT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1600" dirty="0" err="1">
                <a:solidFill>
                  <a:srgbClr val="000000"/>
                </a:solidFill>
                <a:ea typeface="Arial"/>
              </a:rPr>
              <a:t>What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will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the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speech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be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about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?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 err="1">
                <a:solidFill>
                  <a:srgbClr val="000000"/>
                </a:solidFill>
                <a:ea typeface="Arial"/>
              </a:rPr>
              <a:t>Which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are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going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to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be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the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main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arguments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1600" dirty="0" err="1">
                <a:solidFill>
                  <a:srgbClr val="000000"/>
                </a:solidFill>
                <a:ea typeface="Arial"/>
              </a:rPr>
              <a:t>Explain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arguments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.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 err="1">
                <a:solidFill>
                  <a:srgbClr val="000000"/>
                </a:solidFill>
                <a:ea typeface="Arial"/>
              </a:rPr>
              <a:t>Why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is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my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argument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relevant?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 err="1">
                <a:solidFill>
                  <a:srgbClr val="000000"/>
                </a:solidFill>
                <a:ea typeface="Arial"/>
              </a:rPr>
              <a:t>Which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arguments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are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there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?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 err="1">
                <a:solidFill>
                  <a:srgbClr val="000000"/>
                </a:solidFill>
                <a:ea typeface="Arial"/>
              </a:rPr>
              <a:t>Examples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from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the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past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etc.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>
                <a:solidFill>
                  <a:srgbClr val="000000"/>
                </a:solidFill>
                <a:ea typeface="Arial"/>
              </a:rPr>
              <a:t>Link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to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the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topic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1600" dirty="0" err="1">
                <a:solidFill>
                  <a:srgbClr val="000000"/>
                </a:solidFill>
                <a:ea typeface="Arial"/>
              </a:rPr>
              <a:t>Summarise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.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 err="1">
                <a:solidFill>
                  <a:srgbClr val="000000"/>
                </a:solidFill>
                <a:ea typeface="Arial"/>
              </a:rPr>
              <a:t>What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was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it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all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about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? 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 err="1">
                <a:solidFill>
                  <a:srgbClr val="000000"/>
                </a:solidFill>
                <a:ea typeface="Arial"/>
              </a:rPr>
              <a:t>What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was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most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important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1600" dirty="0" err="1">
                <a:solidFill>
                  <a:srgbClr val="000000"/>
                </a:solidFill>
                <a:ea typeface="Arial"/>
              </a:rPr>
              <a:t>Closing</a:t>
            </a:r>
            <a:r>
              <a:rPr lang="de-AT" sz="1600" dirty="0">
                <a:solidFill>
                  <a:srgbClr val="000000"/>
                </a:solidFill>
                <a:ea typeface="Arial"/>
              </a:rPr>
              <a:t> </a:t>
            </a:r>
            <a:r>
              <a:rPr lang="de-AT" sz="1600" dirty="0" err="1">
                <a:solidFill>
                  <a:srgbClr val="000000"/>
                </a:solidFill>
                <a:ea typeface="Arial"/>
              </a:rPr>
              <a:t>remarks</a:t>
            </a:r>
            <a:endParaRPr lang="de-AT" sz="1600" dirty="0">
              <a:solidFill>
                <a:srgbClr val="000000"/>
              </a:solidFill>
              <a:ea typeface="Arial"/>
            </a:endParaRP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1706563" y="1687513"/>
            <a:ext cx="950912" cy="40497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" name="AutoShape 7"/>
          <p:cNvSpPr>
            <a:spLocks/>
          </p:cNvSpPr>
          <p:nvPr/>
        </p:nvSpPr>
        <p:spPr bwMode="auto">
          <a:xfrm>
            <a:off x="1706563" y="1687513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3" name="Rectangle 8"/>
          <p:cNvSpPr>
            <a:spLocks/>
          </p:cNvSpPr>
          <p:nvPr/>
        </p:nvSpPr>
        <p:spPr bwMode="auto">
          <a:xfrm>
            <a:off x="496888" y="1841500"/>
            <a:ext cx="127158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1 minute</a:t>
            </a:r>
          </a:p>
        </p:txBody>
      </p:sp>
      <p:sp>
        <p:nvSpPr>
          <p:cNvPr id="14" name="Rectangle 9"/>
          <p:cNvSpPr>
            <a:spLocks/>
          </p:cNvSpPr>
          <p:nvPr/>
        </p:nvSpPr>
        <p:spPr bwMode="auto">
          <a:xfrm>
            <a:off x="496888" y="5064125"/>
            <a:ext cx="127158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>
                <a:solidFill>
                  <a:schemeClr val="tx1"/>
                </a:solidFill>
                <a:latin typeface="Lucida Grande"/>
              </a:rPr>
              <a:t>1 minute</a:t>
            </a:r>
          </a:p>
        </p:txBody>
      </p:sp>
      <p:sp>
        <p:nvSpPr>
          <p:cNvPr id="15" name="Rectangle 10"/>
          <p:cNvSpPr>
            <a:spLocks/>
          </p:cNvSpPr>
          <p:nvPr/>
        </p:nvSpPr>
        <p:spPr bwMode="auto">
          <a:xfrm>
            <a:off x="363538" y="3303588"/>
            <a:ext cx="142716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3 minutes</a:t>
            </a: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21582" y="2104231"/>
            <a:ext cx="3889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AutoShape 12"/>
          <p:cNvSpPr>
            <a:spLocks/>
          </p:cNvSpPr>
          <p:nvPr/>
        </p:nvSpPr>
        <p:spPr bwMode="auto">
          <a:xfrm rot="10800000">
            <a:off x="1706563" y="4927600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15232" y="4534694"/>
            <a:ext cx="3873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31901" y="5427662"/>
            <a:ext cx="3873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001713" y="5435600"/>
            <a:ext cx="3873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" name="Rectangle 16"/>
          <p:cNvSpPr>
            <a:spLocks/>
          </p:cNvSpPr>
          <p:nvPr/>
        </p:nvSpPr>
        <p:spPr bwMode="auto">
          <a:xfrm>
            <a:off x="3016250" y="4927600"/>
            <a:ext cx="962025" cy="654050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6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min</a:t>
            </a:r>
          </a:p>
        </p:txBody>
      </p:sp>
      <p:sp>
        <p:nvSpPr>
          <p:cNvPr id="22" name="Rectangle 17"/>
          <p:cNvSpPr>
            <a:spLocks/>
          </p:cNvSpPr>
          <p:nvPr/>
        </p:nvSpPr>
        <p:spPr bwMode="auto">
          <a:xfrm>
            <a:off x="3016250" y="2497138"/>
            <a:ext cx="962025" cy="2430462"/>
          </a:xfrm>
          <a:prstGeom prst="rect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3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3 min</a:t>
            </a:r>
          </a:p>
        </p:txBody>
      </p:sp>
      <p:sp>
        <p:nvSpPr>
          <p:cNvPr id="23" name="Rectangle 18"/>
          <p:cNvSpPr>
            <a:spLocks/>
          </p:cNvSpPr>
          <p:nvPr/>
        </p:nvSpPr>
        <p:spPr bwMode="auto">
          <a:xfrm>
            <a:off x="3016250" y="1852613"/>
            <a:ext cx="962025" cy="644525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6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min</a:t>
            </a:r>
          </a:p>
        </p:txBody>
      </p:sp>
      <p:sp>
        <p:nvSpPr>
          <p:cNvPr id="24" name="AutoShape 19"/>
          <p:cNvSpPr>
            <a:spLocks/>
          </p:cNvSpPr>
          <p:nvPr/>
        </p:nvSpPr>
        <p:spPr bwMode="auto">
          <a:xfrm>
            <a:off x="3016250" y="1687513"/>
            <a:ext cx="949325" cy="15398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583" y="0"/>
                </a:moveTo>
                <a:lnTo>
                  <a:pt x="21017" y="0"/>
                </a:lnTo>
                <a:cubicBezTo>
                  <a:pt x="21339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261" y="0"/>
                  <a:pt x="583" y="0"/>
                </a:cubicBezTo>
                <a:close/>
                <a:moveTo>
                  <a:pt x="583" y="0"/>
                </a:moveTo>
              </a:path>
            </a:pathLst>
          </a:cu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grpSp>
        <p:nvGrpSpPr>
          <p:cNvPr id="25" name="Group 20"/>
          <p:cNvGrpSpPr>
            <a:grpSpLocks/>
          </p:cNvGrpSpPr>
          <p:nvPr/>
        </p:nvGrpSpPr>
        <p:grpSpPr bwMode="auto">
          <a:xfrm>
            <a:off x="3016250" y="5581650"/>
            <a:ext cx="949325" cy="155575"/>
            <a:chOff x="0" y="0"/>
            <a:chExt cx="598" cy="98"/>
          </a:xfrm>
        </p:grpSpPr>
        <p:sp>
          <p:nvSpPr>
            <p:cNvPr id="26" name="AutoShape 21"/>
            <p:cNvSpPr>
              <a:spLocks/>
            </p:cNvSpPr>
            <p:nvPr/>
          </p:nvSpPr>
          <p:spPr bwMode="auto">
            <a:xfrm rot="10800000">
              <a:off x="0" y="0"/>
              <a:ext cx="598" cy="9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590" y="0"/>
                  </a:moveTo>
                  <a:lnTo>
                    <a:pt x="21010" y="0"/>
                  </a:lnTo>
                  <a:cubicBezTo>
                    <a:pt x="21336" y="0"/>
                    <a:pt x="21600" y="1612"/>
                    <a:pt x="21600" y="360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264" y="0"/>
                    <a:pt x="590" y="0"/>
                  </a:cubicBezTo>
                  <a:close/>
                  <a:moveTo>
                    <a:pt x="590" y="0"/>
                  </a:moveTo>
                </a:path>
              </a:pathLst>
            </a:custGeom>
            <a:gradFill rotWithShape="0">
              <a:gsLst>
                <a:gs pos="0">
                  <a:srgbClr val="FF953D"/>
                </a:gs>
                <a:gs pos="100000">
                  <a:srgbClr val="FFE2CA"/>
                </a:gs>
              </a:gsLst>
              <a:lin ang="5400000" scaled="1"/>
            </a:gradFill>
            <a:ln w="9525">
              <a:solidFill>
                <a:srgbClr val="F59240"/>
              </a:solidFill>
              <a:round/>
              <a:headEnd/>
              <a:tailEnd/>
            </a:ln>
            <a:effectLst>
              <a:outerShdw blurRad="38100"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8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utoUpdateAnimBg="0"/>
      <p:bldP spid="14" grpId="0" autoUpdateAnimBg="0"/>
      <p:bldP spid="15" grpId="0" autoUpdateAnimBg="0"/>
      <p:bldP spid="21" grpId="0" animBg="1" autoUpdateAnimBg="0"/>
      <p:bldP spid="22" grpId="0" animBg="1" autoUpdateAnimBg="0"/>
      <p:bldP spid="23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6F941565-6310-49CB-8FB4-8974C48933C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17</a:t>
            </a:fld>
            <a:endParaRPr/>
          </a:p>
        </p:txBody>
      </p:sp>
      <p:pic>
        <p:nvPicPr>
          <p:cNvPr id="186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S.A.I.L. Model</a:t>
            </a:r>
            <a:endParaRPr dirty="0"/>
          </a:p>
        </p:txBody>
      </p:sp>
      <p:sp>
        <p:nvSpPr>
          <p:cNvPr id="188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8"/>
          <p:cNvSpPr/>
          <p:nvPr/>
        </p:nvSpPr>
        <p:spPr>
          <a:xfrm>
            <a:off x="685800" y="1454727"/>
            <a:ext cx="8258760" cy="46966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State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r>
              <a:rPr lang="en-GB" sz="2300" dirty="0">
                <a:solidFill>
                  <a:srgbClr val="000000"/>
                </a:solidFill>
                <a:latin typeface="Calibri"/>
              </a:rPr>
              <a:t>Make an assertion.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endParaRPr lang="en-GB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Argue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r>
              <a:rPr lang="en-GB" sz="2300" dirty="0">
                <a:solidFill>
                  <a:srgbClr val="000000"/>
                </a:solidFill>
                <a:latin typeface="Calibri"/>
              </a:rPr>
              <a:t>Most important part: e.g. analyse the situation or the persons. 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r>
              <a:rPr lang="en-GB" sz="2300" dirty="0">
                <a:solidFill>
                  <a:srgbClr val="000000"/>
                </a:solidFill>
                <a:latin typeface="Calibri"/>
              </a:rPr>
              <a:t>Support the assertion.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endParaRPr lang="en-GB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Illustrate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r>
              <a:rPr lang="en-GB" sz="2300" dirty="0">
                <a:solidFill>
                  <a:srgbClr val="000000"/>
                </a:solidFill>
                <a:latin typeface="Calibri"/>
              </a:rPr>
              <a:t>Give a good example in order to make the argument clear and tangible.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endParaRPr lang="en-GB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Link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r>
              <a:rPr lang="en-GB" sz="2300" dirty="0">
                <a:solidFill>
                  <a:srgbClr val="000000"/>
                </a:solidFill>
                <a:latin typeface="Calibri"/>
              </a:rPr>
              <a:t>Interrelate the argument/the assertion with the debate as a whole.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1B1A216-F5C3-409E-936B-5540E191717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18</a:t>
            </a:fld>
            <a:endParaRPr/>
          </a:p>
        </p:txBody>
      </p:sp>
      <p:pic>
        <p:nvPicPr>
          <p:cNvPr id="195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Points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of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information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(POI)</a:t>
            </a:r>
            <a:endParaRPr dirty="0"/>
          </a:p>
        </p:txBody>
      </p:sp>
      <p:sp>
        <p:nvSpPr>
          <p:cNvPr id="197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/>
        </p:nvSpPr>
        <p:spPr>
          <a:xfrm>
            <a:off x="685800" y="1565564"/>
            <a:ext cx="8316360" cy="517363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Forces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speakers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define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their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positions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or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arguments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more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precisely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 err="1">
                <a:solidFill>
                  <a:srgbClr val="000000"/>
                </a:solidFill>
                <a:latin typeface="Calibri"/>
              </a:rPr>
              <a:t>They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are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only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be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offered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by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members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opposing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team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. These must stand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indicate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that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they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wish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offer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a POI.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speaker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may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choose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decline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take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a POI.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 err="1">
                <a:solidFill>
                  <a:srgbClr val="000000"/>
                </a:solidFill>
                <a:latin typeface="Calibri"/>
              </a:rPr>
              <a:t>There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shall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be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no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discussion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after an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interjection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POIs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are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not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allowed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during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"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protected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time" </a:t>
            </a:r>
            <a:br>
              <a:rPr lang="de-AT" sz="2500" dirty="0">
                <a:solidFill>
                  <a:srgbClr val="000000"/>
                </a:solidFill>
                <a:latin typeface="Calibri"/>
              </a:rPr>
            </a:br>
            <a:r>
              <a:rPr lang="de-AT" sz="2500" dirty="0">
                <a:solidFill>
                  <a:srgbClr val="000000"/>
                </a:solidFill>
                <a:latin typeface="Calibri"/>
              </a:rPr>
              <a:t>(</a:t>
            </a:r>
            <a:r>
              <a:rPr lang="de-AT" sz="2500" dirty="0" err="1">
                <a:solidFill>
                  <a:srgbClr val="000000"/>
                </a:solidFill>
                <a:latin typeface="Calibri"/>
              </a:rPr>
              <a:t>minutes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 2–4)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4EB1E74-958B-46D7-B1C6-2EAB1A22E6E8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19</a:t>
            </a:fld>
            <a:endParaRPr/>
          </a:p>
        </p:txBody>
      </p:sp>
      <p:pic>
        <p:nvPicPr>
          <p:cNvPr id="204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05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</a:rPr>
              <a:t>Preparation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time</a:t>
            </a:r>
            <a:endParaRPr dirty="0"/>
          </a:p>
        </p:txBody>
      </p:sp>
      <p:sp>
        <p:nvSpPr>
          <p:cNvPr id="206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15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minutes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prepare</a:t>
            </a: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Agree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upon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speakers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'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positions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Settle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on a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team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strategy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No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aids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allowed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>
              <a:lnSpc>
                <a:spcPct val="100000"/>
              </a:lnSpc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juror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calls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debate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start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8D9BE2B-F0BC-431F-BE40-B73BDE4A9C6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  <p:pic>
        <p:nvPicPr>
          <p:cNvPr id="8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"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Recipe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"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for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a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Debate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Club</a:t>
            </a:r>
            <a:endParaRPr dirty="0"/>
          </a:p>
        </p:txBody>
      </p:sp>
      <p:sp>
        <p:nvSpPr>
          <p:cNvPr id="8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Ingredients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1 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debate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: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1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motivated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teacher</a:t>
            </a: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at least 6 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interested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students</a:t>
            </a: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1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room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(4 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tables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etc.)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Place all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ingredients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in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room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leave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simmer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about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2 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hours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rest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will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come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naturally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8" y="1292225"/>
            <a:ext cx="406876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20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</a:rPr>
              <a:t>Tips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for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the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debate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Always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give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reasons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! –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Why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Take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notes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Take down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keywords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speech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Take a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clock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you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time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your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speech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What's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most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difficult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: Keep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simple.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21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Assessment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Style (40%)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r>
              <a:rPr lang="de-AT" sz="3200" dirty="0" err="1">
                <a:solidFill>
                  <a:srgbClr val="000000"/>
                </a:solidFill>
                <a:latin typeface="Calibri"/>
              </a:rPr>
              <a:t>How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something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said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Content (40%)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r>
              <a:rPr lang="de-AT" sz="3200" dirty="0" err="1">
                <a:solidFill>
                  <a:srgbClr val="000000"/>
                </a:solidFill>
                <a:latin typeface="Calibri"/>
              </a:rPr>
              <a:t>How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explained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Strategy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(20%) 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r>
              <a:rPr lang="de-AT" sz="3200" dirty="0" err="1">
                <a:solidFill>
                  <a:srgbClr val="000000"/>
                </a:solidFill>
                <a:latin typeface="Calibri"/>
              </a:rPr>
              <a:t>What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said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0174092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22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Assessment –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Scale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722600"/>
            <a:ext cx="7228800" cy="437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  <a:ea typeface="Calibri" charset="0"/>
                <a:cs typeface="Calibri" charset="0"/>
              </a:rPr>
              <a:t>Exceptional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  <a:ea typeface="Calibri" charset="0"/>
                <a:cs typeface="Calibri" charset="0"/>
              </a:rPr>
              <a:t>Excellent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  <a:ea typeface="Calibri" charset="0"/>
                <a:cs typeface="Calibri" charset="0"/>
              </a:rPr>
              <a:t>Extremely Good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  <a:ea typeface="Calibri" charset="0"/>
                <a:cs typeface="Calibri" charset="0"/>
              </a:rPr>
              <a:t>Very Good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  <a:ea typeface="Calibri" charset="0"/>
                <a:cs typeface="Calibri" charset="0"/>
              </a:rPr>
              <a:t>Good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  <a:ea typeface="Calibri" charset="0"/>
                <a:cs typeface="Calibri" charset="0"/>
              </a:rPr>
              <a:t>Satisfactory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  <a:ea typeface="Calibri" charset="0"/>
                <a:cs typeface="Calibri" charset="0"/>
              </a:rPr>
              <a:t>Competent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  <a:ea typeface="Calibri" charset="0"/>
                <a:cs typeface="Calibri" charset="0"/>
              </a:rPr>
              <a:t>Pass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  <a:ea typeface="Calibri" charset="0"/>
                <a:cs typeface="Calibri" charset="0"/>
              </a:rPr>
              <a:t>Improvement needed</a:t>
            </a:r>
          </a:p>
        </p:txBody>
      </p:sp>
    </p:spTree>
    <p:extLst>
      <p:ext uri="{BB962C8B-B14F-4D97-AF65-F5344CB8AC3E}">
        <p14:creationId xmlns:p14="http://schemas.microsoft.com/office/powerpoint/2010/main" val="16119911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23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Assessment – Style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50336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de-AT" sz="2200" b="1" dirty="0">
                <a:solidFill>
                  <a:srgbClr val="64AD1E"/>
                </a:solidFill>
                <a:latin typeface="Calibri"/>
              </a:rPr>
              <a:t>Positive: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 err="1">
                <a:solidFill>
                  <a:srgbClr val="000000"/>
                </a:solidFill>
                <a:latin typeface="Calibri"/>
              </a:rPr>
              <a:t>Calm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demeanour</a:t>
            </a:r>
            <a:endParaRPr lang="de-AT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 err="1">
                <a:solidFill>
                  <a:srgbClr val="000000"/>
                </a:solidFill>
                <a:latin typeface="Calibri"/>
              </a:rPr>
              <a:t>Supporting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gestures</a:t>
            </a:r>
            <a:endParaRPr lang="de-AT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Moderate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voice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modulation</a:t>
            </a:r>
            <a:endParaRPr lang="de-AT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(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Pleasant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hear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2200" b="1" dirty="0">
                <a:solidFill>
                  <a:srgbClr val="FF0000"/>
                </a:solidFill>
                <a:latin typeface="Calibri"/>
              </a:rPr>
              <a:t>Negative: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 err="1">
                <a:solidFill>
                  <a:srgbClr val="000000"/>
                </a:solidFill>
                <a:latin typeface="Calibri"/>
              </a:rPr>
              <a:t>Fidgeting</a:t>
            </a:r>
            <a:endParaRPr lang="de-AT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 err="1">
                <a:solidFill>
                  <a:srgbClr val="000000"/>
                </a:solidFill>
                <a:latin typeface="Calibri"/>
              </a:rPr>
              <a:t>Sweeping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gestures</a:t>
            </a:r>
            <a:endParaRPr lang="de-AT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 err="1">
                <a:solidFill>
                  <a:srgbClr val="000000"/>
                </a:solidFill>
                <a:latin typeface="Calibri"/>
              </a:rPr>
              <a:t>No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gestures</a:t>
            </a:r>
            <a:endParaRPr lang="de-AT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 err="1">
                <a:solidFill>
                  <a:srgbClr val="000000"/>
                </a:solidFill>
                <a:latin typeface="Calibri"/>
              </a:rPr>
              <a:t>Shouting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whispering</a:t>
            </a:r>
            <a:endParaRPr lang="de-AT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 err="1">
                <a:solidFill>
                  <a:srgbClr val="000000"/>
                </a:solidFill>
                <a:latin typeface="Calibri"/>
              </a:rPr>
              <a:t>Incomprehensible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language</a:t>
            </a:r>
            <a:endParaRPr lang="de-AT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(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Unpleasant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200" dirty="0" err="1">
                <a:solidFill>
                  <a:srgbClr val="000000"/>
                </a:solidFill>
                <a:latin typeface="Calibri"/>
              </a:rPr>
              <a:t>hear</a:t>
            </a:r>
            <a:r>
              <a:rPr lang="de-AT" sz="2200" dirty="0">
                <a:solidFill>
                  <a:srgbClr val="000000"/>
                </a:solidFill>
                <a:latin typeface="Calibri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018069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24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Assessment –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Strategy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50336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Relative Assessment</a:t>
            </a:r>
            <a:br>
              <a:rPr lang="de-AT" sz="2400" dirty="0">
                <a:solidFill>
                  <a:srgbClr val="000000"/>
                </a:solidFill>
                <a:latin typeface="Calibri"/>
              </a:rPr>
            </a:br>
            <a:r>
              <a:rPr lang="de-AT" sz="2400" err="1">
                <a:solidFill>
                  <a:srgbClr val="000000"/>
                </a:solidFill>
                <a:latin typeface="Calibri"/>
              </a:rPr>
              <a:t>What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err="1">
                <a:solidFill>
                  <a:srgbClr val="000000"/>
                </a:solidFill>
                <a:latin typeface="Calibri"/>
              </a:rPr>
              <a:t>works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err="1">
                <a:solidFill>
                  <a:srgbClr val="000000"/>
                </a:solidFill>
                <a:latin typeface="Calibri"/>
              </a:rPr>
              <a:t>well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in </a:t>
            </a:r>
            <a:r>
              <a:rPr lang="de-AT" sz="240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err="1">
                <a:solidFill>
                  <a:srgbClr val="000000"/>
                </a:solidFill>
                <a:latin typeface="Calibri"/>
              </a:rPr>
              <a:t>debate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2400" b="1" dirty="0">
                <a:solidFill>
                  <a:srgbClr val="64AD1E"/>
                </a:solidFill>
                <a:latin typeface="Calibri"/>
              </a:rPr>
              <a:t>Positive: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 err="1">
                <a:solidFill>
                  <a:srgbClr val="000000"/>
                </a:solidFill>
                <a:latin typeface="Calibri"/>
              </a:rPr>
              <a:t>Important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arguments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lang="de-AT" sz="2400" dirty="0" err="1">
                <a:solidFill>
                  <a:srgbClr val="000000"/>
                </a:solidFill>
                <a:latin typeface="Calibri"/>
              </a:rPr>
              <a:t>Controversial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debate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issues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Impact on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reality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lang="de-AT" sz="2400" dirty="0" err="1">
                <a:solidFill>
                  <a:srgbClr val="000000"/>
                </a:solidFill>
                <a:latin typeface="Calibri"/>
              </a:rPr>
              <a:t>Rebutting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opposition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 err="1">
                <a:solidFill>
                  <a:srgbClr val="000000"/>
                </a:solidFill>
                <a:latin typeface="Calibri"/>
              </a:rPr>
              <a:t>Prioritising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Time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weighting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Focus on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most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important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issues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 err="1">
                <a:solidFill>
                  <a:srgbClr val="000000"/>
                </a:solidFill>
                <a:latin typeface="Calibri"/>
              </a:rPr>
              <a:t>Interjections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08980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25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Assessment – Content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451880"/>
            <a:ext cx="7228800" cy="464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explanation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key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: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 Roses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are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pretty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because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they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are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red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--&gt;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statement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 Roses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are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pretty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because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they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are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red.</a:t>
            </a:r>
          </a:p>
          <a:p>
            <a:pPr marL="971550" lvl="1" indent="-514350">
              <a:buFont typeface="Arial" charset="0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colour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red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appeals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people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971550" lvl="1" indent="-514350">
              <a:buFont typeface="Arial" charset="0"/>
              <a:buChar char="•"/>
            </a:pPr>
            <a:r>
              <a:rPr lang="de-AT" sz="2400" dirty="0" err="1">
                <a:solidFill>
                  <a:srgbClr val="000000"/>
                </a:solidFill>
                <a:latin typeface="Calibri"/>
              </a:rPr>
              <a:t>because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they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associate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it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positive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emotions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971550" lvl="1" indent="-514350">
              <a:buFont typeface="Arial" charset="0"/>
              <a:buChar char="•"/>
            </a:pPr>
            <a:r>
              <a:rPr lang="de-AT" sz="2400" dirty="0" err="1">
                <a:solidFill>
                  <a:srgbClr val="000000"/>
                </a:solidFill>
                <a:latin typeface="Calibri"/>
              </a:rPr>
              <a:t>That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why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red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flowers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(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including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roses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)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are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perceived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appealing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b="1" dirty="0">
                <a:solidFill>
                  <a:srgbClr val="64AD1E"/>
                </a:solidFill>
                <a:latin typeface="Calibri"/>
              </a:rPr>
              <a:t>Positive: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Analysis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 err="1">
                <a:solidFill>
                  <a:srgbClr val="000000"/>
                </a:solidFill>
                <a:latin typeface="Calibri"/>
              </a:rPr>
              <a:t>Complexity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Generally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accepted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assumptions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serve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basis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 err="1">
                <a:solidFill>
                  <a:srgbClr val="000000"/>
                </a:solidFill>
                <a:latin typeface="Calibri"/>
              </a:rPr>
              <a:t>No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contradicting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statements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36314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26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324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ct val="0"/>
              </a:spcBef>
            </a:pPr>
            <a:r>
              <a:rPr lang="de-DE" sz="3200" dirty="0" err="1"/>
              <a:t>Now</a:t>
            </a:r>
            <a:r>
              <a:rPr lang="de-DE" sz="3200" dirty="0"/>
              <a:t> </a:t>
            </a:r>
            <a:r>
              <a:rPr lang="de-DE" sz="3200" dirty="0" err="1"/>
              <a:t>it's</a:t>
            </a:r>
            <a:r>
              <a:rPr lang="de-DE" sz="3200" dirty="0"/>
              <a:t> </a:t>
            </a:r>
            <a:r>
              <a:rPr lang="de-DE" sz="3200" dirty="0" err="1"/>
              <a:t>your</a:t>
            </a:r>
            <a:r>
              <a:rPr lang="de-DE" sz="3200" dirty="0"/>
              <a:t> turn!</a:t>
            </a:r>
          </a:p>
          <a:p>
            <a:pPr>
              <a:spcBef>
                <a:spcPct val="0"/>
              </a:spcBef>
            </a:pPr>
            <a:r>
              <a:rPr lang="de-DE" sz="3200" b="1" dirty="0">
                <a:solidFill>
                  <a:srgbClr val="64AD1E"/>
                </a:solidFill>
              </a:rPr>
              <a:t>The </a:t>
            </a:r>
            <a:r>
              <a:rPr lang="de-DE" sz="3200" b="1" dirty="0" err="1">
                <a:solidFill>
                  <a:srgbClr val="64AD1E"/>
                </a:solidFill>
              </a:rPr>
              <a:t>Debating</a:t>
            </a:r>
            <a:r>
              <a:rPr lang="de-DE" sz="3200" b="1" dirty="0">
                <a:solidFill>
                  <a:srgbClr val="64AD1E"/>
                </a:solidFill>
              </a:rPr>
              <a:t> Clubs</a:t>
            </a:r>
          </a:p>
        </p:txBody>
      </p:sp>
    </p:spTree>
    <p:extLst>
      <p:ext uri="{BB962C8B-B14F-4D97-AF65-F5344CB8AC3E}">
        <p14:creationId xmlns:p14="http://schemas.microsoft.com/office/powerpoint/2010/main" val="11717262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27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4" descr="ThinkstockPhotos-186380368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00" y="1498240"/>
            <a:ext cx="7162800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489600" y="6404751"/>
            <a:ext cx="7468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Calibri" charset="0"/>
                <a:ea typeface="Calibri" charset="0"/>
                <a:cs typeface="Calibri" charset="0"/>
              </a:rPr>
              <a:t>Source: www.thinkstockphotos.de Nr. </a:t>
            </a:r>
            <a:r>
              <a:rPr lang="is-IS" sz="1000" dirty="0">
                <a:latin typeface="Calibri" charset="0"/>
                <a:ea typeface="Calibri" charset="0"/>
                <a:cs typeface="Calibri" charset="0"/>
              </a:rPr>
              <a:t>186380368 </a:t>
            </a:r>
            <a:r>
              <a:rPr lang="de-DE" sz="1000" dirty="0" err="1">
                <a:latin typeface="Calibri" charset="0"/>
                <a:ea typeface="Calibri" charset="0"/>
                <a:cs typeface="Calibri" charset="0"/>
              </a:rPr>
              <a:t>bubbles</a:t>
            </a:r>
            <a:r>
              <a:rPr lang="de-DE" sz="1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cs-CZ" sz="1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miakievy</a:t>
            </a:r>
            <a:endParaRPr lang="de-DE" sz="1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53502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" name="Picture 4" descr="ThinkstockPhotos-477152289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175" y="1311455"/>
            <a:ext cx="4877651" cy="487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89600" y="6404751"/>
            <a:ext cx="7468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Calibri" charset="0"/>
                <a:ea typeface="Calibri" charset="0"/>
                <a:cs typeface="Calibri" charset="0"/>
              </a:rPr>
              <a:t>Source: www.thinkstockphotos.de Nr. </a:t>
            </a:r>
            <a:r>
              <a:rPr lang="cs-CZ" sz="1000" dirty="0">
                <a:latin typeface="Calibri" charset="0"/>
                <a:ea typeface="Calibri" charset="0"/>
                <a:cs typeface="Calibri" charset="0"/>
              </a:rPr>
              <a:t>477152289 double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cs-CZ" sz="1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miakievy</a:t>
            </a:r>
            <a:endParaRPr lang="de-DE" sz="1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6716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384632B-ACED-4C17-82E5-EB02006829A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/>
          </a:p>
        </p:txBody>
      </p:sp>
      <p:pic>
        <p:nvPicPr>
          <p:cNvPr id="9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Topics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for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Debate</a:t>
            </a:r>
            <a:endParaRPr dirty="0"/>
          </a:p>
        </p:txBody>
      </p:sp>
      <p:sp>
        <p:nvSpPr>
          <p:cNvPr id="9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9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All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issues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regarded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matters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dispute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>
                <a:solidFill>
                  <a:srgbClr val="000000"/>
                </a:solidFill>
                <a:latin typeface="Calibri"/>
                <a:sym typeface="Wingdings"/>
              </a:rPr>
              <a:t></a:t>
            </a:r>
          </a:p>
          <a:p>
            <a:pPr>
              <a:lnSpc>
                <a:spcPct val="90000"/>
              </a:lnSpc>
            </a:pPr>
            <a:endParaRPr lang="de-AT" sz="3200" dirty="0">
              <a:solidFill>
                <a:srgbClr val="000000"/>
              </a:solidFill>
              <a:latin typeface="Calibri"/>
              <a:sym typeface="Wingdings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West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allowed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enforce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Human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Rights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at a global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level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 err="1">
                <a:solidFill>
                  <a:srgbClr val="000000"/>
                </a:solidFill>
                <a:latin typeface="Calibri"/>
              </a:rPr>
              <a:t>Should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right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protection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one’s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image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be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abolished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 err="1">
                <a:solidFill>
                  <a:srgbClr val="000000"/>
                </a:solidFill>
                <a:latin typeface="Calibri"/>
              </a:rPr>
              <a:t>Should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Austrian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neutrality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be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abolished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?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Do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we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need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a pan-European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approach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on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right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asylum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 err="1">
                <a:solidFill>
                  <a:srgbClr val="000000"/>
                </a:solidFill>
                <a:latin typeface="Calibri"/>
              </a:rPr>
              <a:t>Should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Islamic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religious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education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be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offered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at all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public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schools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 err="1">
                <a:solidFill>
                  <a:srgbClr val="000000"/>
                </a:solidFill>
                <a:latin typeface="Calibri"/>
              </a:rPr>
              <a:t>Should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Nobel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Peace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Prize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only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be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awarded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posthumously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 err="1">
                <a:solidFill>
                  <a:srgbClr val="000000"/>
                </a:solidFill>
                <a:latin typeface="Calibri"/>
              </a:rPr>
              <a:t>Should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there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be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complete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ban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on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tobacco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advertising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 err="1">
                <a:solidFill>
                  <a:srgbClr val="000000"/>
                </a:solidFill>
                <a:latin typeface="Calibri"/>
              </a:rPr>
              <a:t>Should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paintball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be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300" dirty="0" err="1">
                <a:solidFill>
                  <a:srgbClr val="000000"/>
                </a:solidFill>
                <a:latin typeface="Calibri"/>
              </a:rPr>
              <a:t>prohibited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540DC6A5-04FE-46DC-9673-BE5C486F9D1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/>
          </a:p>
        </p:txBody>
      </p:sp>
      <p:pic>
        <p:nvPicPr>
          <p:cNvPr id="9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Forms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of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Debate</a:t>
            </a:r>
            <a:endParaRPr dirty="0"/>
          </a:p>
        </p:txBody>
      </p:sp>
      <p:sp>
        <p:nvSpPr>
          <p:cNvPr id="98" name="CustomShape 4"/>
          <p:cNvSpPr/>
          <p:nvPr/>
        </p:nvSpPr>
        <p:spPr>
          <a:xfrm>
            <a:off x="609480" y="1752480"/>
            <a:ext cx="5805175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 err="1">
                <a:solidFill>
                  <a:srgbClr val="000000"/>
                </a:solidFill>
                <a:latin typeface="Calibri"/>
              </a:rPr>
              <a:t>Debate</a:t>
            </a:r>
            <a:r>
              <a:rPr lang="de-AT" sz="2400" i="1" dirty="0">
                <a:solidFill>
                  <a:srgbClr val="000000"/>
                </a:solidFill>
                <a:latin typeface="Calibri"/>
              </a:rPr>
              <a:t> on </a:t>
            </a:r>
            <a:r>
              <a:rPr lang="de-AT" sz="2400" i="1" dirty="0" err="1">
                <a:solidFill>
                  <a:srgbClr val="000000"/>
                </a:solidFill>
                <a:latin typeface="Calibri"/>
              </a:rPr>
              <a:t>definitions</a:t>
            </a:r>
            <a:br>
              <a:rPr lang="de-AT" sz="2400" dirty="0">
                <a:solidFill>
                  <a:srgbClr val="000000"/>
                </a:solidFill>
                <a:latin typeface="Calibri"/>
              </a:rPr>
            </a:br>
            <a:r>
              <a:rPr lang="de-AT" sz="2400" dirty="0">
                <a:solidFill>
                  <a:srgbClr val="000000"/>
                </a:solidFill>
                <a:latin typeface="Calibri"/>
              </a:rPr>
              <a:t>"This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house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believes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that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(THBT)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abortion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murder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."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 err="1">
                <a:solidFill>
                  <a:srgbClr val="000000"/>
                </a:solidFill>
                <a:latin typeface="Calibri"/>
              </a:rPr>
              <a:t>Debate</a:t>
            </a:r>
            <a:r>
              <a:rPr lang="de-AT" sz="2400" i="1" dirty="0">
                <a:solidFill>
                  <a:srgbClr val="000000"/>
                </a:solidFill>
                <a:latin typeface="Calibri"/>
              </a:rPr>
              <a:t> on </a:t>
            </a:r>
            <a:r>
              <a:rPr lang="de-AT" sz="2400" i="1" dirty="0" err="1">
                <a:solidFill>
                  <a:srgbClr val="000000"/>
                </a:solidFill>
                <a:latin typeface="Calibri"/>
              </a:rPr>
              <a:t>values</a:t>
            </a:r>
            <a:br>
              <a:rPr lang="de-AT" sz="2400" dirty="0">
                <a:solidFill>
                  <a:srgbClr val="000000"/>
                </a:solidFill>
                <a:latin typeface="Calibri"/>
              </a:rPr>
            </a:br>
            <a:r>
              <a:rPr lang="de-AT" sz="2400" dirty="0">
                <a:solidFill>
                  <a:srgbClr val="000000"/>
                </a:solidFill>
                <a:latin typeface="Calibri"/>
              </a:rPr>
              <a:t>"THBT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end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justifies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means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."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 err="1">
                <a:solidFill>
                  <a:srgbClr val="000000"/>
                </a:solidFill>
                <a:latin typeface="Calibri"/>
              </a:rPr>
              <a:t>Debate</a:t>
            </a:r>
            <a:r>
              <a:rPr lang="de-AT" sz="2400" i="1" dirty="0">
                <a:solidFill>
                  <a:srgbClr val="000000"/>
                </a:solidFill>
                <a:latin typeface="Calibri"/>
              </a:rPr>
              <a:t> on </a:t>
            </a:r>
            <a:r>
              <a:rPr lang="de-AT" sz="2400" i="1" dirty="0" err="1">
                <a:solidFill>
                  <a:srgbClr val="000000"/>
                </a:solidFill>
                <a:latin typeface="Calibri"/>
              </a:rPr>
              <a:t>matters</a:t>
            </a:r>
            <a:r>
              <a:rPr lang="de-AT" sz="2400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i="1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2400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i="1" dirty="0" err="1">
                <a:solidFill>
                  <a:srgbClr val="000000"/>
                </a:solidFill>
                <a:latin typeface="Calibri"/>
              </a:rPr>
              <a:t>fact</a:t>
            </a:r>
            <a:br>
              <a:rPr lang="de-AT" sz="2400" i="1" dirty="0">
                <a:solidFill>
                  <a:srgbClr val="000000"/>
                </a:solidFill>
                <a:latin typeface="Calibri"/>
              </a:rPr>
            </a:br>
            <a:r>
              <a:rPr lang="de-AT" sz="2400" dirty="0">
                <a:solidFill>
                  <a:srgbClr val="000000"/>
                </a:solidFill>
                <a:latin typeface="Calibri"/>
              </a:rPr>
              <a:t>"THBT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Federal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Government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has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failed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."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Strategic </a:t>
            </a:r>
            <a:r>
              <a:rPr lang="de-AT" sz="2400" i="1" dirty="0" err="1">
                <a:solidFill>
                  <a:srgbClr val="000000"/>
                </a:solidFill>
                <a:latin typeface="Calibri"/>
              </a:rPr>
              <a:t>debate</a:t>
            </a:r>
            <a:br>
              <a:rPr lang="de-AT" sz="2400" i="1" dirty="0">
                <a:solidFill>
                  <a:srgbClr val="000000"/>
                </a:solidFill>
                <a:latin typeface="Calibri"/>
              </a:rPr>
            </a:br>
            <a:r>
              <a:rPr lang="de-AT" sz="2400" dirty="0">
                <a:solidFill>
                  <a:srgbClr val="000000"/>
                </a:solidFill>
                <a:latin typeface="Calibri"/>
              </a:rPr>
              <a:t>"This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house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would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(THW)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introduce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a 50% 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inheritance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 err="1">
                <a:solidFill>
                  <a:srgbClr val="000000"/>
                </a:solidFill>
                <a:latin typeface="Calibri"/>
              </a:rPr>
              <a:t>tax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."</a:t>
            </a: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7227735" y="5080000"/>
            <a:ext cx="1425575" cy="12271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>
            <a:off x="7578573" y="3851275"/>
            <a:ext cx="1074737" cy="2455863"/>
          </a:xfrm>
          <a:prstGeom prst="rect">
            <a:avLst/>
          </a:prstGeom>
          <a:solidFill>
            <a:srgbClr val="8DB3E2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" name="Rectangle 9"/>
          <p:cNvSpPr>
            <a:spLocks/>
          </p:cNvSpPr>
          <p:nvPr/>
        </p:nvSpPr>
        <p:spPr bwMode="auto">
          <a:xfrm>
            <a:off x="7929410" y="2622550"/>
            <a:ext cx="723900" cy="3684588"/>
          </a:xfrm>
          <a:prstGeom prst="rect">
            <a:avLst/>
          </a:prstGeom>
          <a:solidFill>
            <a:srgbClr val="548DD4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>
            <a:off x="8297710" y="1395413"/>
            <a:ext cx="355600" cy="4911725"/>
          </a:xfrm>
          <a:prstGeom prst="rect">
            <a:avLst/>
          </a:prstGeom>
          <a:solidFill>
            <a:srgbClr val="244061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7224560" y="5080000"/>
            <a:ext cx="1423988" cy="1227138"/>
          </a:xfrm>
          <a:prstGeom prst="rect">
            <a:avLst/>
          </a:prstGeom>
          <a:noFill/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3" name="Rectangle 12"/>
          <p:cNvSpPr>
            <a:spLocks/>
          </p:cNvSpPr>
          <p:nvPr/>
        </p:nvSpPr>
        <p:spPr bwMode="auto">
          <a:xfrm>
            <a:off x="7578573" y="3851275"/>
            <a:ext cx="1074737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7926235" y="2622550"/>
            <a:ext cx="722313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8181927-1482-4F81-A0F8-DC5F84065F0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/>
          </a:p>
        </p:txBody>
      </p:sp>
      <p:pic>
        <p:nvPicPr>
          <p:cNvPr id="10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Open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Parliamentary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Debate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(OPD)</a:t>
            </a:r>
            <a:endParaRPr dirty="0"/>
          </a:p>
        </p:txBody>
      </p:sp>
      <p:sp>
        <p:nvSpPr>
          <p:cNvPr id="7" name="Oval 5"/>
          <p:cNvSpPr>
            <a:spLocks/>
          </p:cNvSpPr>
          <p:nvPr/>
        </p:nvSpPr>
        <p:spPr bwMode="auto">
          <a:xfrm>
            <a:off x="5295615" y="4687888"/>
            <a:ext cx="1576388" cy="893762"/>
          </a:xfrm>
          <a:prstGeom prst="ellipse">
            <a:avLst/>
          </a:pr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8" name="Oval 6"/>
          <p:cNvSpPr>
            <a:spLocks/>
          </p:cNvSpPr>
          <p:nvPr/>
        </p:nvSpPr>
        <p:spPr bwMode="auto">
          <a:xfrm>
            <a:off x="6084603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54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" name="Oval 7"/>
          <p:cNvSpPr>
            <a:spLocks/>
          </p:cNvSpPr>
          <p:nvPr/>
        </p:nvSpPr>
        <p:spPr bwMode="auto">
          <a:xfrm>
            <a:off x="1650715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003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/>
          </p:cNvSpPr>
          <p:nvPr/>
        </p:nvSpPr>
        <p:spPr bwMode="auto">
          <a:xfrm>
            <a:off x="52835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sz="1800" dirty="0">
                <a:solidFill>
                  <a:schemeClr val="tx1"/>
                </a:solidFill>
                <a:latin typeface="Lucida Grande"/>
              </a:rPr>
              <a:t>Government</a:t>
            </a: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717680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de-DE" sz="1800" dirty="0">
                <a:solidFill>
                  <a:schemeClr val="tx1"/>
                </a:solidFill>
                <a:latin typeface="Lucida Grande" charset="0"/>
                <a:sym typeface="Lucida Grande" charset="0"/>
              </a:rPr>
              <a:t>Opposition</a:t>
            </a: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2447640" y="5702300"/>
            <a:ext cx="1701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800" dirty="0">
                <a:solidFill>
                  <a:schemeClr val="tx1"/>
                </a:solidFill>
                <a:latin typeface="Lucida Grande"/>
              </a:rPr>
              <a:t>Free </a:t>
            </a:r>
            <a:r>
              <a:rPr lang="de-AT" sz="1800" dirty="0">
                <a:solidFill>
                  <a:schemeClr val="tx1"/>
                </a:solidFill>
                <a:latin typeface="Lucida Grande"/>
              </a:rPr>
              <a:t>s</a:t>
            </a:r>
            <a:r>
              <a:rPr sz="1800" dirty="0" err="1">
                <a:solidFill>
                  <a:schemeClr val="tx1"/>
                </a:solidFill>
                <a:latin typeface="Lucida Grande"/>
              </a:rPr>
              <a:t>peakers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5673440" y="570388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800" dirty="0">
                <a:solidFill>
                  <a:schemeClr val="tx1"/>
                </a:solidFill>
                <a:latin typeface="Lucida Grande"/>
              </a:rPr>
              <a:t>Jury/Teachers</a:t>
            </a:r>
          </a:p>
        </p:txBody>
      </p:sp>
      <p:sp>
        <p:nvSpPr>
          <p:cNvPr id="21" name="Oval 20"/>
          <p:cNvSpPr>
            <a:spLocks/>
          </p:cNvSpPr>
          <p:nvPr/>
        </p:nvSpPr>
        <p:spPr bwMode="auto">
          <a:xfrm>
            <a:off x="3881153" y="4660900"/>
            <a:ext cx="1042987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478" y="4794250"/>
            <a:ext cx="8239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3" name="Oval 22"/>
          <p:cNvSpPr>
            <a:spLocks/>
          </p:cNvSpPr>
          <p:nvPr/>
        </p:nvSpPr>
        <p:spPr bwMode="auto">
          <a:xfrm>
            <a:off x="3138203" y="4657725"/>
            <a:ext cx="1041400" cy="1031875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528" y="4789488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Oval 24"/>
          <p:cNvSpPr>
            <a:spLocks/>
          </p:cNvSpPr>
          <p:nvPr/>
        </p:nvSpPr>
        <p:spPr bwMode="auto">
          <a:xfrm>
            <a:off x="2393665" y="4645025"/>
            <a:ext cx="1041400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990" y="4778375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12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940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7" grpId="0" autoUpdateAnimBg="0"/>
      <p:bldP spid="18" grpId="0" autoUpdateAnimBg="0"/>
      <p:bldP spid="19" grpId="0" autoUpdateAnimBg="0"/>
      <p:bldP spid="20" grpId="0" autoUpdateAnimBg="0"/>
      <p:bldP spid="21" grpId="0" animBg="1"/>
      <p:bldP spid="2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46F868D-8315-41C6-B318-5D8DA3C40DF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/>
          </a:p>
        </p:txBody>
      </p:sp>
      <p:pic>
        <p:nvPicPr>
          <p:cNvPr id="10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OPD – Order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of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speakers</a:t>
            </a:r>
            <a:endParaRPr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11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/>
          </p:cNvSpPr>
          <p:nvPr/>
        </p:nvSpPr>
        <p:spPr bwMode="auto">
          <a:xfrm>
            <a:off x="7052111" y="408146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de-DE" sz="1800">
                <a:solidFill>
                  <a:schemeClr val="tx1"/>
                </a:solidFill>
                <a:latin typeface="Lucida Grande" charset="0"/>
                <a:sym typeface="Lucida Grande" charset="0"/>
              </a:rPr>
              <a:t>Opposition</a:t>
            </a:r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2322948" y="5702300"/>
            <a:ext cx="1823674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800" dirty="0">
                <a:solidFill>
                  <a:schemeClr val="tx1"/>
                </a:solidFill>
                <a:latin typeface="Lucida Grande"/>
              </a:rPr>
              <a:t>Free Speakers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786" y="4794250"/>
            <a:ext cx="8239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836" y="4789488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98" y="4778375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" name="Rectangle 15"/>
          <p:cNvSpPr>
            <a:spLocks/>
          </p:cNvSpPr>
          <p:nvPr/>
        </p:nvSpPr>
        <p:spPr bwMode="auto">
          <a:xfrm>
            <a:off x="6509186" y="2155825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2</a:t>
            </a:r>
          </a:p>
        </p:txBody>
      </p:sp>
      <p:sp>
        <p:nvSpPr>
          <p:cNvPr id="17" name="Rectangle 16"/>
          <p:cNvSpPr>
            <a:spLocks/>
          </p:cNvSpPr>
          <p:nvPr/>
        </p:nvSpPr>
        <p:spPr bwMode="auto">
          <a:xfrm>
            <a:off x="6509186" y="29702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4</a:t>
            </a: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6509186" y="3733800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8</a:t>
            </a: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2553136" y="4867275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5</a:t>
            </a: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3296086" y="4867275"/>
            <a:ext cx="34448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6</a:t>
            </a:r>
          </a:p>
        </p:txBody>
      </p:sp>
      <p:sp>
        <p:nvSpPr>
          <p:cNvPr id="21" name="Rectangle 20"/>
          <p:cNvSpPr>
            <a:spLocks/>
          </p:cNvSpPr>
          <p:nvPr/>
        </p:nvSpPr>
        <p:spPr bwMode="auto">
          <a:xfrm>
            <a:off x="4042211" y="4867275"/>
            <a:ext cx="34448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7</a:t>
            </a:r>
          </a:p>
        </p:txBody>
      </p:sp>
      <p:sp>
        <p:nvSpPr>
          <p:cNvPr id="22" name="Rectangle 21"/>
          <p:cNvSpPr>
            <a:spLocks/>
          </p:cNvSpPr>
          <p:nvPr/>
        </p:nvSpPr>
        <p:spPr bwMode="auto">
          <a:xfrm>
            <a:off x="5548747" y="5584825"/>
            <a:ext cx="1738744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800" dirty="0">
                <a:solidFill>
                  <a:schemeClr val="tx1"/>
                </a:solidFill>
                <a:latin typeface="Lucida Grande"/>
              </a:rPr>
              <a:t>Jury/Teacher</a:t>
            </a:r>
            <a:r>
              <a:rPr lang="de-AT" sz="1800" dirty="0">
                <a:solidFill>
                  <a:schemeClr val="tx1"/>
                </a:solidFill>
                <a:latin typeface="Lucida Grande"/>
              </a:rPr>
              <a:t>s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 rot="-779999">
            <a:off x="2773798" y="1911350"/>
            <a:ext cx="1355725" cy="320675"/>
          </a:xfrm>
          <a:prstGeom prst="rightArrow">
            <a:avLst>
              <a:gd name="adj1" fmla="val 50000"/>
              <a:gd name="adj2" fmla="val 49832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6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73" y="1684338"/>
            <a:ext cx="511175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AutoShape 24"/>
          <p:cNvSpPr>
            <a:spLocks/>
          </p:cNvSpPr>
          <p:nvPr/>
        </p:nvSpPr>
        <p:spPr bwMode="auto">
          <a:xfrm rot="-1380000">
            <a:off x="2715061" y="2600325"/>
            <a:ext cx="1425575" cy="320675"/>
          </a:xfrm>
          <a:prstGeom prst="rightArrow">
            <a:avLst>
              <a:gd name="adj1" fmla="val 50000"/>
              <a:gd name="adj2" fmla="val 4978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0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6" name="AutoShape 25"/>
          <p:cNvSpPr>
            <a:spLocks/>
          </p:cNvSpPr>
          <p:nvPr/>
        </p:nvSpPr>
        <p:spPr bwMode="auto">
          <a:xfrm rot="-2280000">
            <a:off x="2742048" y="3273425"/>
            <a:ext cx="1638300" cy="319088"/>
          </a:xfrm>
          <a:prstGeom prst="rightArrow">
            <a:avLst>
              <a:gd name="adj1" fmla="val 50000"/>
              <a:gd name="adj2" fmla="val 5003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31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7" name="AutoShape 26"/>
          <p:cNvSpPr>
            <a:spLocks/>
          </p:cNvSpPr>
          <p:nvPr/>
        </p:nvSpPr>
        <p:spPr bwMode="auto">
          <a:xfrm rot="-9960000">
            <a:off x="4894698" y="1995488"/>
            <a:ext cx="1355725" cy="319087"/>
          </a:xfrm>
          <a:prstGeom prst="rightArrow">
            <a:avLst>
              <a:gd name="adj1" fmla="val 50000"/>
              <a:gd name="adj2" fmla="val 50080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04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8" name="AutoShape 27"/>
          <p:cNvSpPr>
            <a:spLocks/>
          </p:cNvSpPr>
          <p:nvPr/>
        </p:nvSpPr>
        <p:spPr bwMode="auto">
          <a:xfrm rot="-9180000">
            <a:off x="4799448" y="2720975"/>
            <a:ext cx="1501775" cy="319088"/>
          </a:xfrm>
          <a:prstGeom prst="rightArrow">
            <a:avLst>
              <a:gd name="adj1" fmla="val 50000"/>
              <a:gd name="adj2" fmla="val 50072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82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9" name="AutoShape 28"/>
          <p:cNvSpPr>
            <a:spLocks/>
          </p:cNvSpPr>
          <p:nvPr/>
        </p:nvSpPr>
        <p:spPr bwMode="auto">
          <a:xfrm rot="-8700000">
            <a:off x="4470836" y="3325813"/>
            <a:ext cx="1827212" cy="319087"/>
          </a:xfrm>
          <a:prstGeom prst="rightArrow">
            <a:avLst>
              <a:gd name="adj1" fmla="val 50000"/>
              <a:gd name="adj2" fmla="val 50079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83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 rot="-5220000">
            <a:off x="3737411" y="3870325"/>
            <a:ext cx="1497012" cy="319088"/>
          </a:xfrm>
          <a:prstGeom prst="rightArrow">
            <a:avLst>
              <a:gd name="adj1" fmla="val 50000"/>
              <a:gd name="adj2" fmla="val 50065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8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1" name="AutoShape 30"/>
          <p:cNvSpPr>
            <a:spLocks/>
          </p:cNvSpPr>
          <p:nvPr/>
        </p:nvSpPr>
        <p:spPr bwMode="auto">
          <a:xfrm rot="-4260000">
            <a:off x="3291323" y="3832225"/>
            <a:ext cx="1538288" cy="319088"/>
          </a:xfrm>
          <a:prstGeom prst="rightArrow">
            <a:avLst>
              <a:gd name="adj1" fmla="val 50000"/>
              <a:gd name="adj2" fmla="val 50039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1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2" name="AutoShape 31"/>
          <p:cNvSpPr>
            <a:spLocks/>
          </p:cNvSpPr>
          <p:nvPr/>
        </p:nvSpPr>
        <p:spPr bwMode="auto">
          <a:xfrm rot="-3360000">
            <a:off x="2830949" y="3781425"/>
            <a:ext cx="1638300" cy="320675"/>
          </a:xfrm>
          <a:prstGeom prst="rightArrow">
            <a:avLst>
              <a:gd name="adj1" fmla="val 50000"/>
              <a:gd name="adj2" fmla="val 49788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20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436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24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7" name="Picture 3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8" name="Rectangle 37"/>
          <p:cNvSpPr>
            <a:spLocks/>
          </p:cNvSpPr>
          <p:nvPr/>
        </p:nvSpPr>
        <p:spPr bwMode="auto">
          <a:xfrm>
            <a:off x="2114986" y="21034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1</a:t>
            </a:r>
          </a:p>
        </p:txBody>
      </p:sp>
      <p:sp>
        <p:nvSpPr>
          <p:cNvPr id="39" name="Rectangle 38"/>
          <p:cNvSpPr>
            <a:spLocks/>
          </p:cNvSpPr>
          <p:nvPr/>
        </p:nvSpPr>
        <p:spPr bwMode="auto">
          <a:xfrm>
            <a:off x="2114986" y="29162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3</a:t>
            </a:r>
          </a:p>
        </p:txBody>
      </p:sp>
      <p:sp>
        <p:nvSpPr>
          <p:cNvPr id="40" name="Rectangle 39"/>
          <p:cNvSpPr>
            <a:spLocks/>
          </p:cNvSpPr>
          <p:nvPr/>
        </p:nvSpPr>
        <p:spPr bwMode="auto">
          <a:xfrm>
            <a:off x="2114986" y="36814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9</a:t>
            </a:r>
          </a:p>
        </p:txBody>
      </p:sp>
      <p:sp>
        <p:nvSpPr>
          <p:cNvPr id="41" name="Rectangle 40"/>
          <p:cNvSpPr>
            <a:spLocks/>
          </p:cNvSpPr>
          <p:nvPr/>
        </p:nvSpPr>
        <p:spPr bwMode="auto">
          <a:xfrm>
            <a:off x="511611" y="41259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sz="1800">
                <a:solidFill>
                  <a:schemeClr val="tx1"/>
                </a:solidFill>
                <a:latin typeface="Lucida Grande"/>
              </a:rPr>
              <a:t>Government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8" grpId="0" autoUpdateAnimBg="0"/>
      <p:bldP spid="39" grpId="0" autoUpdateAnimBg="0"/>
      <p:bldP spid="4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7439CCB-0A5D-4871-B7F0-4CDFD2DAA7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</a:rPr>
              <a:t>Roles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Government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1st 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speaker</a:t>
            </a:r>
            <a:endParaRPr dirty="0"/>
          </a:p>
        </p:txBody>
      </p:sp>
      <p:sp>
        <p:nvSpPr>
          <p:cNvPr id="11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Which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problem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shall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be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solved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by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motion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How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can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motion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solve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problem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Why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important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to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solve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problem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?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32D56FD-1B16-4A72-A2D8-5E0B3D1C2D3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9</a:t>
            </a:fld>
            <a:endParaRPr/>
          </a:p>
        </p:txBody>
      </p:sp>
      <p:pic>
        <p:nvPicPr>
          <p:cNvPr id="11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 err="1">
                <a:solidFill>
                  <a:srgbClr val="FFFFFF"/>
                </a:solidFill>
                <a:latin typeface="Tw Cen MT"/>
              </a:rPr>
              <a:t>Role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 – Opposition – 1st </a:t>
            </a:r>
            <a:r>
              <a:rPr lang="de-AT" sz="3200" dirty="0" err="1">
                <a:solidFill>
                  <a:srgbClr val="FFFFFF"/>
                </a:solidFill>
                <a:latin typeface="Tw Cen MT"/>
              </a:rPr>
              <a:t>speaker</a:t>
            </a:r>
            <a:endParaRPr dirty="0"/>
          </a:p>
        </p:txBody>
      </p:sp>
      <p:sp>
        <p:nvSpPr>
          <p:cNvPr id="11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Criticise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motion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/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its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goals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 err="1">
                <a:solidFill>
                  <a:srgbClr val="000000"/>
                </a:solidFill>
                <a:latin typeface="Calibri"/>
              </a:rPr>
              <a:t>Criticise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and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/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rebut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arguments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government's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speaker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Bring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forward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arguments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against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3200" dirty="0" err="1">
                <a:solidFill>
                  <a:srgbClr val="000000"/>
                </a:solidFill>
                <a:latin typeface="Calibri"/>
              </a:rPr>
              <a:t>motion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838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42C9F965202B48A7D628E6A6922ADD" ma:contentTypeVersion="2" ma:contentTypeDescription="Create a new document." ma:contentTypeScope="" ma:versionID="0ecb174bfc8328138ca8bcfbb76b0c1a">
  <xsd:schema xmlns:xsd="http://www.w3.org/2001/XMLSchema" xmlns:xs="http://www.w3.org/2001/XMLSchema" xmlns:p="http://schemas.microsoft.com/office/2006/metadata/properties" xmlns:ns2="b3eb12ac-0bba-4ea0-a233-caab655315a1" targetNamespace="http://schemas.microsoft.com/office/2006/metadata/properties" ma:root="true" ma:fieldsID="6749e2bdb59824cf7e515d9ed9d5954f" ns2:_="">
    <xsd:import namespace="b3eb12ac-0bba-4ea0-a233-caab655315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eb12ac-0bba-4ea0-a233-caab655315a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EA4CD0-0FA6-4C6C-9C7B-DA181F1ABF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0B347F-B1A7-4C31-9CD9-160152831AF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1A92C66-CCA3-42DB-A73B-A4BF56F35A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eb12ac-0bba-4ea0-a233-caab655315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850</Words>
  <Application>Microsoft Macintosh PowerPoint</Application>
  <PresentationFormat>Bildschirmpräsentation (4:3)</PresentationFormat>
  <Paragraphs>241</Paragraphs>
  <Slides>27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27</vt:i4>
      </vt:variant>
    </vt:vector>
  </HeadingPairs>
  <TitlesOfParts>
    <vt:vector size="39" baseType="lpstr">
      <vt:lpstr>ヒラギノ角ゴ ProN W3</vt:lpstr>
      <vt:lpstr>Arial</vt:lpstr>
      <vt:lpstr>Calibri</vt:lpstr>
      <vt:lpstr>DejaVu Sans</vt:lpstr>
      <vt:lpstr>Gill Sans</vt:lpstr>
      <vt:lpstr>Impact</vt:lpstr>
      <vt:lpstr>Lucida Grande</vt:lpstr>
      <vt:lpstr>StarSymbol</vt:lpstr>
      <vt:lpstr>Tw Cen MT</vt:lpstr>
      <vt:lpstr>Wingdings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PEEP-LV</dc:creator>
  <cp:lastModifiedBy>Teply Annamaria</cp:lastModifiedBy>
  <cp:revision>24</cp:revision>
  <dcterms:created xsi:type="dcterms:W3CDTF">2015-07-03T18:55:42Z</dcterms:created>
  <dcterms:modified xsi:type="dcterms:W3CDTF">2018-08-24T21:28:31Z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0x0101002E42C9F965202B48A7D628E6A6922ADD</vt:lpwstr>
  </property>
</Properties>
</file>