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485" r:id="rId5"/>
    <p:sldId id="475" r:id="rId6"/>
    <p:sldId id="482" r:id="rId7"/>
    <p:sldId id="480" r:id="rId8"/>
    <p:sldId id="484" r:id="rId9"/>
    <p:sldId id="478" r:id="rId10"/>
    <p:sldId id="470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7" r:id="rId21"/>
    <p:sldId id="472" r:id="rId22"/>
    <p:sldId id="473" r:id="rId23"/>
    <p:sldId id="474" r:id="rId24"/>
    <p:sldId id="483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FFFC"/>
    <a:srgbClr val="A6CB12"/>
    <a:srgbClr val="F7FFFF"/>
    <a:srgbClr val="FFB300"/>
    <a:srgbClr val="1D1D1D"/>
    <a:srgbClr val="4B4B4B"/>
    <a:srgbClr val="808285"/>
    <a:srgbClr val="00AEEF"/>
    <a:srgbClr val="0097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80" autoAdjust="0"/>
  </p:normalViewPr>
  <p:slideViewPr>
    <p:cSldViewPr snapToGrid="0">
      <p:cViewPr varScale="1">
        <p:scale>
          <a:sx n="115" d="100"/>
          <a:sy n="115" d="100"/>
        </p:scale>
        <p:origin x="146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8/24/18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48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24/08/18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Idea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B1: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Entrepreneurial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Design –</a:t>
            </a:r>
            <a:b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</a:b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a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sustainable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business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model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Idea</a:t>
            </a:r>
            <a:r>
              <a:rPr lang="de-AT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Challenge B1</a:t>
            </a:r>
            <a:endParaRPr lang="de-AT" sz="3000" b="1" strike="noStrike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develop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an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idea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a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model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how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implement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it.   </a:t>
            </a:r>
            <a:r>
              <a:rPr lang="de-DE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Core </a:t>
            </a:r>
            <a:r>
              <a:rPr lang="de-AT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Education </a:t>
            </a:r>
            <a:endParaRPr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Design – </a:t>
            </a:r>
            <a:b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a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sustainable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business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model</a:t>
            </a:r>
            <a:endParaRPr lang="de-AT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E0DA110-5867-7D4E-937A-0EFF6691288F}"/>
              </a:ext>
            </a:extLst>
          </p:cNvPr>
          <p:cNvGrpSpPr/>
          <p:nvPr/>
        </p:nvGrpSpPr>
        <p:grpSpPr>
          <a:xfrm>
            <a:off x="835961" y="560759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AA5E8FAC-C563-F745-926C-7F86418B67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1DC0A522-1615-454B-9E4F-F30987237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76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1A2DC41A-1BBF-4548-9347-4435A0DC1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0353" y="96252"/>
              <a:ext cx="1025954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EA8E3FD4-65B9-E14C-A9CF-919FDF97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9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7B76EABA-4B45-BF48-AA26-1D786F7A3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396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8283847F-13D8-9D4E-9144-A94FF4040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994156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626" y="1624157"/>
            <a:ext cx="33337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539750" y="2349500"/>
            <a:ext cx="4032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>
                <a:solidFill>
                  <a:srgbClr val="0033D1"/>
                </a:solidFill>
              </a:rPr>
              <a:t>Solve a problem</a:t>
            </a: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10</a:t>
            </a:fld>
            <a:endParaRPr lang="de-A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869296" y="6194137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 Paul Langrock / Angentur für Erneuerbare Energie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877888" y="2889395"/>
            <a:ext cx="4321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3600" b="1" dirty="0">
                <a:solidFill>
                  <a:srgbClr val="0033D1"/>
                </a:solidFill>
              </a:rPr>
              <a:t>Transform an </a:t>
            </a:r>
          </a:p>
          <a:p>
            <a:r>
              <a:rPr lang="en-GB" sz="3600" b="1" dirty="0">
                <a:solidFill>
                  <a:srgbClr val="0033D1"/>
                </a:solidFill>
              </a:rPr>
              <a:t>existing idea</a:t>
            </a: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11</a:t>
            </a:fld>
            <a:endParaRPr lang="de-AT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365750" y="615950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Source: Red Bull Contentpool</a:t>
            </a:r>
          </a:p>
        </p:txBody>
      </p:sp>
      <p:pic>
        <p:nvPicPr>
          <p:cNvPr id="47111" name="Picture 8" descr="Bildschirmfoto 2012-08-25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327" y="1609436"/>
            <a:ext cx="2065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11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700" y="1980767"/>
            <a:ext cx="4744764" cy="38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458935" y="2630921"/>
            <a:ext cx="336261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>
                <a:solidFill>
                  <a:srgbClr val="0033D1"/>
                </a:solidFill>
              </a:rPr>
              <a:t>A combination</a:t>
            </a:r>
          </a:p>
          <a:p>
            <a:pPr>
              <a:spcBef>
                <a:spcPct val="50000"/>
              </a:spcBef>
            </a:pPr>
            <a:r>
              <a:rPr lang="en-GB" sz="3600" b="1" dirty="0">
                <a:solidFill>
                  <a:srgbClr val="0033D1"/>
                </a:solidFill>
              </a:rPr>
              <a:t>of ideas</a:t>
            </a: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5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12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12</a:t>
            </a:fld>
            <a:endParaRPr lang="de-AT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899477" y="585931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Source: TM &amp; PEZ AG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904" y="1450975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760701" y="2984211"/>
            <a:ext cx="3133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3600" b="1">
                <a:solidFill>
                  <a:srgbClr val="0033D1"/>
                </a:solidFill>
              </a:rPr>
              <a:t>Going </a:t>
            </a:r>
            <a:r>
              <a:rPr lang="en-GB" sz="3600" b="1" dirty="0">
                <a:solidFill>
                  <a:srgbClr val="0033D1"/>
                </a:solidFill>
              </a:rPr>
              <a:t>against </a:t>
            </a:r>
          </a:p>
          <a:p>
            <a:r>
              <a:rPr lang="en-GB" sz="3600" b="1" dirty="0">
                <a:solidFill>
                  <a:srgbClr val="0033D1"/>
                </a:solidFill>
              </a:rPr>
              <a:t>the grain</a:t>
            </a: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456" y="5768253"/>
            <a:ext cx="1479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343796" y="5826127"/>
            <a:ext cx="14840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/>
              <a:t>Automatic Chronos</a:t>
            </a:r>
          </a:p>
          <a:p>
            <a:pPr>
              <a:spcBef>
                <a:spcPct val="50000"/>
              </a:spcBef>
            </a:pPr>
            <a:endParaRPr lang="de-DE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13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13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13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4268917" y="615948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Source: The Swatch Group (Austria)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333520" y="2799485"/>
            <a:ext cx="3979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User Innovation Open Innovation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14</a:t>
            </a:fld>
            <a:endParaRPr lang="de-AT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4371163" y="6172200"/>
            <a:ext cx="17243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/>
              <a:t>Source Wikimedia Foundation</a:t>
            </a:r>
          </a:p>
          <a:p>
            <a:endParaRPr lang="en-GB" sz="90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14</a:t>
            </a:fld>
            <a:endParaRPr lang="de-A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14</a:t>
            </a:fld>
            <a:endParaRPr lang="de-AT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  <p:pic>
        <p:nvPicPr>
          <p:cNvPr id="18" name="Picture 17" descr="Bildschirmfoto 2015-06-13 um 17.08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99" y="1963627"/>
            <a:ext cx="4359615" cy="4106569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872836" y="2930236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Imitation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15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15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2" name="Picture 11" descr="Bildschirmfoto 2015-06-08 um 14.02.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006" y="2050503"/>
            <a:ext cx="4807539" cy="2685812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15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External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645479" y="468168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Illustration: Helmut </a:t>
            </a:r>
            <a:r>
              <a:rPr lang="en-GB" sz="900" dirty="0" err="1"/>
              <a:t>Pokornig</a:t>
            </a:r>
            <a:endParaRPr lang="en-GB" sz="900" dirty="0"/>
          </a:p>
        </p:txBody>
      </p:sp>
    </p:spTree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766618" y="3243840"/>
            <a:ext cx="313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Franchising</a:t>
            </a:r>
          </a:p>
        </p:txBody>
      </p:sp>
      <p:sp>
        <p:nvSpPr>
          <p:cNvPr id="52229" name="Textfeld 6"/>
          <p:cNvSpPr txBox="1">
            <a:spLocks noChangeArrowheads="1"/>
          </p:cNvSpPr>
          <p:nvPr/>
        </p:nvSpPr>
        <p:spPr bwMode="auto">
          <a:xfrm>
            <a:off x="4293755" y="5441662"/>
            <a:ext cx="3517900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1400"/>
              <a:t>Bio-Racal, „children´s brand“ </a:t>
            </a:r>
          </a:p>
          <a:p>
            <a:endParaRPr lang="en-GB" sz="1000"/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16</a:t>
            </a:fld>
            <a:endParaRPr lang="de-AT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4222896" y="5779655"/>
            <a:ext cx="2237699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/>
              <a:t>Source Sonnentor Kräuterhandel GmbH</a:t>
            </a:r>
          </a:p>
          <a:p>
            <a:endParaRPr lang="en-GB" sz="900"/>
          </a:p>
        </p:txBody>
      </p:sp>
      <p:pic>
        <p:nvPicPr>
          <p:cNvPr id="52232" name="Picture 9" descr="Bildschirmfoto 2012-08-23 um 20.25.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290" y="1293379"/>
            <a:ext cx="35464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16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2648" y="4745182"/>
            <a:ext cx="976079" cy="7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16</a:t>
            </a:fld>
            <a:endParaRPr lang="de-AT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a Business </a:t>
            </a:r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Idea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- </a:t>
            </a:r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External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17</a:t>
            </a:fld>
            <a:endParaRPr lang="de-AT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15783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/>
              <a:t>Source Matin Wesian</a:t>
            </a:r>
          </a:p>
          <a:p>
            <a:endParaRPr lang="en-GB" sz="800"/>
          </a:p>
        </p:txBody>
      </p:sp>
      <p:pic>
        <p:nvPicPr>
          <p:cNvPr id="54277" name="Picture 7" descr="Bildschirmfoto 2012-08-25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052" y="2235200"/>
            <a:ext cx="1913234" cy="178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 descr="Bildschirmfoto 2012-08-25 um 12.56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253" y="2195945"/>
            <a:ext cx="48307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Analyse a Business Idea and its Chances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971636" y="5608781"/>
            <a:ext cx="129659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Helmut </a:t>
            </a:r>
            <a:r>
              <a:rPr lang="en-GB" sz="800" dirty="0" err="1"/>
              <a:t>Pokornig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18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9" descr="Bildschirmfoto 2012-08-25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4836" y="1870364"/>
            <a:ext cx="3660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Analyse a Business Idea and its Chances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4563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innocent Alps </a:t>
            </a:r>
            <a:r>
              <a:rPr lang="en-GB" sz="800" dirty="0" err="1"/>
              <a:t>Gmbh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19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11" descr="Bildschirmfoto 2012-08-25 um 12.58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635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Bildschirmfoto 2012-08-25 um 12.59.1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3911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Analyse a Business Idea and its Chances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2906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</a:t>
            </a:r>
            <a:r>
              <a:rPr lang="en-GB" sz="800" dirty="0" err="1"/>
              <a:t>crystalsol</a:t>
            </a:r>
            <a:r>
              <a:rPr lang="en-GB" sz="800" dirty="0"/>
              <a:t> GmbH</a:t>
            </a:r>
          </a:p>
          <a:p>
            <a:endParaRPr lang="en-GB" sz="800" dirty="0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904509" y="5594927"/>
            <a:ext cx="13516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/>
              <a:t>Source Göttin des Glücks</a:t>
            </a:r>
          </a:p>
          <a:p>
            <a:endParaRPr lang="en-GB" sz="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9" name="Picture 8" descr="N0E3NURDNzAtM0EyNS00RkY3LThCMkUtRUYzQUJDNEE0ODc5;jsessionid=02AD8543816373056D80D0C9E0FFB157-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569" y="738909"/>
            <a:ext cx="6218358" cy="5914540"/>
          </a:xfrm>
          <a:prstGeom prst="rect">
            <a:avLst/>
          </a:prstGeom>
        </p:spPr>
      </p:pic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Trading Game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60809" y="154710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Handwriting - Dakota"/>
                <a:cs typeface="Handwriting - Dakota"/>
              </a:rPr>
              <a:t>Idea</a:t>
            </a:r>
          </a:p>
        </p:txBody>
      </p:sp>
      <p:sp>
        <p:nvSpPr>
          <p:cNvPr id="11" name="TextBox 10"/>
          <p:cNvSpPr txBox="1"/>
          <p:nvPr/>
        </p:nvSpPr>
        <p:spPr>
          <a:xfrm rot="20459069">
            <a:off x="5798122" y="1099147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Handwriting - Dakota"/>
                <a:cs typeface="Handwriting - Dakota"/>
              </a:rPr>
              <a:t>Demand</a:t>
            </a:r>
          </a:p>
        </p:txBody>
      </p:sp>
      <p:sp>
        <p:nvSpPr>
          <p:cNvPr id="12" name="TextBox 11"/>
          <p:cNvSpPr txBox="1"/>
          <p:nvPr/>
        </p:nvSpPr>
        <p:spPr>
          <a:xfrm rot="1081150">
            <a:off x="6123701" y="1817274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Handwriting - Dakota"/>
                <a:cs typeface="Handwriting - Dakota"/>
              </a:rPr>
              <a:t>Market opportunity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97016" y="3597587"/>
            <a:ext cx="1941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Handwriting - Dakota"/>
                <a:cs typeface="Handwriting - Dakota"/>
              </a:rPr>
              <a:t>Secrets of </a:t>
            </a:r>
          </a:p>
          <a:p>
            <a:r>
              <a:rPr lang="en-GB" sz="2400" b="1" dirty="0">
                <a:latin typeface="Handwriting - Dakota"/>
                <a:cs typeface="Handwriting - Dakota"/>
              </a:rPr>
              <a:t>success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4209" y="5301689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Handwriting - Dakota"/>
                <a:cs typeface="Handwriting - Dakota"/>
              </a:rPr>
              <a:t>Communication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68029" y="4345725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Handwriting - Dakota"/>
                <a:cs typeface="Handwriting - Dakota"/>
              </a:rPr>
              <a:t>Friendliness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69763" y="4615998"/>
            <a:ext cx="982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Handwriting - Dakota"/>
                <a:cs typeface="Handwriting - Dakota"/>
              </a:rPr>
              <a:t>Listening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22167" y="5322579"/>
            <a:ext cx="1022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Handwriting - Dakota"/>
                <a:cs typeface="Handwriting - Dakota"/>
              </a:rPr>
              <a:t>Enquiring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Illustration: Helmut </a:t>
            </a:r>
            <a:r>
              <a:rPr lang="de-DE" sz="900" dirty="0" err="1"/>
              <a:t>Pokornig</a:t>
            </a:r>
            <a:endParaRPr lang="de-DE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20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6" descr="Bildschirmfoto 2012-08-25 um 13.00.3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019" y="1616366"/>
            <a:ext cx="320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Analyse a Business Idea and its Chances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23061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Nina </a:t>
            </a:r>
            <a:r>
              <a:rPr lang="en-GB" sz="800" dirty="0" err="1"/>
              <a:t>Dautzenberg</a:t>
            </a:r>
            <a:r>
              <a:rPr lang="en-GB" sz="800" dirty="0"/>
              <a:t> / Andrea </a:t>
            </a:r>
            <a:r>
              <a:rPr lang="en-GB" sz="800" dirty="0" err="1"/>
              <a:t>Gaesmann</a:t>
            </a:r>
            <a:endParaRPr lang="en-GB" sz="800" dirty="0"/>
          </a:p>
          <a:p>
            <a:endParaRPr lang="en-GB" sz="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458691" y="6215383"/>
            <a:ext cx="32300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/>
              <a:t>Source Johannes Lindner/Gerald </a:t>
            </a:r>
            <a:r>
              <a:rPr lang="en-GB" sz="800" dirty="0" err="1"/>
              <a:t>Fröhlich</a:t>
            </a:r>
            <a:r>
              <a:rPr lang="en-GB" sz="800" dirty="0"/>
              <a:t> (2014): Innovation Book, </a:t>
            </a:r>
          </a:p>
          <a:p>
            <a:r>
              <a:rPr lang="en-GB" sz="800" dirty="0"/>
              <a:t>Illustrators: Helmut </a:t>
            </a:r>
            <a:r>
              <a:rPr lang="en-GB" sz="800" dirty="0" err="1"/>
              <a:t>Pokornig</a:t>
            </a:r>
            <a:r>
              <a:rPr lang="en-GB" sz="800" dirty="0"/>
              <a:t> and Hermann </a:t>
            </a:r>
            <a:r>
              <a:rPr lang="en-GB" sz="800" dirty="0" err="1"/>
              <a:t>Redlingshofer</a:t>
            </a:r>
            <a:endParaRPr lang="en-GB" sz="800" dirty="0"/>
          </a:p>
          <a:p>
            <a:r>
              <a:rPr lang="en-GB" sz="800" dirty="0"/>
              <a:t>Contact: </a:t>
            </a:r>
            <a:r>
              <a:rPr lang="en-GB" sz="800" dirty="0" err="1"/>
              <a:t>office@ifte.at</a:t>
            </a:r>
            <a:r>
              <a:rPr lang="en-GB" sz="800" dirty="0"/>
              <a:t> </a:t>
            </a:r>
          </a:p>
          <a:p>
            <a:endParaRPr lang="en-GB" sz="800" dirty="0"/>
          </a:p>
        </p:txBody>
      </p: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Activity</a:t>
            </a:r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0357" y="1211717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40140" y="1780139"/>
            <a:ext cx="44320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Do you like using your </a:t>
            </a:r>
          </a:p>
          <a:p>
            <a:r>
              <a:rPr lang="en-GB" dirty="0">
                <a:solidFill>
                  <a:srgbClr val="0000FF"/>
                </a:solidFill>
              </a:rPr>
              <a:t>Imagination? </a:t>
            </a:r>
          </a:p>
          <a:p>
            <a:r>
              <a:rPr lang="en-GB" dirty="0">
                <a:solidFill>
                  <a:srgbClr val="0000FF"/>
                </a:solidFill>
              </a:rPr>
              <a:t>Look at the different image </a:t>
            </a:r>
          </a:p>
          <a:p>
            <a:r>
              <a:rPr lang="en-GB" dirty="0">
                <a:solidFill>
                  <a:srgbClr val="0000FF"/>
                </a:solidFill>
              </a:rPr>
              <a:t>details in the circles.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r>
              <a:rPr lang="en-GB" dirty="0">
                <a:solidFill>
                  <a:srgbClr val="0000FF"/>
                </a:solidFill>
              </a:rPr>
              <a:t>Think about about what those</a:t>
            </a:r>
          </a:p>
          <a:p>
            <a:r>
              <a:rPr lang="en-GB" dirty="0">
                <a:solidFill>
                  <a:srgbClr val="0000FF"/>
                </a:solidFill>
              </a:rPr>
              <a:t>images might represent and</a:t>
            </a:r>
          </a:p>
          <a:p>
            <a:r>
              <a:rPr lang="en-GB" dirty="0">
                <a:solidFill>
                  <a:srgbClr val="0000FF"/>
                </a:solidFill>
              </a:rPr>
              <a:t>share it your classmates. You </a:t>
            </a:r>
          </a:p>
          <a:p>
            <a:r>
              <a:rPr lang="en-GB" dirty="0">
                <a:solidFill>
                  <a:srgbClr val="0000FF"/>
                </a:solidFill>
              </a:rPr>
              <a:t>will be surprised that your </a:t>
            </a:r>
          </a:p>
          <a:p>
            <a:r>
              <a:rPr lang="en-GB" dirty="0">
                <a:solidFill>
                  <a:srgbClr val="0000FF"/>
                </a:solidFill>
              </a:rPr>
              <a:t>friends may have similar </a:t>
            </a:r>
          </a:p>
          <a:p>
            <a:r>
              <a:rPr lang="en-GB" dirty="0">
                <a:solidFill>
                  <a:srgbClr val="0000FF"/>
                </a:solidFill>
              </a:rPr>
              <a:t>perceptions.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r>
              <a:rPr lang="en-GB" dirty="0">
                <a:solidFill>
                  <a:srgbClr val="0000FF"/>
                </a:solidFill>
              </a:rPr>
              <a:t>Let your ideas flow.</a:t>
            </a:r>
          </a:p>
          <a:p>
            <a:endParaRPr lang="en-GB" dirty="0">
              <a:solidFill>
                <a:srgbClr val="0000FF"/>
              </a:solidFill>
            </a:endParaRPr>
          </a:p>
          <a:p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Illustration: Helmut </a:t>
            </a:r>
            <a:r>
              <a:rPr lang="de-DE" sz="900" dirty="0" err="1"/>
              <a:t>Pokornig</a:t>
            </a:r>
            <a:endParaRPr lang="de-DE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71600" y="25146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0" y="2438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9436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936974" y="4659244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Playing with colour a) Read each word out loud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71600" y="25146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0" y="2438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142383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9900"/>
                </a:solidFill>
              </a:rPr>
              <a:t>Red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CC00"/>
                </a:solidFill>
              </a:rPr>
              <a:t>Green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0000FF"/>
                </a:solidFill>
              </a:rPr>
              <a:t>Yellow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124713" y="46482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>
                <a:solidFill>
                  <a:srgbClr val="FF0000"/>
                </a:solidFill>
              </a:rPr>
              <a:t>Blue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b) Say the name of each colour out loud.  What is going on inside your head?</a:t>
            </a:r>
          </a:p>
        </p:txBody>
      </p:sp>
    </p:spTree>
    <p:extLst>
      <p:ext uri="{BB962C8B-B14F-4D97-AF65-F5344CB8AC3E}">
        <p14:creationId xmlns:p14="http://schemas.microsoft.com/office/powerpoint/2010/main" val="2321033889"/>
      </p:ext>
    </p:extLst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97D2342-5485-2F46-A648-4572C927092A}" type="slidenum">
              <a:rPr lang="de-DE">
                <a:latin typeface="Arial" pitchFamily="-84" charset="0"/>
              </a:rPr>
              <a:pPr/>
              <a:t>6</a:t>
            </a:fld>
            <a:endParaRPr lang="de-DE">
              <a:latin typeface="Arial" pitchFamily="-84" charset="0"/>
            </a:endParaRPr>
          </a:p>
        </p:txBody>
      </p:sp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2051" y="1528600"/>
            <a:ext cx="327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Bildschirmfoto 2012-08-26 um 08.12.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9960" y="3967000"/>
            <a:ext cx="32766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689167" y="63903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Fotos: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Pictures to inspire creative ideas</a:t>
            </a:r>
          </a:p>
        </p:txBody>
      </p:sp>
      <p:pic>
        <p:nvPicPr>
          <p:cNvPr id="11" name="Picture 10" descr="Bildschirmfoto 2015-06-13 um 15.44.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523" y="3995096"/>
            <a:ext cx="3232728" cy="2323337"/>
          </a:xfrm>
          <a:prstGeom prst="rect">
            <a:avLst/>
          </a:prstGeom>
        </p:spPr>
      </p:pic>
      <p:pic>
        <p:nvPicPr>
          <p:cNvPr id="12" name="Picture 11" descr="Bildschirmfoto 2015-06-13 um 15.46.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888" y="1508776"/>
            <a:ext cx="3255818" cy="231294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29" name="Rectângulo 28"/>
          <p:cNvSpPr/>
          <p:nvPr/>
        </p:nvSpPr>
        <p:spPr>
          <a:xfrm>
            <a:off x="109728" y="1035822"/>
            <a:ext cx="8924544" cy="5822177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15468" y="843553"/>
            <a:ext cx="870438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Idea Canvas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545222" y="3564679"/>
            <a:ext cx="2418591" cy="646331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rgbClr val="0000FF"/>
                </a:solidFill>
              </a:rPr>
              <a:t>Develop an (Business-) Idea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27583" y="1122217"/>
            <a:ext cx="2417248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en-GB">
                <a:solidFill>
                  <a:srgbClr val="008000"/>
                </a:solidFill>
              </a:rPr>
              <a:t>Check an Opportunity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35372" y="1627911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302752" y="2356051"/>
            <a:ext cx="94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rgbClr val="0000FF"/>
                </a:solidFill>
              </a:rPr>
              <a:t>internal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44775" y="5002509"/>
            <a:ext cx="1005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rgbClr val="0000FF"/>
                </a:solidFill>
              </a:rPr>
              <a:t>external</a:t>
            </a: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237681" y="4054765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777587" y="163022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779896" y="4057080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317487" y="1630226"/>
            <a:ext cx="2540037" cy="4846774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4" name="TextBox 33"/>
          <p:cNvSpPr txBox="1"/>
          <p:nvPr/>
        </p:nvSpPr>
        <p:spPr>
          <a:xfrm>
            <a:off x="6420460" y="2368425"/>
            <a:ext cx="2488281" cy="2262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>
                <a:solidFill>
                  <a:srgbClr val="008000"/>
                </a:solidFill>
              </a:rPr>
              <a:t>Identify your target group</a:t>
            </a:r>
          </a:p>
          <a:p>
            <a:endParaRPr lang="en-GB" sz="1600">
              <a:solidFill>
                <a:srgbClr val="008000"/>
              </a:solidFill>
            </a:endParaRPr>
          </a:p>
          <a:p>
            <a:r>
              <a:rPr lang="en-GB" sz="1600">
                <a:solidFill>
                  <a:srgbClr val="008000"/>
                </a:solidFill>
              </a:rPr>
              <a:t>Conduct market research</a:t>
            </a:r>
          </a:p>
          <a:p>
            <a:r>
              <a:rPr lang="en-GB" sz="1600">
                <a:solidFill>
                  <a:srgbClr val="008000"/>
                </a:solidFill>
              </a:rPr>
              <a:t>to clarify market chances </a:t>
            </a:r>
          </a:p>
          <a:p>
            <a:r>
              <a:rPr lang="en-GB" sz="1600">
                <a:solidFill>
                  <a:srgbClr val="008000"/>
                </a:solidFill>
              </a:rPr>
              <a:t>and more information</a:t>
            </a:r>
          </a:p>
          <a:p>
            <a:r>
              <a:rPr lang="en-GB" sz="1600">
                <a:solidFill>
                  <a:srgbClr val="008000"/>
                </a:solidFill>
              </a:rPr>
              <a:t>about the target group.</a:t>
            </a:r>
          </a:p>
          <a:p>
            <a:endParaRPr lang="en-GB" sz="150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en-GB" sz="1500">
                <a:solidFill>
                  <a:srgbClr val="008000"/>
                </a:solidFill>
              </a:rPr>
              <a:t> Practitioner Evaluation</a:t>
            </a:r>
          </a:p>
          <a:p>
            <a:pPr>
              <a:buFont typeface="Arial"/>
              <a:buChar char="•"/>
            </a:pPr>
            <a:r>
              <a:rPr lang="en-GB" sz="1500">
                <a:solidFill>
                  <a:srgbClr val="008000"/>
                </a:solidFill>
              </a:rPr>
              <a:t> Market Research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05110" y="4251021"/>
            <a:ext cx="26603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Solve a problem</a:t>
            </a: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Discover the existing</a:t>
            </a: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Combination</a:t>
            </a: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Against the grain</a:t>
            </a: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User innovation / </a:t>
            </a:r>
          </a:p>
          <a:p>
            <a:r>
              <a:rPr lang="en-GB" sz="1500" dirty="0">
                <a:solidFill>
                  <a:srgbClr val="0000FF"/>
                </a:solidFill>
              </a:rPr>
              <a:t>  Open innovation</a:t>
            </a:r>
          </a:p>
          <a:p>
            <a:pPr>
              <a:buFont typeface="Arial"/>
              <a:buChar char="•"/>
            </a:pPr>
            <a:r>
              <a:rPr lang="en-GB" sz="1500" dirty="0">
                <a:solidFill>
                  <a:srgbClr val="0000FF"/>
                </a:solidFill>
              </a:rPr>
              <a:t> Imitation: franchising,  </a:t>
            </a:r>
          </a:p>
          <a:p>
            <a:r>
              <a:rPr lang="en-GB" sz="1500" dirty="0">
                <a:solidFill>
                  <a:srgbClr val="0000FF"/>
                </a:solidFill>
              </a:rPr>
              <a:t>  takeover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235364" y="1477819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Box 24"/>
          <p:cNvSpPr txBox="1"/>
          <p:nvPr/>
        </p:nvSpPr>
        <p:spPr>
          <a:xfrm>
            <a:off x="1303711" y="1777325"/>
            <a:ext cx="23446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The person is the catalyst:</a:t>
            </a:r>
          </a:p>
          <a:p>
            <a:endParaRPr lang="en-GB" sz="1600" dirty="0">
              <a:solidFill>
                <a:srgbClr val="0000FF"/>
              </a:solidFill>
            </a:endParaRPr>
          </a:p>
          <a:p>
            <a:endParaRPr lang="en-GB" sz="16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600" dirty="0">
                <a:solidFill>
                  <a:srgbClr val="0000FF"/>
                </a:solidFill>
              </a:rPr>
              <a:t> Dream comes to life</a:t>
            </a:r>
          </a:p>
          <a:p>
            <a:pPr>
              <a:buFont typeface="Arial"/>
              <a:buChar char="•"/>
            </a:pPr>
            <a:r>
              <a:rPr lang="en-GB" sz="1600" dirty="0">
                <a:solidFill>
                  <a:srgbClr val="0000FF"/>
                </a:solidFill>
              </a:rPr>
              <a:t> Hobby becomes a job</a:t>
            </a:r>
          </a:p>
          <a:p>
            <a:pPr>
              <a:buFont typeface="Arial"/>
              <a:buChar char="•"/>
            </a:pPr>
            <a:endParaRPr lang="en-GB" sz="1600" dirty="0">
              <a:solidFill>
                <a:srgbClr val="0000FF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1237674" y="3823855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1269428" y="4168489"/>
            <a:ext cx="2461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8000"/>
                </a:solidFill>
              </a:rPr>
              <a:t>The market opportunity </a:t>
            </a:r>
          </a:p>
          <a:p>
            <a:r>
              <a:rPr lang="en-GB" sz="1600" dirty="0">
                <a:solidFill>
                  <a:srgbClr val="008000"/>
                </a:solidFill>
              </a:rPr>
              <a:t>is the catalyst:</a:t>
            </a:r>
          </a:p>
          <a:p>
            <a:r>
              <a:rPr lang="en-GB" sz="1400" dirty="0">
                <a:solidFill>
                  <a:srgbClr val="008000"/>
                </a:solidFill>
              </a:rPr>
              <a:t> </a:t>
            </a:r>
          </a:p>
          <a:p>
            <a:pPr>
              <a:buFont typeface="Arial"/>
              <a:buChar char="•"/>
            </a:pPr>
            <a:r>
              <a:rPr lang="en-GB" sz="1400" dirty="0">
                <a:solidFill>
                  <a:srgbClr val="008000"/>
                </a:solidFill>
              </a:rPr>
              <a:t> Become aware of a problem e.g. environment pollution, social problem</a:t>
            </a:r>
          </a:p>
          <a:p>
            <a:pPr>
              <a:buFont typeface="Arial"/>
              <a:buChar char="•"/>
            </a:pPr>
            <a:r>
              <a:rPr lang="en-GB" sz="1400" dirty="0">
                <a:solidFill>
                  <a:srgbClr val="008000"/>
                </a:solidFill>
              </a:rPr>
              <a:t> Change e.g. law, trend</a:t>
            </a:r>
          </a:p>
          <a:p>
            <a:pPr>
              <a:buFont typeface="Arial"/>
              <a:buChar char="•"/>
            </a:pPr>
            <a:r>
              <a:rPr lang="en-GB" sz="1400" dirty="0">
                <a:solidFill>
                  <a:srgbClr val="008000"/>
                </a:solidFill>
              </a:rPr>
              <a:t> Technical development e.g. Internet, Smart-Phones</a:t>
            </a:r>
          </a:p>
          <a:p>
            <a:pPr>
              <a:buFont typeface="Arial"/>
              <a:buChar char="•"/>
            </a:pPr>
            <a:r>
              <a:rPr lang="en-GB" sz="1400" dirty="0">
                <a:solidFill>
                  <a:srgbClr val="008000"/>
                </a:solidFill>
              </a:rPr>
              <a:t> Competition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98378" y="6519446"/>
            <a:ext cx="2853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Source: Lindner, J./Fröhlich, G (2015): Wirtschaft gestalten</a:t>
            </a:r>
          </a:p>
          <a:p>
            <a:r>
              <a:rPr lang="de-DE" sz="800" dirty="0">
                <a:latin typeface="Arial"/>
                <a:cs typeface="Arial"/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263769" y="2382287"/>
            <a:ext cx="145033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>
                <a:solidFill>
                  <a:srgbClr val="008000"/>
                </a:solidFill>
              </a:rPr>
              <a:t>Check market </a:t>
            </a:r>
          </a:p>
          <a:p>
            <a:r>
              <a:rPr lang="en-GB" sz="1600">
                <a:solidFill>
                  <a:srgbClr val="008000"/>
                </a:solidFill>
              </a:rPr>
              <a:t>opportunity</a:t>
            </a:r>
            <a:endParaRPr lang="en-GB" sz="150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75909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684213" y="1916113"/>
            <a:ext cx="4319587" cy="132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en-GB" sz="3600" b="1" dirty="0">
                <a:solidFill>
                  <a:srgbClr val="0033D1"/>
                </a:solidFill>
              </a:rPr>
              <a:t>Dream </a:t>
            </a:r>
          </a:p>
          <a:p>
            <a:pPr>
              <a:spcBef>
                <a:spcPts val="960"/>
              </a:spcBef>
            </a:pPr>
            <a:r>
              <a:rPr lang="en-GB" sz="3600" b="1" dirty="0">
                <a:solidFill>
                  <a:srgbClr val="0033D1"/>
                </a:solidFill>
              </a:rPr>
              <a:t>comes to life</a:t>
            </a: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219700" y="5013325"/>
            <a:ext cx="3168650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sz="1400" dirty="0"/>
              <a:t>Lionel Messi</a:t>
            </a:r>
            <a:endParaRPr lang="de-AT" sz="1400" dirty="0"/>
          </a:p>
          <a:p>
            <a:pPr>
              <a:spcBef>
                <a:spcPct val="50000"/>
              </a:spcBef>
            </a:pPr>
            <a:endParaRPr lang="de-AT" sz="1400" dirty="0"/>
          </a:p>
          <a:p>
            <a:pPr>
              <a:spcBef>
                <a:spcPct val="50000"/>
              </a:spcBef>
            </a:pPr>
            <a:r>
              <a:rPr lang="de-AT" sz="900" dirty="0"/>
              <a:t>Source </a:t>
            </a:r>
            <a:r>
              <a:rPr lang="de-DE" sz="900" dirty="0"/>
              <a:t>Sportmagazin</a:t>
            </a:r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8</a:t>
            </a:fld>
            <a:endParaRPr lang="de-AT"/>
          </a:p>
        </p:txBody>
      </p:sp>
      <p:pic>
        <p:nvPicPr>
          <p:cNvPr id="8" name="Picture 9" descr="Sportmagazin_04-12_001_COVER Kopi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075" y="1731386"/>
            <a:ext cx="2436380" cy="314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Internal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40" y="1972685"/>
            <a:ext cx="4826000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366327" y="2548947"/>
            <a:ext cx="34774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>
                <a:solidFill>
                  <a:srgbClr val="0033D1"/>
                </a:solidFill>
              </a:rPr>
              <a:t>A hobby becomes a job</a:t>
            </a:r>
          </a:p>
        </p:txBody>
      </p:sp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0790" y="4420610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399040" y="5428672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 dirty="0"/>
              <a:t>Vienna City Marathon</a:t>
            </a:r>
          </a:p>
        </p:txBody>
      </p:sp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9</a:t>
            </a:fld>
            <a:endParaRPr lang="de-AT"/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5530273" y="5974773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/>
              <a:t>Source VCM / Niki Wagner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0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Develop a Business Idea - Internal</a:t>
            </a:r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0ecb174bfc8328138ca8bcfbb76b0c1a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6749e2bdb59824cf7e515d9ed9d5954f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1907D0-CEEE-4727-A11C-5FF5A9202BA1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D532C2B-0640-4425-BE20-859B5335A1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Microsoft Macintosh PowerPoint</Application>
  <PresentationFormat>Bildschirmpräsentation (4:3)</PresentationFormat>
  <Paragraphs>226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31" baseType="lpstr">
      <vt:lpstr>ＭＳ Ｐゴシック</vt:lpstr>
      <vt:lpstr>Arial</vt:lpstr>
      <vt:lpstr>Calibri</vt:lpstr>
      <vt:lpstr>DejaVu Sans</vt:lpstr>
      <vt:lpstr>Handwriting - Dakota</vt:lpstr>
      <vt:lpstr>Helvetica Neue</vt:lpstr>
      <vt:lpstr>Times</vt:lpstr>
      <vt:lpstr>Times New Roman</vt:lpstr>
      <vt:lpstr>Tw Cen MT</vt:lpstr>
      <vt:lpstr>Tema do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Rdesign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Teply Annamaria</cp:lastModifiedBy>
  <cp:revision>302</cp:revision>
  <dcterms:created xsi:type="dcterms:W3CDTF">2015-06-29T09:02:07Z</dcterms:created>
  <dcterms:modified xsi:type="dcterms:W3CDTF">2018-08-24T19:49:49Z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