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479" r:id="rId5"/>
    <p:sldId id="424" r:id="rId6"/>
    <p:sldId id="472" r:id="rId7"/>
    <p:sldId id="475" r:id="rId8"/>
    <p:sldId id="463" r:id="rId9"/>
    <p:sldId id="465" r:id="rId10"/>
    <p:sldId id="466" r:id="rId11"/>
    <p:sldId id="477" r:id="rId12"/>
    <p:sldId id="453" r:id="rId13"/>
    <p:sldId id="478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FFFC"/>
    <a:srgbClr val="A6CB12"/>
    <a:srgbClr val="F7FFFF"/>
    <a:srgbClr val="FFB300"/>
    <a:srgbClr val="1D1D1D"/>
    <a:srgbClr val="4B4B4B"/>
    <a:srgbClr val="808285"/>
    <a:srgbClr val="00AEEF"/>
    <a:srgbClr val="0097C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0" autoAdjust="0"/>
  </p:normalViewPr>
  <p:slideViewPr>
    <p:cSldViewPr snapToGrid="0">
      <p:cViewPr varScale="1">
        <p:scale>
          <a:sx n="115" d="100"/>
          <a:sy n="115" d="100"/>
        </p:scale>
        <p:origin x="146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8/24/18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Times" pitchFamily="-84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448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725488"/>
          </a:xfrm>
          <a:prstGeom prst="rect">
            <a:avLst/>
          </a:prstGeom>
        </p:spPr>
        <p:txBody>
          <a:bodyPr/>
          <a:lstStyle/>
          <a:p>
            <a:r>
              <a:rPr lang="de-AT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>
              <a:sym typeface="Helvetica Neue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67625" y="260350"/>
            <a:ext cx="1152525" cy="5048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E7B72-B04A-904B-B7FC-DDFB2F6C8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Challenge / B1: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Entrepreneurial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Design –</a:t>
            </a:r>
            <a:b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</a:b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a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sustainable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business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model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Idea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Challenge B1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develop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an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idea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model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how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implement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it.   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Design – </a:t>
            </a:r>
            <a:b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sustainable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business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model</a:t>
            </a:r>
            <a:endParaRPr lang="de-AT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E0E6ED2-8714-6D4B-BCFB-582AC2E57243}"/>
              </a:ext>
            </a:extLst>
          </p:cNvPr>
          <p:cNvGrpSpPr/>
          <p:nvPr/>
        </p:nvGrpSpPr>
        <p:grpSpPr>
          <a:xfrm>
            <a:off x="835961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9B074600-86A7-6543-9003-5EE1CE2E4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1B923D06-D7FB-4045-BA7C-D6D82A44C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076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753CCAD8-C34F-FB40-A14C-B9AD5CC39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353" y="96252"/>
              <a:ext cx="1025954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D647C915-2BBA-3843-9A37-77E8AA281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9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AA8FB501-7577-584F-A609-204396310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96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358D554C-DFED-7A41-808C-90ADBCB60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107565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5" descr="cover_ill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5458691" y="6215383"/>
            <a:ext cx="32300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800" dirty="0"/>
              <a:t>Source Johannes Lindner/Gerald </a:t>
            </a:r>
            <a:r>
              <a:rPr lang="en-GB" sz="800" dirty="0" err="1"/>
              <a:t>Fröhlich</a:t>
            </a:r>
            <a:r>
              <a:rPr lang="en-GB" sz="800" dirty="0"/>
              <a:t> (2014): Innovation Book, </a:t>
            </a:r>
          </a:p>
          <a:p>
            <a:r>
              <a:rPr lang="en-GB" sz="800" dirty="0"/>
              <a:t>Illustrators: Helmut </a:t>
            </a:r>
            <a:r>
              <a:rPr lang="en-GB" sz="800" dirty="0" err="1"/>
              <a:t>Pokornig</a:t>
            </a:r>
            <a:r>
              <a:rPr lang="en-GB" sz="800" dirty="0"/>
              <a:t> and Hermann </a:t>
            </a:r>
            <a:r>
              <a:rPr lang="en-GB" sz="800" dirty="0" err="1"/>
              <a:t>Redlingshofer</a:t>
            </a:r>
            <a:endParaRPr lang="en-GB" sz="800" dirty="0"/>
          </a:p>
          <a:p>
            <a:r>
              <a:rPr lang="en-GB" sz="800" dirty="0"/>
              <a:t>Contact: </a:t>
            </a:r>
            <a:r>
              <a:rPr lang="en-GB" sz="800" dirty="0" err="1"/>
              <a:t>office@ifte.at</a:t>
            </a:r>
            <a:r>
              <a:rPr lang="en-GB" sz="800" dirty="0"/>
              <a:t> </a:t>
            </a:r>
          </a:p>
          <a:p>
            <a:endParaRPr lang="en-GB" sz="800" dirty="0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ângulo 28"/>
          <p:cNvSpPr/>
          <p:nvPr/>
        </p:nvSpPr>
        <p:spPr>
          <a:xfrm>
            <a:off x="103912" y="288637"/>
            <a:ext cx="9040088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5" name="Rectangle 94"/>
          <p:cNvSpPr/>
          <p:nvPr/>
        </p:nvSpPr>
        <p:spPr>
          <a:xfrm>
            <a:off x="2108541" y="0"/>
            <a:ext cx="4995805" cy="1876376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" y="1245588"/>
            <a:ext cx="44196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724400" y="1245588"/>
            <a:ext cx="4267200" cy="2438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0" y="1377901"/>
            <a:ext cx="1141281" cy="98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8616" y="1400126"/>
            <a:ext cx="720271" cy="69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4724400" y="3836388"/>
            <a:ext cx="42672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152400" y="3836388"/>
            <a:ext cx="4419600" cy="2753534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 dirty="0"/>
          </a:p>
        </p:txBody>
      </p:sp>
      <p:pic>
        <p:nvPicPr>
          <p:cNvPr id="1434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1210" y="3915763"/>
            <a:ext cx="1064190" cy="105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9" y="3912587"/>
            <a:ext cx="1089995" cy="90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officeArt object"/>
          <p:cNvSpPr/>
          <p:nvPr/>
        </p:nvSpPr>
        <p:spPr>
          <a:xfrm>
            <a:off x="1365482" y="3946155"/>
            <a:ext cx="2755779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Profitability Model </a:t>
            </a:r>
            <a:r>
              <a:rPr lang="en-GB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2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8" name="officeArt object"/>
          <p:cNvSpPr/>
          <p:nvPr/>
        </p:nvSpPr>
        <p:spPr>
          <a:xfrm>
            <a:off x="1317641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en-GB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How is it possible to make profit with the chosen implementation plan?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dirty="0">
              <a:solidFill>
                <a:srgbClr val="000000"/>
              </a:solidFill>
              <a:effectLst/>
              <a:latin typeface="Helvetica" panose="020B0604020202020204" pitchFamily="34" charset="0"/>
              <a:ea typeface="Helvetica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</a:rPr>
              <a:t> </a:t>
            </a:r>
          </a:p>
        </p:txBody>
      </p:sp>
      <p:sp>
        <p:nvSpPr>
          <p:cNvPr id="99" name="officeArt object"/>
          <p:cNvSpPr/>
          <p:nvPr/>
        </p:nvSpPr>
        <p:spPr>
          <a:xfrm>
            <a:off x="4838726" y="3922191"/>
            <a:ext cx="3012484" cy="1109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Social and Ecological </a:t>
            </a:r>
            <a:r>
              <a:rPr lang="en-GB" sz="2200" b="1" dirty="0">
                <a:solidFill>
                  <a:srgbClr val="000000"/>
                </a:solidFill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</a:t>
            </a:r>
            <a:r>
              <a:rPr lang="en-GB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ensitivity</a:t>
            </a:r>
            <a:endParaRPr lang="en-GB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0" name="officeArt object"/>
          <p:cNvSpPr/>
          <p:nvPr/>
        </p:nvSpPr>
        <p:spPr>
          <a:xfrm>
            <a:off x="4838726" y="4636578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endParaRPr lang="en-GB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What social and ecological responsibility does the business take?</a:t>
            </a:r>
          </a:p>
        </p:txBody>
      </p:sp>
      <p:sp>
        <p:nvSpPr>
          <p:cNvPr id="101" name="officeArt object"/>
          <p:cNvSpPr/>
          <p:nvPr/>
        </p:nvSpPr>
        <p:spPr>
          <a:xfrm>
            <a:off x="4778476" y="1332431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Value Chain Structure</a:t>
            </a:r>
            <a:endParaRPr lang="en-GB" sz="22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" name="officeArt object"/>
          <p:cNvSpPr/>
          <p:nvPr/>
        </p:nvSpPr>
        <p:spPr>
          <a:xfrm>
            <a:off x="1724238" y="1307773"/>
            <a:ext cx="2343158" cy="117677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22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Value Proposal </a:t>
            </a:r>
            <a:br>
              <a:rPr lang="en-GB" sz="11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GB" sz="11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fficeArt object"/>
          <p:cNvSpPr/>
          <p:nvPr/>
        </p:nvSpPr>
        <p:spPr>
          <a:xfrm>
            <a:off x="1386779" y="1985867"/>
            <a:ext cx="3175000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What value does it have </a:t>
            </a:r>
            <a:b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…for the founder?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…for the customers?</a:t>
            </a:r>
          </a:p>
        </p:txBody>
      </p:sp>
      <p:sp>
        <p:nvSpPr>
          <p:cNvPr id="104" name="officeArt object"/>
          <p:cNvSpPr/>
          <p:nvPr/>
        </p:nvSpPr>
        <p:spPr>
          <a:xfrm>
            <a:off x="4766145" y="2021813"/>
            <a:ext cx="3974202" cy="1625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How does the company provide the value? </a:t>
            </a:r>
          </a:p>
          <a:p>
            <a:pPr>
              <a:spcAft>
                <a:spcPts val="0"/>
              </a:spcAft>
            </a:pPr>
            <a:r>
              <a:rPr lang="en-GB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How and who provides the service?</a:t>
            </a:r>
            <a:br>
              <a:rPr lang="en-GB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GB" sz="15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How does the service reach the customers? (Keyword: Sales)</a:t>
            </a:r>
            <a:br>
              <a:rPr lang="en-GB" sz="1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 Unicode MS" panose="020B0604020202020204" pitchFamily="34" charset="-128"/>
              </a:rPr>
            </a:br>
            <a:endParaRPr lang="en-GB" sz="1500" dirty="0">
              <a:solidFill>
                <a:srgbClr val="000000"/>
              </a:solidFill>
              <a:effectLst/>
              <a:latin typeface="Helvetica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5" name="Imagem 7" descr="title_shadow_50.pn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26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Sustainable Business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7783" y="6542536"/>
            <a:ext cx="2800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/>
                <a:cs typeface="Arial"/>
              </a:rPr>
              <a:t>Source: Lindner, J./Fröhlich, G (2014): Starte dein Projekt</a:t>
            </a:r>
          </a:p>
          <a:p>
            <a:r>
              <a:rPr lang="de-DE" sz="800" dirty="0">
                <a:latin typeface="Arial"/>
                <a:cs typeface="Arial"/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346366" y="969818"/>
            <a:ext cx="8405089" cy="497608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3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Case Study: </a:t>
            </a:r>
            <a:r>
              <a:rPr lang="de-AT" sz="3200" i="1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Innocent</a:t>
            </a:r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 – Using the Canvas</a:t>
            </a:r>
          </a:p>
        </p:txBody>
      </p:sp>
      <p:pic>
        <p:nvPicPr>
          <p:cNvPr id="13" name="Picture 9" descr="Bildschirmfoto 2012-08-25 um 12.56.5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836" y="1870364"/>
            <a:ext cx="36607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59509" y="5594927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524000" y="1219200"/>
            <a:ext cx="4572000" cy="3962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248400" y="3810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pic>
        <p:nvPicPr>
          <p:cNvPr id="7066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0363" y="13303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7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886200"/>
            <a:ext cx="304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4" name="TextBox 10"/>
          <p:cNvSpPr txBox="1">
            <a:spLocks noChangeArrowheads="1"/>
          </p:cNvSpPr>
          <p:nvPr/>
        </p:nvSpPr>
        <p:spPr bwMode="auto">
          <a:xfrm>
            <a:off x="4953000" y="5410200"/>
            <a:ext cx="89312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700" dirty="0"/>
              <a:t>Profitability model</a:t>
            </a:r>
          </a:p>
        </p:txBody>
      </p:sp>
      <p:sp>
        <p:nvSpPr>
          <p:cNvPr id="70665" name="TextBox 11"/>
          <p:cNvSpPr txBox="1">
            <a:spLocks noChangeArrowheads="1"/>
          </p:cNvSpPr>
          <p:nvPr/>
        </p:nvSpPr>
        <p:spPr bwMode="auto">
          <a:xfrm>
            <a:off x="6248400" y="5334000"/>
            <a:ext cx="9669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/>
              <a:t>Social, ecological and</a:t>
            </a:r>
          </a:p>
          <a:p>
            <a:pPr algn="l"/>
            <a:r>
              <a:rPr lang="en-GB" sz="700" dirty="0"/>
              <a:t>leadership – </a:t>
            </a:r>
          </a:p>
          <a:p>
            <a:pPr algn="l"/>
            <a:r>
              <a:rPr lang="en-GB" sz="700" dirty="0"/>
              <a:t>sensitivity</a:t>
            </a:r>
          </a:p>
        </p:txBody>
      </p:sp>
      <p:pic>
        <p:nvPicPr>
          <p:cNvPr id="7066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Rectangle 15"/>
          <p:cNvSpPr>
            <a:spLocks noChangeArrowheads="1"/>
          </p:cNvSpPr>
          <p:nvPr/>
        </p:nvSpPr>
        <p:spPr bwMode="auto">
          <a:xfrm>
            <a:off x="62484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sp>
        <p:nvSpPr>
          <p:cNvPr id="70669" name="Rectangle 16"/>
          <p:cNvSpPr>
            <a:spLocks noChangeArrowheads="1"/>
          </p:cNvSpPr>
          <p:nvPr/>
        </p:nvSpPr>
        <p:spPr bwMode="auto">
          <a:xfrm>
            <a:off x="46482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 dirty="0"/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1752600" y="1905000"/>
            <a:ext cx="1233488" cy="1174750"/>
            <a:chOff x="-24" y="-24"/>
            <a:chExt cx="1008" cy="816"/>
          </a:xfrm>
        </p:grpSpPr>
        <p:pic>
          <p:nvPicPr>
            <p:cNvPr id="70683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4" name="Rectangle 50"/>
            <p:cNvSpPr>
              <a:spLocks/>
            </p:cNvSpPr>
            <p:nvPr/>
          </p:nvSpPr>
          <p:spPr bwMode="auto">
            <a:xfrm>
              <a:off x="55" y="135"/>
              <a:ext cx="833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Healthy nutrition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easily achieved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3124200" y="3657600"/>
            <a:ext cx="1233489" cy="1174750"/>
            <a:chOff x="-24" y="-24"/>
            <a:chExt cx="1008" cy="816"/>
          </a:xfrm>
        </p:grpSpPr>
        <p:pic>
          <p:nvPicPr>
            <p:cNvPr id="70681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2" name="Rectangle 50"/>
            <p:cNvSpPr>
              <a:spLocks/>
            </p:cNvSpPr>
            <p:nvPr/>
          </p:nvSpPr>
          <p:spPr bwMode="auto">
            <a:xfrm>
              <a:off x="36" y="135"/>
              <a:ext cx="91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Create something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of your own and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solve a problem</a:t>
              </a: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572000" y="2209800"/>
            <a:ext cx="1233488" cy="1174750"/>
            <a:chOff x="-24" y="-24"/>
            <a:chExt cx="1008" cy="816"/>
          </a:xfrm>
        </p:grpSpPr>
        <p:pic>
          <p:nvPicPr>
            <p:cNvPr id="70679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80" name="Rectangle 50"/>
            <p:cNvSpPr>
              <a:spLocks/>
            </p:cNvSpPr>
            <p:nvPr/>
          </p:nvSpPr>
          <p:spPr bwMode="auto">
            <a:xfrm>
              <a:off x="163" y="153"/>
              <a:ext cx="67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Fair and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sustainable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management</a:t>
              </a: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3124200" y="1981200"/>
            <a:ext cx="1233488" cy="1174750"/>
            <a:chOff x="-24" y="-24"/>
            <a:chExt cx="1008" cy="816"/>
          </a:xfrm>
        </p:grpSpPr>
        <p:pic>
          <p:nvPicPr>
            <p:cNvPr id="70677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8" name="Rectangle 50"/>
            <p:cNvSpPr>
              <a:spLocks/>
            </p:cNvSpPr>
            <p:nvPr/>
          </p:nvSpPr>
          <p:spPr bwMode="auto">
            <a:xfrm>
              <a:off x="223" y="205"/>
              <a:ext cx="36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natural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juice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495800" y="3657600"/>
            <a:ext cx="1233487" cy="1174750"/>
            <a:chOff x="-24" y="-24"/>
            <a:chExt cx="1008" cy="816"/>
          </a:xfrm>
        </p:grpSpPr>
        <p:pic>
          <p:nvPicPr>
            <p:cNvPr id="70675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0676" name="Rectangle 50"/>
            <p:cNvSpPr>
              <a:spLocks/>
            </p:cNvSpPr>
            <p:nvPr/>
          </p:nvSpPr>
          <p:spPr bwMode="auto">
            <a:xfrm>
              <a:off x="101" y="135"/>
              <a:ext cx="872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of the profit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for charitable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organisations</a:t>
              </a:r>
            </a:p>
          </p:txBody>
        </p:sp>
      </p:grp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800"/>
              <a:t>Illustrationen Helmut Pokornig © IFTE</a:t>
            </a:r>
          </a:p>
          <a:p>
            <a:endParaRPr lang="en-GB" sz="800"/>
          </a:p>
          <a:p>
            <a:endParaRPr lang="en-GB" sz="800"/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239818" y="1373910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/>
              <a:t>Value Proposal</a:t>
            </a: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6282596" y="4191000"/>
            <a:ext cx="118447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900" dirty="0"/>
              <a:t>Value chain structure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4572000" y="838200"/>
            <a:ext cx="4343400" cy="4343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4" name="TextBox 11"/>
          <p:cNvSpPr txBox="1">
            <a:spLocks noChangeArrowheads="1"/>
          </p:cNvSpPr>
          <p:nvPr/>
        </p:nvSpPr>
        <p:spPr bwMode="auto">
          <a:xfrm>
            <a:off x="4572000" y="5334000"/>
            <a:ext cx="81304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/>
              <a:t>Social, Ecological </a:t>
            </a:r>
          </a:p>
          <a:p>
            <a:pPr algn="l"/>
            <a:r>
              <a:rPr lang="en-GB" sz="700" dirty="0"/>
              <a:t>and Leadership – </a:t>
            </a:r>
          </a:p>
          <a:p>
            <a:pPr algn="l"/>
            <a:r>
              <a:rPr lang="en-GB" sz="700" dirty="0"/>
              <a:t>Sensitivity</a:t>
            </a:r>
          </a:p>
        </p:txBody>
      </p:sp>
      <p:pic>
        <p:nvPicPr>
          <p:cNvPr id="7168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410200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45720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1688" name="Rectangle 16"/>
          <p:cNvSpPr>
            <a:spLocks noChangeArrowheads="1"/>
          </p:cNvSpPr>
          <p:nvPr/>
        </p:nvSpPr>
        <p:spPr bwMode="auto">
          <a:xfrm>
            <a:off x="2971800" y="5334000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1690" name="Picture 17" descr="Bildschirmfoto 2014-03-16 um 16.33.3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914400"/>
            <a:ext cx="4968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4876800" y="3733800"/>
            <a:ext cx="1233488" cy="1174750"/>
            <a:chOff x="-24" y="-24"/>
            <a:chExt cx="1008" cy="816"/>
          </a:xfrm>
        </p:grpSpPr>
        <p:pic>
          <p:nvPicPr>
            <p:cNvPr id="7174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6" name="Rectangle 50"/>
            <p:cNvSpPr>
              <a:spLocks/>
            </p:cNvSpPr>
            <p:nvPr/>
          </p:nvSpPr>
          <p:spPr bwMode="auto">
            <a:xfrm>
              <a:off x="73" y="125"/>
              <a:ext cx="786" cy="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Customer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communication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through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advertising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4862513" y="2438400"/>
            <a:ext cx="1233486" cy="1174750"/>
            <a:chOff x="-24" y="-24"/>
            <a:chExt cx="1008" cy="816"/>
          </a:xfrm>
        </p:grpSpPr>
        <p:pic>
          <p:nvPicPr>
            <p:cNvPr id="7174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4" name="Rectangle 50"/>
            <p:cNvSpPr>
              <a:spLocks/>
            </p:cNvSpPr>
            <p:nvPr/>
          </p:nvSpPr>
          <p:spPr bwMode="auto">
            <a:xfrm>
              <a:off x="101" y="25"/>
              <a:ext cx="862" cy="7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Purchasing of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fruit directly from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the farmer with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 quality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assurance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system.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6096000" y="1219200"/>
            <a:ext cx="1143000" cy="914400"/>
            <a:chOff x="-24" y="-24"/>
            <a:chExt cx="1008" cy="816"/>
          </a:xfrm>
        </p:grpSpPr>
        <p:pic>
          <p:nvPicPr>
            <p:cNvPr id="71741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2" name="Rectangle 53"/>
            <p:cNvSpPr>
              <a:spLocks/>
            </p:cNvSpPr>
            <p:nvPr/>
          </p:nvSpPr>
          <p:spPr bwMode="auto">
            <a:xfrm>
              <a:off x="132" y="102"/>
              <a:ext cx="767" cy="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The </a:t>
              </a:r>
              <a:r>
                <a:rPr lang="en-GB" sz="1000" dirty="0" err="1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smoothies</a:t>
              </a:r>
              <a:endParaRPr lang="en-GB" sz="10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are produced </a:t>
              </a:r>
            </a:p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in house.</a:t>
              </a: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4724400" y="1219200"/>
            <a:ext cx="1368425" cy="990600"/>
            <a:chOff x="-24" y="-24"/>
            <a:chExt cx="1008" cy="816"/>
          </a:xfrm>
        </p:grpSpPr>
        <p:pic>
          <p:nvPicPr>
            <p:cNvPr id="71739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40" name="Rectangle 53"/>
            <p:cNvSpPr>
              <a:spLocks/>
            </p:cNvSpPr>
            <p:nvPr/>
          </p:nvSpPr>
          <p:spPr bwMode="auto">
            <a:xfrm>
              <a:off x="116" y="102"/>
              <a:ext cx="751" cy="3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Fruit is purchased </a:t>
              </a:r>
            </a:p>
            <a:p>
              <a:r>
                <a:rPr lang="en-GB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from an organic</a:t>
              </a:r>
            </a:p>
            <a:p>
              <a:r>
                <a:rPr lang="en-GB" sz="100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farmer.</a:t>
              </a:r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324600" y="2286000"/>
            <a:ext cx="1143000" cy="990600"/>
            <a:chOff x="-24" y="-24"/>
            <a:chExt cx="1008" cy="816"/>
          </a:xfrm>
        </p:grpSpPr>
        <p:pic>
          <p:nvPicPr>
            <p:cNvPr id="7173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8" name="Rectangle 50"/>
            <p:cNvSpPr>
              <a:spLocks/>
            </p:cNvSpPr>
            <p:nvPr/>
          </p:nvSpPr>
          <p:spPr bwMode="auto">
            <a:xfrm>
              <a:off x="158" y="32"/>
              <a:ext cx="622" cy="5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Processing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fruit juice is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  <a:p>
              <a:endParaRPr lang="en-GB" sz="1100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7467600" y="2133600"/>
            <a:ext cx="990600" cy="762000"/>
            <a:chOff x="-24" y="-24"/>
            <a:chExt cx="1008" cy="816"/>
          </a:xfrm>
        </p:grpSpPr>
        <p:pic>
          <p:nvPicPr>
            <p:cNvPr id="7173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6" name="Rectangle 50"/>
            <p:cNvSpPr>
              <a:spLocks/>
            </p:cNvSpPr>
            <p:nvPr/>
          </p:nvSpPr>
          <p:spPr bwMode="auto">
            <a:xfrm>
              <a:off x="131" y="199"/>
              <a:ext cx="758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Bottling and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packaging</a:t>
              </a:r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7467600" y="2971800"/>
            <a:ext cx="990600" cy="762000"/>
            <a:chOff x="-24" y="-24"/>
            <a:chExt cx="1008" cy="816"/>
          </a:xfrm>
        </p:grpSpPr>
        <p:pic>
          <p:nvPicPr>
            <p:cNvPr id="71733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4" name="Rectangle 50"/>
            <p:cNvSpPr>
              <a:spLocks/>
            </p:cNvSpPr>
            <p:nvPr/>
          </p:nvSpPr>
          <p:spPr bwMode="auto">
            <a:xfrm>
              <a:off x="131" y="14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Shipping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</p:txBody>
        </p:sp>
      </p:grpSp>
      <p:grpSp>
        <p:nvGrpSpPr>
          <p:cNvPr id="9" name="Group 48"/>
          <p:cNvGrpSpPr>
            <a:grpSpLocks/>
          </p:cNvGrpSpPr>
          <p:nvPr/>
        </p:nvGrpSpPr>
        <p:grpSpPr bwMode="auto">
          <a:xfrm>
            <a:off x="7467600" y="3657600"/>
            <a:ext cx="990600" cy="762000"/>
            <a:chOff x="-24" y="-24"/>
            <a:chExt cx="1008" cy="816"/>
          </a:xfrm>
        </p:grpSpPr>
        <p:pic>
          <p:nvPicPr>
            <p:cNvPr id="7173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2" name="Rectangle 50"/>
            <p:cNvSpPr>
              <a:spLocks/>
            </p:cNvSpPr>
            <p:nvPr/>
          </p:nvSpPr>
          <p:spPr bwMode="auto">
            <a:xfrm>
              <a:off x="131" y="19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Storage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477000" y="3962400"/>
            <a:ext cx="990600" cy="917575"/>
            <a:chOff x="-24" y="-24"/>
            <a:chExt cx="1008" cy="816"/>
          </a:xfrm>
        </p:grpSpPr>
        <p:pic>
          <p:nvPicPr>
            <p:cNvPr id="71729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30" name="Rectangle 50"/>
            <p:cNvSpPr>
              <a:spLocks/>
            </p:cNvSpPr>
            <p:nvPr/>
          </p:nvSpPr>
          <p:spPr bwMode="auto">
            <a:xfrm>
              <a:off x="84" y="212"/>
              <a:ext cx="723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Accounting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</p:txBody>
        </p:sp>
      </p:grpSp>
      <p:grpSp>
        <p:nvGrpSpPr>
          <p:cNvPr id="11" name="Group 48"/>
          <p:cNvGrpSpPr>
            <a:grpSpLocks/>
          </p:cNvGrpSpPr>
          <p:nvPr/>
        </p:nvGrpSpPr>
        <p:grpSpPr bwMode="auto">
          <a:xfrm>
            <a:off x="6477000" y="3200400"/>
            <a:ext cx="990600" cy="762000"/>
            <a:chOff x="-24" y="-24"/>
            <a:chExt cx="1008" cy="816"/>
          </a:xfrm>
        </p:grpSpPr>
        <p:pic>
          <p:nvPicPr>
            <p:cNvPr id="71727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8" name="Rectangle 50"/>
            <p:cNvSpPr>
              <a:spLocks/>
            </p:cNvSpPr>
            <p:nvPr/>
          </p:nvSpPr>
          <p:spPr bwMode="auto">
            <a:xfrm>
              <a:off x="131" y="199"/>
              <a:ext cx="723" cy="5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Website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design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467600" y="4419600"/>
            <a:ext cx="990600" cy="762000"/>
            <a:chOff x="-24" y="-24"/>
            <a:chExt cx="1008" cy="816"/>
          </a:xfrm>
        </p:grpSpPr>
        <p:pic>
          <p:nvPicPr>
            <p:cNvPr id="7172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26" name="Rectangle 50"/>
            <p:cNvSpPr>
              <a:spLocks/>
            </p:cNvSpPr>
            <p:nvPr/>
          </p:nvSpPr>
          <p:spPr bwMode="auto">
            <a:xfrm>
              <a:off x="131" y="199"/>
              <a:ext cx="710" cy="3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Sales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outsourced</a:t>
              </a:r>
            </a:p>
          </p:txBody>
        </p:sp>
      </p:grpSp>
      <p:sp>
        <p:nvSpPr>
          <p:cNvPr id="71705" name="TextBox 61"/>
          <p:cNvSpPr txBox="1">
            <a:spLocks noChangeArrowheads="1"/>
          </p:cNvSpPr>
          <p:nvPr/>
        </p:nvSpPr>
        <p:spPr bwMode="auto">
          <a:xfrm>
            <a:off x="3276600" y="5410200"/>
            <a:ext cx="8667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700" dirty="0"/>
              <a:t>Profitability Model</a:t>
            </a:r>
          </a:p>
        </p:txBody>
      </p:sp>
      <p:pic>
        <p:nvPicPr>
          <p:cNvPr id="71706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399088"/>
            <a:ext cx="38100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239000" y="1219200"/>
            <a:ext cx="1143000" cy="914400"/>
            <a:chOff x="-24" y="-24"/>
            <a:chExt cx="1008" cy="816"/>
          </a:xfrm>
        </p:grpSpPr>
        <p:pic>
          <p:nvPicPr>
            <p:cNvPr id="71713" name="Picture 5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1714" name="Rectangle 53"/>
            <p:cNvSpPr>
              <a:spLocks/>
            </p:cNvSpPr>
            <p:nvPr/>
          </p:nvSpPr>
          <p:spPr bwMode="auto">
            <a:xfrm>
              <a:off x="229" y="174"/>
              <a:ext cx="616" cy="2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Sales stand</a:t>
              </a:r>
            </a:p>
            <a:p>
              <a:r>
                <a:rPr lang="en-GB" sz="1000" dirty="0">
                  <a:solidFill>
                    <a:schemeClr val="bg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at a festival.</a:t>
              </a:r>
            </a:p>
          </p:txBody>
        </p:sp>
      </p:grpSp>
      <p:sp>
        <p:nvSpPr>
          <p:cNvPr id="68" name="TextBox 6"/>
          <p:cNvSpPr txBox="1">
            <a:spLocks noChangeArrowheads="1"/>
          </p:cNvSpPr>
          <p:nvPr/>
        </p:nvSpPr>
        <p:spPr bwMode="auto">
          <a:xfrm>
            <a:off x="6132506" y="900546"/>
            <a:ext cx="19406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/>
              <a:t>Value Chain Structure</a:t>
            </a: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50091" y="849746"/>
            <a:ext cx="4306454" cy="43226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pic>
        <p:nvPicPr>
          <p:cNvPr id="70" name="Picture 25" descr="Bildschirmfoto 2013-11-09 um 14.30.4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6454" y="960871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" name="Group 48"/>
          <p:cNvGrpSpPr>
            <a:grpSpLocks/>
          </p:cNvGrpSpPr>
          <p:nvPr/>
        </p:nvGrpSpPr>
        <p:grpSpPr bwMode="auto">
          <a:xfrm>
            <a:off x="193971" y="1535546"/>
            <a:ext cx="1233488" cy="1174750"/>
            <a:chOff x="-24" y="-24"/>
            <a:chExt cx="1008" cy="816"/>
          </a:xfrm>
        </p:grpSpPr>
        <p:pic>
          <p:nvPicPr>
            <p:cNvPr id="72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" name="Rectangle 50"/>
            <p:cNvSpPr>
              <a:spLocks/>
            </p:cNvSpPr>
            <p:nvPr/>
          </p:nvSpPr>
          <p:spPr bwMode="auto">
            <a:xfrm>
              <a:off x="55" y="135"/>
              <a:ext cx="863" cy="2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Healthy Nutrition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easily achieved</a:t>
              </a:r>
            </a:p>
          </p:txBody>
        </p:sp>
      </p:grpSp>
      <p:grpSp>
        <p:nvGrpSpPr>
          <p:cNvPr id="74" name="Group 48"/>
          <p:cNvGrpSpPr>
            <a:grpSpLocks/>
          </p:cNvGrpSpPr>
          <p:nvPr/>
        </p:nvGrpSpPr>
        <p:grpSpPr bwMode="auto">
          <a:xfrm>
            <a:off x="1565571" y="3288146"/>
            <a:ext cx="1233489" cy="1174750"/>
            <a:chOff x="-24" y="-24"/>
            <a:chExt cx="1008" cy="816"/>
          </a:xfrm>
        </p:grpSpPr>
        <p:pic>
          <p:nvPicPr>
            <p:cNvPr id="75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6" name="Rectangle 50"/>
            <p:cNvSpPr>
              <a:spLocks/>
            </p:cNvSpPr>
            <p:nvPr/>
          </p:nvSpPr>
          <p:spPr bwMode="auto">
            <a:xfrm>
              <a:off x="36" y="135"/>
              <a:ext cx="910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Create something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of your own and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 solve a problem</a:t>
              </a:r>
            </a:p>
          </p:txBody>
        </p:sp>
      </p:grpSp>
      <p:grpSp>
        <p:nvGrpSpPr>
          <p:cNvPr id="77" name="Group 48"/>
          <p:cNvGrpSpPr>
            <a:grpSpLocks/>
          </p:cNvGrpSpPr>
          <p:nvPr/>
        </p:nvGrpSpPr>
        <p:grpSpPr bwMode="auto">
          <a:xfrm>
            <a:off x="3013371" y="1840346"/>
            <a:ext cx="1233488" cy="1174750"/>
            <a:chOff x="-24" y="-24"/>
            <a:chExt cx="1008" cy="816"/>
          </a:xfrm>
        </p:grpSpPr>
        <p:pic>
          <p:nvPicPr>
            <p:cNvPr id="78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9" name="Rectangle 50"/>
            <p:cNvSpPr>
              <a:spLocks/>
            </p:cNvSpPr>
            <p:nvPr/>
          </p:nvSpPr>
          <p:spPr bwMode="auto">
            <a:xfrm>
              <a:off x="163" y="153"/>
              <a:ext cx="67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Fair and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sustainable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management</a:t>
              </a:r>
            </a:p>
          </p:txBody>
        </p:sp>
      </p:grpSp>
      <p:grpSp>
        <p:nvGrpSpPr>
          <p:cNvPr id="80" name="Group 48"/>
          <p:cNvGrpSpPr>
            <a:grpSpLocks/>
          </p:cNvGrpSpPr>
          <p:nvPr/>
        </p:nvGrpSpPr>
        <p:grpSpPr bwMode="auto">
          <a:xfrm>
            <a:off x="1565571" y="1611746"/>
            <a:ext cx="1233488" cy="1174750"/>
            <a:chOff x="-24" y="-24"/>
            <a:chExt cx="1008" cy="816"/>
          </a:xfrm>
        </p:grpSpPr>
        <p:pic>
          <p:nvPicPr>
            <p:cNvPr id="81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50"/>
            <p:cNvSpPr>
              <a:spLocks/>
            </p:cNvSpPr>
            <p:nvPr/>
          </p:nvSpPr>
          <p:spPr bwMode="auto">
            <a:xfrm>
              <a:off x="223" y="205"/>
              <a:ext cx="363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100 %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natural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juice</a:t>
              </a:r>
            </a:p>
          </p:txBody>
        </p:sp>
      </p:grpSp>
      <p:grpSp>
        <p:nvGrpSpPr>
          <p:cNvPr id="83" name="Group 48"/>
          <p:cNvGrpSpPr>
            <a:grpSpLocks/>
          </p:cNvGrpSpPr>
          <p:nvPr/>
        </p:nvGrpSpPr>
        <p:grpSpPr bwMode="auto">
          <a:xfrm>
            <a:off x="2937171" y="3288146"/>
            <a:ext cx="1233487" cy="1174750"/>
            <a:chOff x="-24" y="-24"/>
            <a:chExt cx="1008" cy="816"/>
          </a:xfrm>
        </p:grpSpPr>
        <p:pic>
          <p:nvPicPr>
            <p:cNvPr id="84" name="Picture 49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5" name="Rectangle 50"/>
            <p:cNvSpPr>
              <a:spLocks/>
            </p:cNvSpPr>
            <p:nvPr/>
          </p:nvSpPr>
          <p:spPr bwMode="auto">
            <a:xfrm>
              <a:off x="101" y="135"/>
              <a:ext cx="882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10 % of the profit 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to charitable</a:t>
              </a:r>
            </a:p>
            <a:p>
              <a:r>
                <a:rPr lang="en-GB" sz="11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organisations</a:t>
              </a:r>
            </a:p>
          </p:txBody>
        </p:sp>
      </p:grpSp>
      <p:sp>
        <p:nvSpPr>
          <p:cNvPr id="86" name="TextBox 8"/>
          <p:cNvSpPr txBox="1">
            <a:spLocks noChangeArrowheads="1"/>
          </p:cNvSpPr>
          <p:nvPr/>
        </p:nvSpPr>
        <p:spPr bwMode="auto">
          <a:xfrm>
            <a:off x="865909" y="1004456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/>
              <a:t>Value Proposal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6146" y="1824182"/>
            <a:ext cx="306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15"/>
          <p:cNvSpPr>
            <a:spLocks noChangeArrowheads="1"/>
          </p:cNvSpPr>
          <p:nvPr/>
        </p:nvSpPr>
        <p:spPr bwMode="auto">
          <a:xfrm>
            <a:off x="5269346" y="1824182"/>
            <a:ext cx="1447800" cy="13716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73733" name="Rectangle 20"/>
          <p:cNvSpPr>
            <a:spLocks noChangeArrowheads="1"/>
          </p:cNvSpPr>
          <p:nvPr/>
        </p:nvSpPr>
        <p:spPr bwMode="auto">
          <a:xfrm>
            <a:off x="2068946" y="1824182"/>
            <a:ext cx="3048000" cy="32004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73734" name="TextBox 22"/>
          <p:cNvSpPr txBox="1">
            <a:spLocks noChangeArrowheads="1"/>
          </p:cNvSpPr>
          <p:nvPr/>
        </p:nvSpPr>
        <p:spPr bwMode="auto">
          <a:xfrm>
            <a:off x="2678546" y="1867045"/>
            <a:ext cx="16015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/>
              <a:t>Profitability model</a:t>
            </a:r>
          </a:p>
        </p:txBody>
      </p:sp>
      <p:pic>
        <p:nvPicPr>
          <p:cNvPr id="73735" name="Picture 41" descr="Bildschirmfoto 2013-04-09 um 12.53.2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5146" y="1900382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211946" y="3348182"/>
            <a:ext cx="1562100" cy="1447800"/>
            <a:chOff x="-24" y="-24"/>
            <a:chExt cx="1008" cy="816"/>
          </a:xfrm>
        </p:grpSpPr>
        <p:pic>
          <p:nvPicPr>
            <p:cNvPr id="73743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4" name="Rectangle 50"/>
            <p:cNvSpPr>
              <a:spLocks/>
            </p:cNvSpPr>
            <p:nvPr/>
          </p:nvSpPr>
          <p:spPr bwMode="auto">
            <a:xfrm>
              <a:off x="36" y="170"/>
              <a:ext cx="928" cy="4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The target </a:t>
              </a:r>
            </a:p>
            <a:p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group is big</a:t>
              </a:r>
            </a:p>
            <a:p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enough and has a </a:t>
              </a:r>
            </a:p>
            <a:p>
              <a:r>
                <a:rPr lang="en-GB" sz="1400" dirty="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need.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830946" y="2128982"/>
            <a:ext cx="1295400" cy="1219200"/>
            <a:chOff x="-24" y="-24"/>
            <a:chExt cx="1008" cy="816"/>
          </a:xfrm>
        </p:grpSpPr>
        <p:pic>
          <p:nvPicPr>
            <p:cNvPr id="73741" name="Picture 4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742" name="Rectangle 50"/>
            <p:cNvSpPr>
              <a:spLocks/>
            </p:cNvSpPr>
            <p:nvPr/>
          </p:nvSpPr>
          <p:spPr bwMode="auto">
            <a:xfrm>
              <a:off x="82" y="135"/>
              <a:ext cx="800" cy="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4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Smoothies</a:t>
              </a:r>
            </a:p>
            <a:p>
              <a:r>
                <a:rPr lang="en-GB" sz="14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will be sold</a:t>
              </a:r>
            </a:p>
            <a:p>
              <a:r>
                <a:rPr lang="en-GB" sz="14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to customers</a:t>
              </a: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345546" y="1870364"/>
            <a:ext cx="87826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GB" sz="700" dirty="0"/>
              <a:t>Social, ecological </a:t>
            </a:r>
          </a:p>
          <a:p>
            <a:pPr algn="l"/>
            <a:r>
              <a:rPr lang="en-GB" sz="700" dirty="0"/>
              <a:t>and leadership – </a:t>
            </a:r>
          </a:p>
          <a:p>
            <a:pPr algn="l"/>
            <a:r>
              <a:rPr lang="en-GB" sz="700" dirty="0"/>
              <a:t>sensitivity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570182" y="404091"/>
            <a:ext cx="6084454" cy="5414818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pic>
        <p:nvPicPr>
          <p:cNvPr id="7475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6999" y="459508"/>
            <a:ext cx="1109305" cy="11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6340837" y="3265055"/>
            <a:ext cx="1267618" cy="1318490"/>
            <a:chOff x="-24" y="-24"/>
            <a:chExt cx="1008" cy="816"/>
          </a:xfrm>
        </p:grpSpPr>
        <p:pic>
          <p:nvPicPr>
            <p:cNvPr id="74777" name="Picture 4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4778" name="Rectangle 50"/>
            <p:cNvSpPr>
              <a:spLocks/>
            </p:cNvSpPr>
            <p:nvPr/>
          </p:nvSpPr>
          <p:spPr bwMode="auto">
            <a:xfrm>
              <a:off x="48" y="199"/>
              <a:ext cx="853" cy="3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GB" sz="16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Sustainable</a:t>
              </a:r>
            </a:p>
            <a:p>
              <a:r>
                <a:rPr lang="en-GB" sz="1600">
                  <a:solidFill>
                    <a:srgbClr val="4C4C4C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processing</a:t>
              </a:r>
            </a:p>
          </p:txBody>
        </p:sp>
      </p:grpSp>
      <p:pic>
        <p:nvPicPr>
          <p:cNvPr id="67" name="Picture 66" descr="Bildschirmfoto 2014-03-23 um 06.43.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364" y="3276600"/>
            <a:ext cx="1200801" cy="1828492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8" name="Picture 67" descr="Bildschirmfoto 2014-03-23 um 06.42.5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4545" y="1331378"/>
            <a:ext cx="1563329" cy="1667410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9" name="Picture 68" descr="Bildschirmfoto 2014-03-23 um 06.42.5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9546" y="3059544"/>
            <a:ext cx="1261992" cy="176349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0" name="Picture 69" descr="Bildschirmfoto 2014-03-23 um 06.42.4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7456" y="1034472"/>
            <a:ext cx="1516999" cy="1974423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1" name="Picture 70" descr="Bildschirmfoto 2014-03-23 um 06.42.3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192" y="1062182"/>
            <a:ext cx="1310909" cy="1549256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0" name="Picture 49" descr="Bildschirmfoto 2014-03-24 um 07.32.28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2640" y="3200399"/>
            <a:ext cx="1469736" cy="1856509"/>
          </a:xfrm>
          <a:prstGeom prst="rect">
            <a:avLst/>
          </a:prstGeom>
          <a:ln>
            <a:solidFill>
              <a:srgbClr val="FF66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286327" y="6345382"/>
            <a:ext cx="14563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Source innocent Alps Gmbh</a:t>
            </a:r>
          </a:p>
          <a:p>
            <a:endParaRPr lang="de-AT" sz="800" dirty="0"/>
          </a:p>
        </p:txBody>
      </p:sp>
      <p:sp>
        <p:nvSpPr>
          <p:cNvPr id="29" name="Rectangle 50"/>
          <p:cNvSpPr>
            <a:spLocks/>
          </p:cNvSpPr>
          <p:nvPr/>
        </p:nvSpPr>
        <p:spPr bwMode="auto">
          <a:xfrm>
            <a:off x="2004285" y="2164169"/>
            <a:ext cx="992159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100 % natural </a:t>
            </a:r>
          </a:p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beverages</a:t>
            </a:r>
          </a:p>
        </p:txBody>
      </p:sp>
      <p:sp>
        <p:nvSpPr>
          <p:cNvPr id="30" name="Rectangle 50"/>
          <p:cNvSpPr>
            <a:spLocks/>
          </p:cNvSpPr>
          <p:nvPr/>
        </p:nvSpPr>
        <p:spPr bwMode="auto">
          <a:xfrm>
            <a:off x="3472868" y="2524380"/>
            <a:ext cx="1081539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Ingredients with </a:t>
            </a:r>
          </a:p>
          <a:p>
            <a:pPr algn="ctr"/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fair labour</a:t>
            </a: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1593274" y="473364"/>
            <a:ext cx="4791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b="1" dirty="0"/>
              <a:t>Social, Ecological and Leadership Sensitivity</a:t>
            </a:r>
          </a:p>
        </p:txBody>
      </p:sp>
      <p:sp>
        <p:nvSpPr>
          <p:cNvPr id="32" name="Rectangle 50"/>
          <p:cNvSpPr>
            <a:spLocks/>
          </p:cNvSpPr>
          <p:nvPr/>
        </p:nvSpPr>
        <p:spPr bwMode="auto">
          <a:xfrm>
            <a:off x="5045360" y="2378516"/>
            <a:ext cx="1361446" cy="50783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Eco-Friendly     </a:t>
            </a:r>
          </a:p>
          <a:p>
            <a:pPr algn="ctr"/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/>
            <a:endParaRPr lang="en-GB" sz="11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Rectangle 50"/>
          <p:cNvSpPr>
            <a:spLocks/>
          </p:cNvSpPr>
          <p:nvPr/>
        </p:nvSpPr>
        <p:spPr bwMode="auto">
          <a:xfrm>
            <a:off x="1971958" y="4337024"/>
            <a:ext cx="1018315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Sustainable</a:t>
            </a:r>
          </a:p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packaging</a:t>
            </a:r>
          </a:p>
        </p:txBody>
      </p:sp>
      <p:sp>
        <p:nvSpPr>
          <p:cNvPr id="34" name="Rectangle 50"/>
          <p:cNvSpPr>
            <a:spLocks/>
          </p:cNvSpPr>
          <p:nvPr/>
        </p:nvSpPr>
        <p:spPr bwMode="auto">
          <a:xfrm>
            <a:off x="3495956" y="4533326"/>
            <a:ext cx="863593" cy="55399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Profit</a:t>
            </a:r>
          </a:p>
          <a:p>
            <a:pPr algn="ctr"/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sharing</a:t>
            </a:r>
          </a:p>
          <a:p>
            <a:pPr algn="ctr"/>
            <a:endParaRPr lang="en-GB" sz="1200" b="1" dirty="0">
              <a:solidFill>
                <a:srgbClr val="4C4C4C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" name="Rectangle 50"/>
          <p:cNvSpPr>
            <a:spLocks/>
          </p:cNvSpPr>
          <p:nvPr/>
        </p:nvSpPr>
        <p:spPr bwMode="auto">
          <a:xfrm>
            <a:off x="5574139" y="4360115"/>
            <a:ext cx="521777" cy="36933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Caritas </a:t>
            </a:r>
          </a:p>
          <a:p>
            <a:r>
              <a:rPr lang="en-GB" sz="1200" b="1" dirty="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rPr>
              <a:t>&amp; You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207818" y="969818"/>
            <a:ext cx="8543637" cy="588818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5" name="Picture 18" descr="Bildschirmfoto 2014-03-16 um 18.25.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273" y="878472"/>
            <a:ext cx="7308272" cy="59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0"/>
          <p:cNvSpPr>
            <a:spLocks/>
          </p:cNvSpPr>
          <p:nvPr/>
        </p:nvSpPr>
        <p:spPr bwMode="auto">
          <a:xfrm rot="20951281">
            <a:off x="1384451" y="2739084"/>
            <a:ext cx="1393825" cy="16619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Draw your Sustainable Business Model on a flip chart. </a:t>
            </a: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50"/>
          <p:cNvSpPr>
            <a:spLocks/>
          </p:cNvSpPr>
          <p:nvPr/>
        </p:nvSpPr>
        <p:spPr bwMode="auto">
          <a:xfrm rot="333960">
            <a:off x="3903086" y="2862481"/>
            <a:ext cx="139382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Use adhesive labels.</a:t>
            </a:r>
          </a:p>
          <a:p>
            <a:endParaRPr lang="en-GB" sz="1800" b="1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50"/>
          <p:cNvSpPr>
            <a:spLocks/>
          </p:cNvSpPr>
          <p:nvPr/>
        </p:nvSpPr>
        <p:spPr bwMode="auto">
          <a:xfrm rot="21404128">
            <a:off x="6043932" y="2793517"/>
            <a:ext cx="188951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Describe the modules of your Sustainable 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B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usiness </a:t>
            </a:r>
            <a:r>
              <a:rPr lang="en-GB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M</a:t>
            </a:r>
            <a:r>
              <a:rPr lang="en-GB" sz="1800" dirty="0">
                <a:solidFill>
                  <a:srgbClr val="4C4C4C"/>
                </a:solidFill>
                <a:latin typeface="Handwriting - Dakota" charset="0"/>
                <a:ea typeface="ＭＳ Ｐゴシック" charset="-128"/>
                <a:cs typeface="ＭＳ Ｐゴシック" charset="-128"/>
              </a:rPr>
              <a:t>odel.</a:t>
            </a:r>
          </a:p>
          <a:p>
            <a:endParaRPr lang="en-GB" sz="1800" b="1" dirty="0">
              <a:solidFill>
                <a:srgbClr val="4C4C4C"/>
              </a:solidFill>
              <a:latin typeface="Handwriting - Dakot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669473" y="4688472"/>
            <a:ext cx="1447800" cy="1981200"/>
          </a:xfrm>
          <a:prstGeom prst="rect">
            <a:avLst/>
          </a:prstGeom>
          <a:solidFill>
            <a:srgbClr val="FFFFFF"/>
          </a:solidFill>
          <a:ln w="25400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223A386-28DA-1A42-BFDC-75B9D034F233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2AEA7C-4C0D-104B-8636-62724E8BFD8F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31F038-BD09-1046-98E4-FF5B21DE1A30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7667625" y="260350"/>
            <a:ext cx="1152525" cy="504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E7428F-752D-F84A-B6EA-F1AED3B1CC42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solidFill>
                  <a:schemeClr val="bg1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Create your own Sustainable Business Model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344055" y="6403109"/>
            <a:ext cx="22536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AT" sz="800" dirty="0"/>
              <a:t>Illustrator: Helmut Pokornig © IFTE</a:t>
            </a:r>
          </a:p>
          <a:p>
            <a:endParaRPr lang="de-AT" sz="800" dirty="0"/>
          </a:p>
          <a:p>
            <a:endParaRPr lang="de-AT" sz="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28"/>
          <p:cNvSpPr/>
          <p:nvPr/>
        </p:nvSpPr>
        <p:spPr>
          <a:xfrm>
            <a:off x="6" y="173187"/>
            <a:ext cx="9143993" cy="6569363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52400" y="3048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sz="4200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4724400" y="3048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0" name="TextBox 6"/>
          <p:cNvSpPr txBox="1">
            <a:spLocks noChangeArrowheads="1"/>
          </p:cNvSpPr>
          <p:nvPr/>
        </p:nvSpPr>
        <p:spPr bwMode="auto">
          <a:xfrm>
            <a:off x="6328778" y="381000"/>
            <a:ext cx="19406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Value Chain Structure</a:t>
            </a:r>
          </a:p>
        </p:txBody>
      </p:sp>
      <p:pic>
        <p:nvPicPr>
          <p:cNvPr id="60421" name="Picture 25" descr="Bildschirmfoto 2013-11-09 um 14.30.4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339725"/>
            <a:ext cx="5794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Box 8"/>
          <p:cNvSpPr txBox="1">
            <a:spLocks noChangeArrowheads="1"/>
          </p:cNvSpPr>
          <p:nvPr/>
        </p:nvSpPr>
        <p:spPr bwMode="auto">
          <a:xfrm>
            <a:off x="762000" y="381000"/>
            <a:ext cx="1401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Value Proposal</a:t>
            </a:r>
          </a:p>
        </p:txBody>
      </p:sp>
      <p:pic>
        <p:nvPicPr>
          <p:cNvPr id="60423" name="Picture 9" descr="Bildschirmfoto 2014-03-16 um 16.33.3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8513" y="361950"/>
            <a:ext cx="4968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4" name="Rectangle 10"/>
          <p:cNvSpPr>
            <a:spLocks noChangeArrowheads="1"/>
          </p:cNvSpPr>
          <p:nvPr/>
        </p:nvSpPr>
        <p:spPr bwMode="auto">
          <a:xfrm>
            <a:off x="4724400" y="3429000"/>
            <a:ext cx="42672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5" name="Rectangle 11"/>
          <p:cNvSpPr>
            <a:spLocks noChangeArrowheads="1"/>
          </p:cNvSpPr>
          <p:nvPr/>
        </p:nvSpPr>
        <p:spPr bwMode="auto">
          <a:xfrm>
            <a:off x="152400" y="3429000"/>
            <a:ext cx="4419600" cy="2971800"/>
          </a:xfrm>
          <a:prstGeom prst="rect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 sz="4200"/>
          </a:p>
        </p:txBody>
      </p:sp>
      <p:sp>
        <p:nvSpPr>
          <p:cNvPr id="60426" name="TextBox 12"/>
          <p:cNvSpPr txBox="1">
            <a:spLocks noChangeArrowheads="1"/>
          </p:cNvSpPr>
          <p:nvPr/>
        </p:nvSpPr>
        <p:spPr bwMode="auto">
          <a:xfrm>
            <a:off x="762000" y="3471863"/>
            <a:ext cx="15488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Profitability Model</a:t>
            </a:r>
          </a:p>
        </p:txBody>
      </p:sp>
      <p:sp>
        <p:nvSpPr>
          <p:cNvPr id="60427" name="TextBox 13"/>
          <p:cNvSpPr txBox="1">
            <a:spLocks noChangeArrowheads="1"/>
          </p:cNvSpPr>
          <p:nvPr/>
        </p:nvSpPr>
        <p:spPr bwMode="auto">
          <a:xfrm>
            <a:off x="6250858" y="3505200"/>
            <a:ext cx="16849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Social and Ecological </a:t>
            </a:r>
          </a:p>
          <a:p>
            <a:r>
              <a:rPr lang="en-GB" sz="1400" dirty="0"/>
              <a:t>Sensitivity</a:t>
            </a:r>
          </a:p>
        </p:txBody>
      </p:sp>
      <p:pic>
        <p:nvPicPr>
          <p:cNvPr id="6042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0" y="3508375"/>
            <a:ext cx="533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41" descr="Bildschirmfoto 2013-04-09 um 12.53.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604838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78691" y="1050636"/>
            <a:ext cx="1233488" cy="1174750"/>
            <a:chOff x="-24" y="-24"/>
            <a:chExt cx="1008" cy="816"/>
          </a:xfrm>
        </p:grpSpPr>
        <p:pic>
          <p:nvPicPr>
            <p:cNvPr id="16" name="Picture 4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Rectangle 50"/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100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627ADFCD2114BA04773317A8E8776" ma:contentTypeVersion="0" ma:contentTypeDescription="Create a new document." ma:contentTypeScope="" ma:versionID="a9c2bf65c959cc1e81dd473ebb4680d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6b84bf688f0f6f41e1b0b61a072224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B0E36E0-1372-4230-9D66-9B4A5D9C3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Macintosh PowerPoint</Application>
  <PresentationFormat>Bildschirmpräsentation (4:3)</PresentationFormat>
  <Paragraphs>147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Arial Unicode MS</vt:lpstr>
      <vt:lpstr>ＭＳ Ｐゴシック</vt:lpstr>
      <vt:lpstr>Arial</vt:lpstr>
      <vt:lpstr>Calibri</vt:lpstr>
      <vt:lpstr>DejaVu Sans</vt:lpstr>
      <vt:lpstr>Handwriting - Dakota</vt:lpstr>
      <vt:lpstr>Helvetica</vt:lpstr>
      <vt:lpstr>Helvetica Neue</vt:lpstr>
      <vt:lpstr>Times</vt:lpstr>
      <vt:lpstr>Times New Roman</vt:lpstr>
      <vt:lpstr>Tw Cen MT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Rdesign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Teply Annamaria</cp:lastModifiedBy>
  <cp:revision>279</cp:revision>
  <dcterms:created xsi:type="dcterms:W3CDTF">2015-06-29T09:01:59Z</dcterms:created>
  <dcterms:modified xsi:type="dcterms:W3CDTF">2018-08-24T19:51:23Z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0x010100FAE627ADFCD2114BA04773317A8E8776</vt:lpwstr>
  </property>
</Properties>
</file>