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488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487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12"/>
    <a:srgbClr val="F7FFFF"/>
    <a:srgbClr val="FFB300"/>
    <a:srgbClr val="1D1D1D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18"/>
    <p:restoredTop sz="94780" autoAdjust="0"/>
  </p:normalViewPr>
  <p:slideViewPr>
    <p:cSldViewPr snapToGrid="0">
      <p:cViewPr varScale="1">
        <p:scale>
          <a:sx n="115" d="100"/>
          <a:sy n="115" d="100"/>
        </p:scale>
        <p:origin x="1192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8/24/18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24/08/18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Start </a:t>
            </a:r>
            <a:r>
              <a:rPr lang="de-AT" strike="noStrike" dirty="0" err="1">
                <a:solidFill>
                  <a:srgbClr val="FFFFFF"/>
                </a:solidFill>
                <a:latin typeface="Tw Cen MT"/>
                <a:ea typeface="DejaVu Sans"/>
              </a:rPr>
              <a:t>Your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Project Challenge / B2: 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Start </a:t>
            </a:r>
            <a:r>
              <a:rPr lang="de-AT" dirty="0" err="1">
                <a:solidFill>
                  <a:srgbClr val="FFFFFF"/>
                </a:solidFill>
                <a:latin typeface="Tw Cen MT"/>
                <a:ea typeface="DejaVu Sans"/>
              </a:rPr>
              <a:t>your</a:t>
            </a:r>
            <a:r>
              <a:rPr lang="de-AT" dirty="0">
                <a:solidFill>
                  <a:srgbClr val="FFFFFF"/>
                </a:solidFill>
                <a:latin typeface="Tw Cen MT"/>
                <a:ea typeface="DejaVu Sans"/>
              </a:rPr>
              <a:t> Project </a:t>
            </a:r>
            <a:endParaRPr dirty="0"/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459720" y="1834607"/>
            <a:ext cx="7343640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Start </a:t>
            </a:r>
            <a:r>
              <a:rPr lang="de-AT" sz="3000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Your</a:t>
            </a:r>
            <a:r>
              <a:rPr lang="de-AT" sz="3000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Project Challenge B2</a:t>
            </a:r>
            <a:endParaRPr lang="de-AT" sz="3000" b="1" strike="noStrike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can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plan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and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implement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my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project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a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team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. </a:t>
            </a:r>
            <a:r>
              <a:rPr lang="de-DE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endParaRPr lang="de-AT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Core </a:t>
            </a:r>
            <a:r>
              <a:rPr lang="de-AT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Entrepreneurial</a:t>
            </a:r>
            <a:r>
              <a:rPr lang="de-AT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Education </a:t>
            </a:r>
            <a:endParaRPr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81" name="Picture 1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Start </a:t>
            </a:r>
            <a:r>
              <a:rPr lang="de-AT" b="1" dirty="0" err="1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your</a:t>
            </a:r>
            <a:r>
              <a:rPr lang="de-AT" b="1" dirty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Project </a:t>
            </a:r>
          </a:p>
        </p:txBody>
      </p: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E916E39-5EEE-8540-932D-123CEC7EC0BA}"/>
              </a:ext>
            </a:extLst>
          </p:cNvPr>
          <p:cNvGrpSpPr/>
          <p:nvPr/>
        </p:nvGrpSpPr>
        <p:grpSpPr>
          <a:xfrm>
            <a:off x="780205" y="5607594"/>
            <a:ext cx="6914516" cy="577215"/>
            <a:chOff x="0" y="0"/>
            <a:chExt cx="6914815" cy="577215"/>
          </a:xfrm>
        </p:grpSpPr>
        <p:pic>
          <p:nvPicPr>
            <p:cNvPr id="20" name="Picture 14" descr="Bildschirmfoto 2014-05-21 um 14.47.42.png">
              <a:extLst>
                <a:ext uri="{FF2B5EF4-FFF2-40B4-BE49-F238E27FC236}">
                  <a16:creationId xmlns:a16="http://schemas.microsoft.com/office/drawing/2014/main" id="{A72A4C92-C9B7-6E43-A945-B8B6B77AAB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3915" y="12031"/>
              <a:ext cx="850900" cy="534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7" descr="Logo_eesi">
              <a:extLst>
                <a:ext uri="{FF2B5EF4-FFF2-40B4-BE49-F238E27FC236}">
                  <a16:creationId xmlns:a16="http://schemas.microsoft.com/office/drawing/2014/main" id="{E37EA260-6F32-814C-A58B-F6377BC1D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90765" y="0"/>
              <a:ext cx="952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3">
              <a:extLst>
                <a:ext uri="{FF2B5EF4-FFF2-40B4-BE49-F238E27FC236}">
                  <a16:creationId xmlns:a16="http://schemas.microsoft.com/office/drawing/2014/main" id="{6D7A486A-B222-4B46-8DC2-26F67A0D5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550353" y="96252"/>
              <a:ext cx="1025954" cy="387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5" descr="kph-logo-2014-transparent-cmyk-300.eps">
              <a:extLst>
                <a:ext uri="{FF2B5EF4-FFF2-40B4-BE49-F238E27FC236}">
                  <a16:creationId xmlns:a16="http://schemas.microsoft.com/office/drawing/2014/main" id="{892B3D66-FB65-B24F-8320-6746312E5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979" y="60157"/>
              <a:ext cx="960120" cy="459740"/>
            </a:xfrm>
            <a:prstGeom prst="rect">
              <a:avLst/>
            </a:prstGeom>
            <a:noFill/>
            <a:ln>
              <a:noFill/>
            </a:ln>
            <a:extLst/>
          </p:spPr>
        </p:pic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27921CAB-5162-664D-8D2D-2CF9EF3FDA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2396" y="0"/>
              <a:ext cx="769620" cy="577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  <a:solidFill>
                    <a:srgbClr val="FFFFFF"/>
                  </a:solidFill>
                </a14:hiddenFill>
              </a:ext>
              <a:ext uri="{91240B29-F687-4f45-9708-019B960494DF}">
  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o="http://schemas.microsoft.com/office/mac/office/2008/main" xmlns:mv="urn:schemas-microsoft-com:mac:vml" xmlns:ve="http://schemas.openxmlformats.org/markup-compatibility/2006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Bild 39" descr="Macintosh HD:Users:valentinmayerhofer:Dropbox:IFTE:Youth Challenge Program:final Layout:Icons ohne Hintergrund:co-funded.png">
              <a:extLst>
                <a:ext uri="{FF2B5EF4-FFF2-40B4-BE49-F238E27FC236}">
                  <a16:creationId xmlns:a16="http://schemas.microsoft.com/office/drawing/2014/main" id="{376A6CD1-3524-164C-8DFE-220497DE1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6252"/>
              <a:ext cx="1384935" cy="39814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09444964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6: Dates – Project Progression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578806" y="2159010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When?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7170" name="Gerade Verbindung mit Pfeil 4"/>
          <p:cNvCxnSpPr>
            <a:cxnSpLocks noChangeShapeType="1"/>
          </p:cNvCxnSpPr>
          <p:nvPr/>
        </p:nvCxnSpPr>
        <p:spPr bwMode="auto">
          <a:xfrm flipV="1">
            <a:off x="522914" y="4629737"/>
            <a:ext cx="7970357" cy="2185"/>
          </a:xfrm>
          <a:prstGeom prst="straightConnector1">
            <a:avLst/>
          </a:prstGeom>
          <a:noFill/>
          <a:ln w="25400">
            <a:solidFill>
              <a:srgbClr val="4E6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noFill/>
              </a14:hiddenFill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160344" y="4573796"/>
            <a:ext cx="630502" cy="67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Time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6156145" y="2149686"/>
            <a:ext cx="2356088" cy="2240749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What deliverables?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9" name="Rechteck 5"/>
          <p:cNvSpPr>
            <a:spLocks noChangeArrowheads="1"/>
          </p:cNvSpPr>
          <p:nvPr/>
        </p:nvSpPr>
        <p:spPr bwMode="auto">
          <a:xfrm>
            <a:off x="3397104" y="2152795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Who?</a:t>
            </a:r>
            <a:endParaRPr kumimoji="0" lang="de-AT" sz="4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05458"/>
      </p:ext>
    </p:extLst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6: Dates – Project Progression (Time Structure)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1313481" y="1478494"/>
            <a:ext cx="6924629" cy="4502145"/>
            <a:chOff x="1004569" y="877856"/>
            <a:chExt cx="5043247" cy="2826039"/>
          </a:xfrm>
        </p:grpSpPr>
        <p:sp>
          <p:nvSpPr>
            <p:cNvPr id="10" name="Oval 9"/>
            <p:cNvSpPr/>
            <p:nvPr/>
          </p:nvSpPr>
          <p:spPr>
            <a:xfrm>
              <a:off x="2402155" y="1751256"/>
              <a:ext cx="213693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>
                  <a:solidFill>
                    <a:schemeClr val="tx1"/>
                  </a:solidFill>
                  <a:cs typeface="PoloMatheAustria1Krftg krftg"/>
                </a:rPr>
                <a:t>Project:</a:t>
              </a:r>
              <a:endParaRPr lang="de-DE" dirty="0">
                <a:solidFill>
                  <a:schemeClr val="tx1"/>
                </a:solidFill>
                <a:cs typeface="PoloMatheAustria1Krftg krftg"/>
              </a:endParaRPr>
            </a:p>
          </p:txBody>
        </p:sp>
        <p:sp>
          <p:nvSpPr>
            <p:cNvPr id="11" name="Rechteck 1"/>
            <p:cNvSpPr>
              <a:spLocks noChangeArrowheads="1"/>
            </p:cNvSpPr>
            <p:nvPr/>
          </p:nvSpPr>
          <p:spPr bwMode="auto">
            <a:xfrm>
              <a:off x="1949827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sz="1600">
                  <a:solidFill>
                    <a:srgbClr val="000000"/>
                  </a:solidFill>
                  <a:cs typeface="PoloMatheAustria1Leicht Leicht"/>
                </a:rPr>
                <a:t>Start date: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3" name="Rechteck 1"/>
            <p:cNvSpPr>
              <a:spLocks noChangeArrowheads="1"/>
            </p:cNvSpPr>
            <p:nvPr/>
          </p:nvSpPr>
          <p:spPr bwMode="auto">
            <a:xfrm>
              <a:off x="1949827" y="302490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sz="1600">
                  <a:solidFill>
                    <a:srgbClr val="000000"/>
                  </a:solidFill>
                  <a:cs typeface="PoloMatheAustria1Leicht Leicht"/>
                </a:rPr>
                <a:t>Start event: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4" name="Rechteck 1"/>
            <p:cNvSpPr>
              <a:spLocks noChangeArrowheads="1"/>
            </p:cNvSpPr>
            <p:nvPr/>
          </p:nvSpPr>
          <p:spPr bwMode="auto">
            <a:xfrm>
              <a:off x="4107690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sz="1600">
                  <a:solidFill>
                    <a:srgbClr val="000000"/>
                  </a:solidFill>
                  <a:cs typeface="PoloMatheAustria1Leicht Leicht"/>
                </a:rPr>
                <a:t>End date: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5" name="Rechteck 1"/>
            <p:cNvSpPr>
              <a:spLocks noChangeArrowheads="1"/>
            </p:cNvSpPr>
            <p:nvPr/>
          </p:nvSpPr>
          <p:spPr bwMode="auto">
            <a:xfrm>
              <a:off x="4107690" y="3024067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sz="1600">
                  <a:solidFill>
                    <a:srgbClr val="000000"/>
                  </a:solidFill>
                  <a:cs typeface="PoloMatheAustria1Leicht Leicht"/>
                </a:rPr>
                <a:t>Closing event:</a:t>
              </a: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cxnSp>
          <p:nvCxnSpPr>
            <p:cNvPr id="16" name="Gerade Verbindung mit Pfeil 15"/>
            <p:cNvCxnSpPr>
              <a:stCxn id="11" idx="2"/>
              <a:endCxn id="13" idx="0"/>
            </p:cNvCxnSpPr>
            <p:nvPr/>
          </p:nvCxnSpPr>
          <p:spPr>
            <a:xfrm>
              <a:off x="2391689" y="1556845"/>
              <a:ext cx="0" cy="1468061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Gerade Verbindung mit Pfeil 16"/>
            <p:cNvCxnSpPr>
              <a:stCxn id="14" idx="2"/>
              <a:endCxn id="15" idx="0"/>
            </p:cNvCxnSpPr>
            <p:nvPr/>
          </p:nvCxnSpPr>
          <p:spPr>
            <a:xfrm>
              <a:off x="4549552" y="1556845"/>
              <a:ext cx="0" cy="1467222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" name="Freihandform 17"/>
            <p:cNvSpPr/>
            <p:nvPr/>
          </p:nvSpPr>
          <p:spPr>
            <a:xfrm>
              <a:off x="1004569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19" name="Freihandform 18"/>
            <p:cNvSpPr/>
            <p:nvPr/>
          </p:nvSpPr>
          <p:spPr>
            <a:xfrm flipH="1">
              <a:off x="4555628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004569" y="2169403"/>
              <a:ext cx="1157129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sz="1600">
                  <a:cs typeface="PoloMatheAustria1Leicht Leicht"/>
                </a:rPr>
                <a:t>Pre-project phase</a:t>
              </a:r>
              <a:endParaRPr lang="de-DE" sz="1600" dirty="0">
                <a:cs typeface="PoloMatheAustria1Leicht Leicht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773866" y="2169403"/>
              <a:ext cx="1273950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sz="1600">
                  <a:cs typeface="PoloMatheAustria1Leicht Leicht"/>
                </a:rPr>
                <a:t>Post-project phase</a:t>
              </a:r>
              <a:endParaRPr lang="de-DE" sz="1600" dirty="0">
                <a:cs typeface="PoloMatheAustria1Leicht Leic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831643"/>
      </p:ext>
    </p:extLst>
  </p:cSld>
  <p:clrMapOvr>
    <a:masterClrMapping/>
  </p:clrMapOvr>
  <p:transition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7: Resource Plan and Cost Budget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228278"/>
              </p:ext>
            </p:extLst>
          </p:nvPr>
        </p:nvGraphicFramePr>
        <p:xfrm>
          <a:off x="420467" y="1405581"/>
          <a:ext cx="8340612" cy="514402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062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767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935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95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52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383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54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7704">
                <a:tc gridSpan="7">
                  <a:txBody>
                    <a:bodyPr/>
                    <a:lstStyle/>
                    <a:p>
                      <a:pPr algn="ctr"/>
                      <a:r>
                        <a:rPr baseline="0" dirty="0"/>
                        <a:t>Resource Plan/Cost</a:t>
                      </a:r>
                      <a:r>
                        <a:rPr lang="en-US" baseline="0" dirty="0"/>
                        <a:t> Budget Project: "......... 20.."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t>Phase/Work Package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t>Resource requirements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t>Costs in €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982">
                <a:tc>
                  <a:txBody>
                    <a:bodyPr/>
                    <a:lstStyle/>
                    <a:p>
                      <a:r>
                        <a:t>WP-No.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Name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Resources needed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Unit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Quantity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Price per Unit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Total costs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1758">
                <a:tc>
                  <a:txBody>
                    <a:bodyPr/>
                    <a:lstStyle/>
                    <a:p>
                      <a:r>
                        <a:rPr sz="1200" dirty="0"/>
                        <a:t>1.1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1.2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t>Total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t>Actual total expenditures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t>Actual total expenditures for the school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sz="1200" dirty="0"/>
                        <a:t>Version: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200" dirty="0"/>
                        <a:t>Date: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sz="1200" dirty="0"/>
                        <a:t>Author: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200" dirty="0"/>
                        <a:t>Page 1 of 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265426"/>
      </p:ext>
    </p:extLst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8: Project Initiation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Bild 1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34" y="2205165"/>
            <a:ext cx="3054791" cy="305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5608"/>
      </p:ext>
    </p:extLst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9: Project Definition and Project Manual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970554"/>
              </p:ext>
            </p:extLst>
          </p:nvPr>
        </p:nvGraphicFramePr>
        <p:xfrm>
          <a:off x="382744" y="1259706"/>
          <a:ext cx="8352592" cy="495831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23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68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9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835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1555">
                <a:tc gridSpan="4">
                  <a:txBody>
                    <a:bodyPr/>
                    <a:lstStyle/>
                    <a:p>
                      <a:pPr algn="ctr"/>
                      <a:r>
                        <a:rPr dirty="0">
                          <a:solidFill>
                            <a:schemeClr val="bg1"/>
                          </a:solidFill>
                        </a:rPr>
                        <a:t>Project Definition</a:t>
                      </a:r>
                      <a:endParaRPr lang="de-A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Project Name: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Project contractor and Project partner: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Project management: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Start event:</a:t>
                      </a:r>
                    </a:p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Closing event: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Start date:</a:t>
                      </a:r>
                    </a:p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End date: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Pre-project phase: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Post-project phase: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Goals: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Non-Goals: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Project phases/main tasks: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Necessary resources/costs: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baseline="0">
                          <a:solidFill>
                            <a:schemeClr val="tx1"/>
                          </a:solidFill>
                        </a:rPr>
                        <a:t>Link to strategies, projects, and other activities (offered by the school):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Project team members: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Project personnel: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61555"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Date: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Project contractor: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Project manager: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55140"/>
      </p:ext>
    </p:extLst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10: Execution and Project Monitoring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Gleichschenkliges Dreieck 4"/>
          <p:cNvSpPr/>
          <p:nvPr/>
        </p:nvSpPr>
        <p:spPr>
          <a:xfrm>
            <a:off x="2910875" y="2055094"/>
            <a:ext cx="2910289" cy="3487769"/>
          </a:xfrm>
          <a:prstGeom prst="triangle">
            <a:avLst/>
          </a:prstGeom>
          <a:solidFill>
            <a:srgbClr val="AFD173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endParaRPr lang="de-DE" sz="2400">
              <a:solidFill>
                <a:schemeClr val="tx1"/>
              </a:solidFill>
              <a:latin typeface="PoloMatheAustria1Krftg krftg"/>
              <a:cs typeface="PoloMatheAustria1Krftg krftg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14903" y="1647474"/>
            <a:ext cx="1107394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2000">
                <a:latin typeface="PoloMatheAustria1Leicht Leicht"/>
                <a:cs typeface="PoloMatheAustria1Leicht Leicht"/>
              </a:rPr>
              <a:t>Tasks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61874" y="5239095"/>
            <a:ext cx="1051666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2000">
                <a:latin typeface="PoloMatheAustria1Leicht Leicht"/>
                <a:cs typeface="PoloMatheAustria1Leicht Leicht"/>
              </a:rPr>
              <a:t>Time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821164" y="5239095"/>
            <a:ext cx="1416600" cy="400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2000">
                <a:latin typeface="PoloMatheAustria1Leicht Leicht"/>
                <a:cs typeface="PoloMatheAustria1Leicht Leicht"/>
              </a:rPr>
              <a:t>Resources</a:t>
            </a:r>
            <a:endParaRPr lang="de-DE" sz="2000" dirty="0">
              <a:latin typeface="PoloMatheAustria1Leicht Leicht"/>
              <a:cs typeface="PoloMatheAustria1Leicht Leicht"/>
            </a:endParaRPr>
          </a:p>
        </p:txBody>
      </p:sp>
    </p:spTree>
    <p:extLst>
      <p:ext uri="{BB962C8B-B14F-4D97-AF65-F5344CB8AC3E}">
        <p14:creationId xmlns:p14="http://schemas.microsoft.com/office/powerpoint/2010/main" val="457599063"/>
      </p:ext>
    </p:extLst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11: Project Marketing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800"/>
              <a:t>Which media can you use?</a:t>
            </a:r>
          </a:p>
          <a:p>
            <a:r>
              <a:rPr sz="2400"/>
              <a:t>Folder</a:t>
            </a:r>
          </a:p>
          <a:p>
            <a:r>
              <a:rPr sz="2400"/>
              <a:t>Newsletter</a:t>
            </a:r>
          </a:p>
          <a:p>
            <a:r>
              <a:rPr sz="2400"/>
              <a:t>Information sheets/leaflets/handouts</a:t>
            </a:r>
          </a:p>
          <a:p>
            <a:r>
              <a:rPr lang="de-AT" sz="2400" dirty="0"/>
              <a:t>Websites</a:t>
            </a:r>
          </a:p>
          <a:p>
            <a:endParaRPr lang="de-AT" sz="2400" dirty="0"/>
          </a:p>
          <a:p>
            <a:pPr marL="0" indent="0">
              <a:buNone/>
            </a:pPr>
            <a:r>
              <a:rPr sz="2400"/>
              <a:t>These are particularly suitable channels to serve the purpose of project marketing.</a:t>
            </a:r>
          </a:p>
        </p:txBody>
      </p:sp>
      <p:pic>
        <p:nvPicPr>
          <p:cNvPr id="2" name="Bild 1" descr="letters-1132703_128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41" y="2021720"/>
            <a:ext cx="1324693" cy="1324693"/>
          </a:xfrm>
          <a:prstGeom prst="rect">
            <a:avLst/>
          </a:prstGeom>
        </p:spPr>
      </p:pic>
      <p:pic>
        <p:nvPicPr>
          <p:cNvPr id="3" name="Bild 2" descr="social-349520_128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41" y="4522831"/>
            <a:ext cx="1815929" cy="16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48546"/>
      </p:ext>
    </p:extLst>
  </p:cSld>
  <p:clrMapOvr>
    <a:masterClrMapping/>
  </p:clrMapOvr>
  <p:transition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>
                <a:solidFill>
                  <a:schemeClr val="bg1"/>
                </a:solidFill>
                <a:latin typeface="Tw Cen MT"/>
                <a:cs typeface="Times New Roman"/>
              </a:rPr>
              <a:t>Step 12: Project Completion and Reflection 1/2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073064"/>
              </p:ext>
            </p:extLst>
          </p:nvPr>
        </p:nvGraphicFramePr>
        <p:xfrm>
          <a:off x="1524000" y="1397000"/>
          <a:ext cx="6096000" cy="429768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t>PROJECT</a:t>
                      </a:r>
                      <a:br/>
                      <a:r>
                        <a:t>COMPLETION REPORT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t>Overall impression: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t>Reflection: Achievement of objectives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t>Reflection: Tasks/Deadlines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t>Reflection: Resources/Costs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t>Reflection: Internal organisation/environmental relationships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692197"/>
      </p:ext>
    </p:extLst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12: Project Completion and Reflection 2/2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6860922"/>
              </p:ext>
            </p:extLst>
          </p:nvPr>
        </p:nvGraphicFramePr>
        <p:xfrm>
          <a:off x="1524000" y="1260703"/>
          <a:ext cx="6096000" cy="500546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98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1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80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76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103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598197">
                <a:tc gridSpan="3">
                  <a:txBody>
                    <a:bodyPr/>
                    <a:lstStyle/>
                    <a:p>
                      <a:r>
                        <a:rPr b="0" dirty="0">
                          <a:solidFill>
                            <a:schemeClr val="tx1"/>
                          </a:solidFill>
                        </a:rPr>
                        <a:t>Performance evaluation (Project contractor, Project manager, Project personnel)</a:t>
                      </a:r>
                    </a:p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b="0">
                          <a:solidFill>
                            <a:schemeClr val="tx1"/>
                          </a:solidFill>
                        </a:rPr>
                        <a:t>Lessons learned (summing up experiences and suggestions for improvement)</a:t>
                      </a:r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099">
                <a:tc gridSpan="5"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Planning post-project phase, remaining tasks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98535">
                <a:tc gridSpan="3">
                  <a:txBody>
                    <a:bodyPr/>
                    <a:lstStyle/>
                    <a:p>
                      <a:r>
                        <a:rPr lang="de-AT" dirty="0" err="1">
                          <a:solidFill>
                            <a:schemeClr val="tx1"/>
                          </a:solidFill>
                        </a:rPr>
                        <a:t>To</a:t>
                      </a:r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-do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Responsible party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Deadline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98535">
                <a:tc gridSpan="5"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Project acceptance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(Project contractor)	 </a:t>
                      </a:r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                                                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(Project leader)</a:t>
                      </a: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5099"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Version: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>
                          <a:solidFill>
                            <a:schemeClr val="tx1"/>
                          </a:solidFill>
                        </a:rPr>
                        <a:t>Date: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dirty="0">
                          <a:solidFill>
                            <a:schemeClr val="tx1"/>
                          </a:solidFill>
                        </a:rPr>
                        <a:t>Author: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657617"/>
      </p:ext>
    </p:extLst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Bild 204" descr="euro-113069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16096" r="11790" b="19175"/>
          <a:stretch/>
        </p:blipFill>
        <p:spPr>
          <a:xfrm>
            <a:off x="6687553" y="1937086"/>
            <a:ext cx="1230439" cy="797532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Overview of all Phases of a Project 1/2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55" name="Rechteck 154"/>
          <p:cNvSpPr>
            <a:spLocks noChangeArrowheads="1"/>
          </p:cNvSpPr>
          <p:nvPr/>
        </p:nvSpPr>
        <p:spPr bwMode="auto">
          <a:xfrm>
            <a:off x="1092113" y="1187988"/>
            <a:ext cx="7007915" cy="509588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400" b="1">
                <a:solidFill>
                  <a:srgbClr val="000000"/>
                </a:solidFill>
                <a:cs typeface="PoloMatheAustria1Leicht Leicht"/>
              </a:rPr>
              <a:t>Planning Phase</a:t>
            </a:r>
          </a:p>
        </p:txBody>
      </p:sp>
      <p:sp>
        <p:nvSpPr>
          <p:cNvPr id="156" name="Rechteck 1"/>
          <p:cNvSpPr>
            <a:spLocks noChangeArrowheads="1"/>
          </p:cNvSpPr>
          <p:nvPr/>
        </p:nvSpPr>
        <p:spPr bwMode="auto">
          <a:xfrm>
            <a:off x="1102450" y="3066434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1: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Idea + Goals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7" name="Rechteck 1"/>
          <p:cNvSpPr>
            <a:spLocks noChangeArrowheads="1"/>
          </p:cNvSpPr>
          <p:nvPr/>
        </p:nvSpPr>
        <p:spPr bwMode="auto">
          <a:xfrm>
            <a:off x="5923233" y="3066434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6: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Dates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8" name="Rechteck 1"/>
          <p:cNvSpPr>
            <a:spLocks noChangeArrowheads="1"/>
          </p:cNvSpPr>
          <p:nvPr/>
        </p:nvSpPr>
        <p:spPr bwMode="auto">
          <a:xfrm>
            <a:off x="3511696" y="3066434"/>
            <a:ext cx="2110643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4:</a:t>
            </a:r>
            <a:endParaRPr lang="de-AT" sz="2000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Logical framework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9" name="Rechteck 1"/>
          <p:cNvSpPr>
            <a:spLocks noChangeArrowheads="1"/>
          </p:cNvSpPr>
          <p:nvPr/>
        </p:nvSpPr>
        <p:spPr bwMode="auto">
          <a:xfrm>
            <a:off x="1104516" y="3802952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2: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Team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0" name="Rechteck 1"/>
          <p:cNvSpPr>
            <a:spLocks noChangeArrowheads="1"/>
          </p:cNvSpPr>
          <p:nvPr/>
        </p:nvSpPr>
        <p:spPr bwMode="auto">
          <a:xfrm>
            <a:off x="5925300" y="3798489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chemeClr val="tx1"/>
                </a:solidFill>
                <a:cs typeface="PoloMatheAustria1Leicht Leicht"/>
              </a:rPr>
              <a:t>Step 7:</a:t>
            </a:r>
          </a:p>
          <a:p>
            <a:pPr algn="ctr"/>
            <a:r>
              <a:rPr sz="2000" b="1">
                <a:solidFill>
                  <a:schemeClr val="tx1"/>
                </a:solidFill>
                <a:cs typeface="PoloMatheAustria1Leicht Leicht"/>
              </a:rPr>
              <a:t>Costs</a:t>
            </a:r>
            <a:endParaRPr lang="de-DE" sz="2000" b="1" dirty="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1" name="Rechteck 1"/>
          <p:cNvSpPr>
            <a:spLocks noChangeArrowheads="1"/>
          </p:cNvSpPr>
          <p:nvPr/>
        </p:nvSpPr>
        <p:spPr bwMode="auto">
          <a:xfrm>
            <a:off x="3514908" y="3802952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5: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Work packages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2" name="Rechteck 1"/>
          <p:cNvSpPr>
            <a:spLocks noChangeArrowheads="1"/>
          </p:cNvSpPr>
          <p:nvPr/>
        </p:nvSpPr>
        <p:spPr bwMode="auto">
          <a:xfrm>
            <a:off x="1107928" y="4533501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3: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Environment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3" name="Richtungspfeil 3"/>
          <p:cNvSpPr>
            <a:spLocks noChangeArrowheads="1"/>
          </p:cNvSpPr>
          <p:nvPr/>
        </p:nvSpPr>
        <p:spPr bwMode="auto">
          <a:xfrm>
            <a:off x="1104516" y="1853151"/>
            <a:ext cx="6958301" cy="973003"/>
          </a:xfrm>
          <a:prstGeom prst="homePlate">
            <a:avLst>
              <a:gd name="adj" fmla="val 35376"/>
            </a:avLst>
          </a:prstGeom>
          <a:noFill/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160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4" name="Text Box 10"/>
          <p:cNvSpPr txBox="1">
            <a:spLocks noChangeArrowheads="1"/>
          </p:cNvSpPr>
          <p:nvPr/>
        </p:nvSpPr>
        <p:spPr bwMode="auto">
          <a:xfrm>
            <a:off x="1498010" y="6071768"/>
            <a:ext cx="802086" cy="236077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Proposal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5" name="Text Box 11"/>
          <p:cNvSpPr txBox="1">
            <a:spLocks noChangeArrowheads="1"/>
          </p:cNvSpPr>
          <p:nvPr/>
        </p:nvSpPr>
        <p:spPr bwMode="auto">
          <a:xfrm>
            <a:off x="3130612" y="6078118"/>
            <a:ext cx="926120" cy="237191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1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Assignment</a:t>
            </a:r>
            <a:endParaRPr kumimoji="0" 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66" name="Gruppierung 165"/>
          <p:cNvGrpSpPr/>
          <p:nvPr/>
        </p:nvGrpSpPr>
        <p:grpSpPr>
          <a:xfrm>
            <a:off x="1651657" y="5328133"/>
            <a:ext cx="490378" cy="667649"/>
            <a:chOff x="2264581" y="1404357"/>
            <a:chExt cx="2560252" cy="3541130"/>
          </a:xfrm>
        </p:grpSpPr>
        <p:sp>
          <p:nvSpPr>
            <p:cNvPr id="167" name="Rechteck 166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8" name="Rechteck 167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9" name="Rechteck 168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0" name="Rechteck 169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1" name="Rechteck 170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2" name="Rechteck 171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3" name="Rechteck 172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4" name="Rechteck 173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5" name="Rechteck 174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6" name="Rechteck 175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7" name="Rechteck 176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8" name="Rechteck 177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9" name="Rechteck 178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0" name="Rechteck 179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1" name="Freihandform 180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grpSp>
        <p:nvGrpSpPr>
          <p:cNvPr id="182" name="Gruppierung 181"/>
          <p:cNvGrpSpPr/>
          <p:nvPr/>
        </p:nvGrpSpPr>
        <p:grpSpPr>
          <a:xfrm>
            <a:off x="3342267" y="5328133"/>
            <a:ext cx="490378" cy="667649"/>
            <a:chOff x="2264581" y="1404357"/>
            <a:chExt cx="2560252" cy="3541130"/>
          </a:xfrm>
        </p:grpSpPr>
        <p:sp>
          <p:nvSpPr>
            <p:cNvPr id="183" name="Rechteck 182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4" name="Rechteck 183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5" name="Rechteck 184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6" name="Rechteck 185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7" name="Rechteck 186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8" name="Rechteck 187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9" name="Rechteck 188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0" name="Rechteck 189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1" name="Rechteck 190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2" name="Rechteck 191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3" name="Rechteck 192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4" name="Rechteck 193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5" name="Rechteck 194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7" name="Freihandform 196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pic>
        <p:nvPicPr>
          <p:cNvPr id="198" name="Bild 197" descr="the-light-bulb-37165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2" y="1887719"/>
            <a:ext cx="182997" cy="343455"/>
          </a:xfrm>
          <a:prstGeom prst="rect">
            <a:avLst/>
          </a:prstGeom>
        </p:spPr>
      </p:pic>
      <p:pic>
        <p:nvPicPr>
          <p:cNvPr id="199" name="Bild 198" descr="darts-1557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59" y="2332051"/>
            <a:ext cx="405136" cy="448335"/>
          </a:xfrm>
          <a:prstGeom prst="rect">
            <a:avLst/>
          </a:prstGeom>
        </p:spPr>
      </p:pic>
      <p:pic>
        <p:nvPicPr>
          <p:cNvPr id="200" name="Bild 199" descr="jigsaw-30557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29" y="1920493"/>
            <a:ext cx="1048924" cy="776313"/>
          </a:xfrm>
          <a:prstGeom prst="rect">
            <a:avLst/>
          </a:prstGeom>
        </p:spPr>
      </p:pic>
      <p:pic>
        <p:nvPicPr>
          <p:cNvPr id="201" name="Bild 200" descr="binoculars-101526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812" y="1855900"/>
            <a:ext cx="964627" cy="964627"/>
          </a:xfrm>
          <a:prstGeom prst="rect">
            <a:avLst/>
          </a:prstGeom>
        </p:spPr>
      </p:pic>
      <p:pic>
        <p:nvPicPr>
          <p:cNvPr id="202" name="Bild 201" descr="frame-47363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7724" y="2065776"/>
            <a:ext cx="916019" cy="546788"/>
          </a:xfrm>
          <a:prstGeom prst="rect">
            <a:avLst/>
          </a:prstGeom>
        </p:spPr>
      </p:pic>
      <p:pic>
        <p:nvPicPr>
          <p:cNvPr id="203" name="Bild 202" descr="postal-32383_1280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4" y="1910099"/>
            <a:ext cx="697047" cy="801635"/>
          </a:xfrm>
          <a:prstGeom prst="rect">
            <a:avLst/>
          </a:prstGeom>
        </p:spPr>
      </p:pic>
      <p:pic>
        <p:nvPicPr>
          <p:cNvPr id="204" name="Bild 203" descr="calendar-3310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3" y="1918134"/>
            <a:ext cx="911905" cy="80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Overview of all Phases of a Project 2/2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hteck 55"/>
          <p:cNvSpPr>
            <a:spLocks noChangeArrowheads="1"/>
          </p:cNvSpPr>
          <p:nvPr/>
        </p:nvSpPr>
        <p:spPr bwMode="auto">
          <a:xfrm>
            <a:off x="715589" y="1329534"/>
            <a:ext cx="4898382" cy="53022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400" b="1">
                <a:solidFill>
                  <a:srgbClr val="000000"/>
                </a:solidFill>
                <a:cs typeface="PoloMatheAustria1Leicht Leicht"/>
              </a:rPr>
              <a:t>Execution Phase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7" name="Rechteck 1"/>
          <p:cNvSpPr>
            <a:spLocks noChangeArrowheads="1"/>
          </p:cNvSpPr>
          <p:nvPr/>
        </p:nvSpPr>
        <p:spPr bwMode="auto">
          <a:xfrm>
            <a:off x="5814373" y="1339059"/>
            <a:ext cx="2904688" cy="51117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400" b="1">
                <a:solidFill>
                  <a:srgbClr val="000000"/>
                </a:solidFill>
                <a:cs typeface="PoloMatheAustria1Leicht Leicht"/>
              </a:rPr>
              <a:t>Closing Phase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8" name="Rechteck 1"/>
          <p:cNvSpPr>
            <a:spLocks noChangeArrowheads="1"/>
          </p:cNvSpPr>
          <p:nvPr/>
        </p:nvSpPr>
        <p:spPr bwMode="auto">
          <a:xfrm>
            <a:off x="5808023" y="3061399"/>
            <a:ext cx="2840299" cy="165605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 dirty="0">
                <a:solidFill>
                  <a:srgbClr val="000000"/>
                </a:solidFill>
                <a:cs typeface="PoloMatheAustria1Leicht Leicht"/>
              </a:rPr>
              <a:t>Step 12:</a:t>
            </a:r>
          </a:p>
          <a:p>
            <a:pPr algn="ctr"/>
            <a:endParaRPr lang="de-AT" sz="2000" dirty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sz="2000" b="1" dirty="0">
                <a:solidFill>
                  <a:srgbClr val="000000"/>
                </a:solidFill>
                <a:cs typeface="PoloMatheAustria1Leicht Leicht"/>
              </a:rPr>
              <a:t>Close-out</a:t>
            </a:r>
          </a:p>
          <a:p>
            <a:pPr algn="ctr"/>
            <a:r>
              <a:rPr sz="2000" b="1" dirty="0">
                <a:solidFill>
                  <a:schemeClr val="tx1"/>
                </a:solidFill>
                <a:cs typeface="PoloMatheAustria1Leicht Leicht"/>
              </a:rPr>
              <a:t>Dissemination</a:t>
            </a:r>
          </a:p>
          <a:p>
            <a:pPr algn="ctr"/>
            <a:r>
              <a:rPr sz="2000" b="1" dirty="0">
                <a:solidFill>
                  <a:srgbClr val="000000"/>
                </a:solidFill>
                <a:cs typeface="PoloMatheAustria1Leicht Leicht"/>
              </a:rPr>
              <a:t>Reflection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9" name="Rechteck 1"/>
          <p:cNvSpPr>
            <a:spLocks noChangeArrowheads="1"/>
          </p:cNvSpPr>
          <p:nvPr/>
        </p:nvSpPr>
        <p:spPr bwMode="auto">
          <a:xfrm>
            <a:off x="715589" y="3089317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8: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Project start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0" name="Rechteck 1"/>
          <p:cNvSpPr>
            <a:spLocks noChangeArrowheads="1"/>
          </p:cNvSpPr>
          <p:nvPr/>
        </p:nvSpPr>
        <p:spPr bwMode="auto">
          <a:xfrm>
            <a:off x="3157640" y="3089317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10: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Monitoring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1" name="Rechteck 1"/>
          <p:cNvSpPr>
            <a:spLocks noChangeArrowheads="1"/>
          </p:cNvSpPr>
          <p:nvPr/>
        </p:nvSpPr>
        <p:spPr bwMode="auto">
          <a:xfrm>
            <a:off x="715589" y="3961670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9: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Project manual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2" name="Rechteck 1"/>
          <p:cNvSpPr>
            <a:spLocks noChangeArrowheads="1"/>
          </p:cNvSpPr>
          <p:nvPr/>
        </p:nvSpPr>
        <p:spPr bwMode="auto">
          <a:xfrm>
            <a:off x="3156053" y="3961670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sz="2000">
                <a:solidFill>
                  <a:srgbClr val="000000"/>
                </a:solidFill>
                <a:cs typeface="PoloMatheAustria1Leicht Leicht"/>
              </a:rPr>
              <a:t>Step 11:</a:t>
            </a:r>
          </a:p>
          <a:p>
            <a:pPr algn="ctr"/>
            <a:r>
              <a:rPr sz="2000" b="1">
                <a:solidFill>
                  <a:srgbClr val="000000"/>
                </a:solidFill>
                <a:cs typeface="PoloMatheAustria1Leicht Leicht"/>
              </a:rPr>
              <a:t>Project marketing</a:t>
            </a:r>
            <a:endParaRPr lang="de-DE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3" name="Richtungspfeil 3"/>
          <p:cNvSpPr>
            <a:spLocks noChangeArrowheads="1"/>
          </p:cNvSpPr>
          <p:nvPr/>
        </p:nvSpPr>
        <p:spPr bwMode="auto">
          <a:xfrm>
            <a:off x="726702" y="2051846"/>
            <a:ext cx="5060548" cy="923053"/>
          </a:xfrm>
          <a:prstGeom prst="homePlate">
            <a:avLst>
              <a:gd name="adj" fmla="val 2230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4" name="Richtungspfeil 3"/>
          <p:cNvSpPr>
            <a:spLocks noChangeArrowheads="1"/>
          </p:cNvSpPr>
          <p:nvPr/>
        </p:nvSpPr>
        <p:spPr bwMode="auto">
          <a:xfrm>
            <a:off x="5796911" y="2031209"/>
            <a:ext cx="3023928" cy="923053"/>
          </a:xfrm>
          <a:prstGeom prst="homePlate">
            <a:avLst>
              <a:gd name="adj" fmla="val 1898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2015206" y="6003116"/>
            <a:ext cx="2110550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sz="1400">
                <a:latin typeface="+mn-lt"/>
              </a:rPr>
              <a:t>Progress Reporting</a:t>
            </a:r>
            <a:endParaRPr lang="de-DE" sz="1400" dirty="0">
              <a:latin typeface="+mn-lt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6612129" y="6008683"/>
            <a:ext cx="1228173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sz="1400">
                <a:latin typeface="+mn-lt"/>
              </a:rPr>
              <a:t>Acceptance</a:t>
            </a:r>
            <a:endParaRPr lang="de-DE" sz="1400" dirty="0">
              <a:latin typeface="+mn-lt"/>
            </a:endParaRPr>
          </a:p>
        </p:txBody>
      </p:sp>
      <p:sp>
        <p:nvSpPr>
          <p:cNvPr id="67" name="Pfeil nach oben 1"/>
          <p:cNvSpPr>
            <a:spLocks noChangeArrowheads="1"/>
          </p:cNvSpPr>
          <p:nvPr/>
        </p:nvSpPr>
        <p:spPr bwMode="auto">
          <a:xfrm>
            <a:off x="5300607" y="4909123"/>
            <a:ext cx="662975" cy="1383933"/>
          </a:xfrm>
          <a:prstGeom prst="upArrow">
            <a:avLst>
              <a:gd name="adj1" fmla="val 50000"/>
              <a:gd name="adj2" fmla="val 50163"/>
            </a:avLst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rgbClr val="4A7EBB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 sz="1000" b="1">
              <a:ea typeface="ÇlÇr ñæí©" charset="0"/>
            </a:endParaRPr>
          </a:p>
        </p:txBody>
      </p:sp>
      <p:grpSp>
        <p:nvGrpSpPr>
          <p:cNvPr id="68" name="Gruppierung 67"/>
          <p:cNvGrpSpPr/>
          <p:nvPr/>
        </p:nvGrpSpPr>
        <p:grpSpPr>
          <a:xfrm>
            <a:off x="2828237" y="5110735"/>
            <a:ext cx="556293" cy="667649"/>
            <a:chOff x="2264581" y="1404357"/>
            <a:chExt cx="2560252" cy="3541130"/>
          </a:xfrm>
        </p:grpSpPr>
        <p:sp>
          <p:nvSpPr>
            <p:cNvPr id="69" name="Rechteck 68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hteck 69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Freihandform 82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4" name="Gruppierung 83"/>
          <p:cNvGrpSpPr/>
          <p:nvPr/>
        </p:nvGrpSpPr>
        <p:grpSpPr>
          <a:xfrm>
            <a:off x="6937391" y="5111719"/>
            <a:ext cx="556293" cy="667649"/>
            <a:chOff x="2264581" y="1404357"/>
            <a:chExt cx="2560252" cy="3541130"/>
          </a:xfrm>
        </p:grpSpPr>
        <p:sp>
          <p:nvSpPr>
            <p:cNvPr id="85" name="Rechteck 84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hteck 85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hteck 86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hteck 88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Rechteck 89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hteck 91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Rechteck 92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Rechteck 93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Rechteck 97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Freihandform 98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0" name="Textfeld 99"/>
          <p:cNvSpPr txBox="1"/>
          <p:nvPr/>
        </p:nvSpPr>
        <p:spPr>
          <a:xfrm>
            <a:off x="5033326" y="5610322"/>
            <a:ext cx="1236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1400" b="1">
                <a:cs typeface="PoloMatheAustria1Leicht Leicht"/>
              </a:rPr>
              <a:t>Completion</a:t>
            </a:r>
            <a:endParaRPr lang="de-DE" sz="1400" b="1" dirty="0">
              <a:cs typeface="PoloMatheAustria1Leicht Leicht"/>
            </a:endParaRPr>
          </a:p>
        </p:txBody>
      </p:sp>
      <p:pic>
        <p:nvPicPr>
          <p:cNvPr id="101" name="Bild 100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58" y="2258234"/>
            <a:ext cx="603758" cy="603758"/>
          </a:xfrm>
          <a:prstGeom prst="rect">
            <a:avLst/>
          </a:prstGeom>
        </p:spPr>
      </p:pic>
      <p:pic>
        <p:nvPicPr>
          <p:cNvPr id="102" name="Bild 101" descr="notebook-10768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990" r="9052" b="6729"/>
          <a:stretch/>
        </p:blipFill>
        <p:spPr>
          <a:xfrm>
            <a:off x="2278066" y="2098245"/>
            <a:ext cx="618715" cy="785118"/>
          </a:xfrm>
          <a:prstGeom prst="rect">
            <a:avLst/>
          </a:prstGeom>
        </p:spPr>
      </p:pic>
      <p:pic>
        <p:nvPicPr>
          <p:cNvPr id="103" name="Bild 102" descr="magnifying-glass-114152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63" y="2145505"/>
            <a:ext cx="772256" cy="772256"/>
          </a:xfrm>
          <a:prstGeom prst="rect">
            <a:avLst/>
          </a:prstGeom>
        </p:spPr>
      </p:pic>
      <p:pic>
        <p:nvPicPr>
          <p:cNvPr id="104" name="Bild 103" descr="sound-65170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38" y="2190748"/>
            <a:ext cx="719941" cy="607076"/>
          </a:xfrm>
          <a:prstGeom prst="rect">
            <a:avLst/>
          </a:prstGeom>
        </p:spPr>
      </p:pic>
      <p:pic>
        <p:nvPicPr>
          <p:cNvPr id="105" name="Bild 104" descr="checkered-flag-309862_128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2486" y="2103984"/>
            <a:ext cx="852389" cy="75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83707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1: Project Idea and Goals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1209821"/>
              </p:ext>
            </p:extLst>
          </p:nvPr>
        </p:nvGraphicFramePr>
        <p:xfrm>
          <a:off x="311283" y="1408442"/>
          <a:ext cx="8360787" cy="4793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55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3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1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635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t>Meaning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Description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Specific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aseline="0"/>
                        <a:t>Goals must be clearly defined (not vaguely, but as precise as possible).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Measurable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Goals must be measurable (i.e. you need concrete criteria for measuring the progress).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1310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Accepted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aseline="0"/>
                        <a:t>Goals must be agreed on by all recipients (also stands for: appropriate, attractive, achievable or ambitious).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Realistic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Goals must be attainable (reachable).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t>Timely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baseline="0"/>
                        <a:t>Every goal needs a clear time limit, specifying by when it has to be reached.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6" name="Bild 105" descr="Macintosh HD:Users:FROE:Desktop:YOUth Start:_TO DO:B2_Start Your Project_Challenge:EN:Fotos_Pixabay_Starte dein Projekt:darts-15572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96" y="2148742"/>
            <a:ext cx="575945" cy="6375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07" name="Bild 106" descr="Macintosh HD:Users:FROE:Desktop:YOUth Start:_TO DO:B2_Start Your Project_Challenge:EN:Fotos_Pixabay_Starte dein Projekt:tape-158276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1887" y="2872154"/>
            <a:ext cx="761878" cy="59821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08" name="Bild 107" descr="Macintosh HD:Users:FROE:Desktop:YOUth Start:_TO DO:B2_Start Your Project_Challenge:EN:Fotos_Pixabay_Starte dein Projekt:thumbs-up-1006172_1920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8" t="14780"/>
          <a:stretch/>
        </p:blipFill>
        <p:spPr bwMode="auto">
          <a:xfrm flipH="1">
            <a:off x="1873235" y="3658060"/>
            <a:ext cx="1170738" cy="8990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  <a:ext uri="{53640926-AAD7-44d8-BBD7-CCE9431645EC}">
              <a14:shadowObscured xmlns="" xmlns:a14="http://schemas.microsoft.com/office/drawing/2010/main" xmlns:mv="urn:schemas-microsoft-com:mac:vml" xmlns:mc="http://schemas.openxmlformats.org/markup-compatibility/2006"/>
            </a:ext>
          </a:extLst>
        </p:spPr>
      </p:pic>
      <p:pic>
        <p:nvPicPr>
          <p:cNvPr id="109" name="Bild 108" descr="Macintosh HD:Users:FROE:Desktop:YOUth Start:_TO DO:B2_Start Your Project_Challenge:EN:Fotos_Pixabay_Starte dein Projekt:star-113937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52" y="4812226"/>
            <a:ext cx="601980" cy="6381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  <p:pic>
        <p:nvPicPr>
          <p:cNvPr id="110" name="Bild 109" descr="Macintosh HD:Users:FROE:Desktop:YOUth Start:_TO DO:B2_Start Your Project_Challenge:EN:Fotos_Pixabay_Starte dein Projekt:calendar-33104.pn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813" y="5604425"/>
            <a:ext cx="544648" cy="5028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712681031"/>
      </p:ext>
    </p:extLst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2: Team building and Roles in a Project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842085" y="1470126"/>
            <a:ext cx="7634093" cy="4389672"/>
            <a:chOff x="1017330" y="1832840"/>
            <a:chExt cx="4934505" cy="2160000"/>
          </a:xfrm>
        </p:grpSpPr>
        <p:sp>
          <p:nvSpPr>
            <p:cNvPr id="10" name="Oval 9"/>
            <p:cNvSpPr/>
            <p:nvPr/>
          </p:nvSpPr>
          <p:spPr>
            <a:xfrm>
              <a:off x="1691214" y="2334624"/>
              <a:ext cx="312000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1" name="Oval 10"/>
            <p:cNvSpPr/>
            <p:nvPr/>
          </p:nvSpPr>
          <p:spPr>
            <a:xfrm>
              <a:off x="1017330" y="1832840"/>
              <a:ext cx="4483851" cy="2160000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3" name="Oval 12"/>
            <p:cNvSpPr/>
            <p:nvPr/>
          </p:nvSpPr>
          <p:spPr>
            <a:xfrm>
              <a:off x="5000289" y="1838694"/>
              <a:ext cx="951546" cy="356856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c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oach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784212" y="1891037"/>
              <a:ext cx="951546" cy="356856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c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ontractor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784212" y="2373283"/>
              <a:ext cx="951546" cy="35685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l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eader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1995763" y="2612837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ember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361868" y="3030110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ember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746455" y="2614391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ember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347950" y="2970245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m</a:t>
              </a:r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ember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885606" y="341711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p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ersonnel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770092" y="352523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p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ersonnel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4053213" y="3378242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dirty="0">
                  <a:solidFill>
                    <a:schemeClr val="tx1"/>
                  </a:solidFill>
                  <a:cs typeface="PoloMatheAustria1Leicht Leicht"/>
                </a:rPr>
                <a:t>p</a:t>
              </a:r>
              <a:r>
                <a:rPr sz="1400" dirty="0" err="1">
                  <a:solidFill>
                    <a:schemeClr val="tx1"/>
                  </a:solidFill>
                  <a:cs typeface="PoloMatheAustria1Leicht Leicht"/>
                </a:rPr>
                <a:t>ersonnel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836054" y="2703816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sz="1400" b="1"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sz="1400" b="1" dirty="0">
                  <a:solidFill>
                    <a:schemeClr val="tx1"/>
                  </a:solidFill>
                  <a:cs typeface="PoloMatheAustria1Leicht Leicht"/>
                </a:rPr>
                <a:t>c</a:t>
              </a:r>
              <a:r>
                <a:rPr sz="1400" b="1" dirty="0">
                  <a:solidFill>
                    <a:schemeClr val="tx1"/>
                  </a:solidFill>
                  <a:cs typeface="PoloMatheAustria1Leicht Leicht"/>
                </a:rPr>
                <a:t>ore </a:t>
              </a:r>
              <a:r>
                <a:rPr lang="de-AT" sz="1400" b="1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sz="1400" b="1"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endParaRPr lang="de-DE" sz="1400" b="1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404150" y="3132900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cs typeface="PoloMatheAustria1Leicht Leicht"/>
                </a:rPr>
                <a:t>Subteam</a:t>
              </a:r>
            </a:p>
          </p:txBody>
        </p:sp>
        <p:cxnSp>
          <p:nvCxnSpPr>
            <p:cNvPr id="25" name="Gerade Verbindung 24"/>
            <p:cNvCxnSpPr>
              <a:stCxn id="13" idx="2"/>
              <a:endCxn id="11" idx="7"/>
            </p:cNvCxnSpPr>
            <p:nvPr/>
          </p:nvCxnSpPr>
          <p:spPr>
            <a:xfrm flipH="1">
              <a:off x="4844536" y="2017122"/>
              <a:ext cx="155753" cy="132043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Gerade Verbindung 25"/>
            <p:cNvCxnSpPr>
              <a:stCxn id="22" idx="0"/>
              <a:endCxn id="10" idx="5"/>
            </p:cNvCxnSpPr>
            <p:nvPr/>
          </p:nvCxnSpPr>
          <p:spPr>
            <a:xfrm flipH="1" flipV="1">
              <a:off x="4354301" y="3245400"/>
              <a:ext cx="77977" cy="132842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Freihandform 26"/>
            <p:cNvSpPr/>
            <p:nvPr/>
          </p:nvSpPr>
          <p:spPr>
            <a:xfrm>
              <a:off x="1529220" y="2961069"/>
              <a:ext cx="2112397" cy="926548"/>
            </a:xfrm>
            <a:custGeom>
              <a:avLst/>
              <a:gdLst>
                <a:gd name="connsiteX0" fmla="*/ 1691213 w 2112397"/>
                <a:gd name="connsiteY0" fmla="*/ 25917 h 926548"/>
                <a:gd name="connsiteX1" fmla="*/ 745170 w 2112397"/>
                <a:gd name="connsiteY1" fmla="*/ 0 h 926548"/>
                <a:gd name="connsiteX2" fmla="*/ 0 w 2112397"/>
                <a:gd name="connsiteY2" fmla="*/ 233257 h 926548"/>
                <a:gd name="connsiteX3" fmla="*/ 317507 w 2112397"/>
                <a:gd name="connsiteY3" fmla="*/ 751606 h 926548"/>
                <a:gd name="connsiteX4" fmla="*/ 1231151 w 2112397"/>
                <a:gd name="connsiteY4" fmla="*/ 926548 h 926548"/>
                <a:gd name="connsiteX5" fmla="*/ 2112397 w 2112397"/>
                <a:gd name="connsiteY5" fmla="*/ 874713 h 926548"/>
                <a:gd name="connsiteX6" fmla="*/ 2105917 w 2112397"/>
                <a:gd name="connsiteY6" fmla="*/ 492431 h 926548"/>
                <a:gd name="connsiteX7" fmla="*/ 1730092 w 2112397"/>
                <a:gd name="connsiteY7" fmla="*/ 298050 h 926548"/>
                <a:gd name="connsiteX8" fmla="*/ 1691213 w 2112397"/>
                <a:gd name="connsiteY8" fmla="*/ 25917 h 926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2397" h="926548">
                  <a:moveTo>
                    <a:pt x="1691213" y="25917"/>
                  </a:moveTo>
                  <a:lnTo>
                    <a:pt x="745170" y="0"/>
                  </a:lnTo>
                  <a:lnTo>
                    <a:pt x="0" y="233257"/>
                  </a:lnTo>
                  <a:lnTo>
                    <a:pt x="317507" y="751606"/>
                  </a:lnTo>
                  <a:lnTo>
                    <a:pt x="1231151" y="926548"/>
                  </a:lnTo>
                  <a:lnTo>
                    <a:pt x="2112397" y="874713"/>
                  </a:lnTo>
                  <a:lnTo>
                    <a:pt x="2105917" y="492431"/>
                  </a:lnTo>
                  <a:lnTo>
                    <a:pt x="1730092" y="298050"/>
                  </a:lnTo>
                  <a:lnTo>
                    <a:pt x="1691213" y="25917"/>
                  </a:lnTo>
                  <a:close/>
                </a:path>
              </a:pathLst>
            </a:custGeom>
            <a:noFill/>
            <a:ln w="12700">
              <a:solidFill>
                <a:srgbClr val="58742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cxnSp>
          <p:nvCxnSpPr>
            <p:cNvPr id="28" name="Gerade Verbindung 27"/>
            <p:cNvCxnSpPr>
              <a:stCxn id="17" idx="2"/>
              <a:endCxn id="21" idx="0"/>
            </p:cNvCxnSpPr>
            <p:nvPr/>
          </p:nvCxnSpPr>
          <p:spPr>
            <a:xfrm>
              <a:off x="2740933" y="3290630"/>
              <a:ext cx="408224" cy="23460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Gerade Verbindung 28"/>
            <p:cNvCxnSpPr>
              <a:stCxn id="17" idx="2"/>
              <a:endCxn id="20" idx="0"/>
            </p:cNvCxnSpPr>
            <p:nvPr/>
          </p:nvCxnSpPr>
          <p:spPr>
            <a:xfrm flipH="1">
              <a:off x="2264671" y="3290630"/>
              <a:ext cx="476262" cy="12648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Gerade Verbindung 29"/>
            <p:cNvCxnSpPr>
              <a:stCxn id="20" idx="3"/>
              <a:endCxn id="21" idx="1"/>
            </p:cNvCxnSpPr>
            <p:nvPr/>
          </p:nvCxnSpPr>
          <p:spPr>
            <a:xfrm>
              <a:off x="2643736" y="3547376"/>
              <a:ext cx="126356" cy="10812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Gerade Verbindung 30"/>
            <p:cNvCxnSpPr>
              <a:stCxn id="14" idx="4"/>
              <a:endCxn id="15" idx="0"/>
            </p:cNvCxnSpPr>
            <p:nvPr/>
          </p:nvCxnSpPr>
          <p:spPr>
            <a:xfrm>
              <a:off x="3259985" y="2247893"/>
              <a:ext cx="0" cy="12539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31650903"/>
      </p:ext>
    </p:extLst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3: Project Environment and Stakeholders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2" name="Gruppierung 31"/>
          <p:cNvGrpSpPr/>
          <p:nvPr/>
        </p:nvGrpSpPr>
        <p:grpSpPr>
          <a:xfrm>
            <a:off x="1182509" y="1354352"/>
            <a:ext cx="6955455" cy="4629681"/>
            <a:chOff x="1647915" y="647703"/>
            <a:chExt cx="3534458" cy="2413444"/>
          </a:xfrm>
        </p:grpSpPr>
        <p:sp>
          <p:nvSpPr>
            <p:cNvPr id="33" name="Oval 32"/>
            <p:cNvSpPr/>
            <p:nvPr/>
          </p:nvSpPr>
          <p:spPr>
            <a:xfrm>
              <a:off x="1647915" y="647703"/>
              <a:ext cx="3534458" cy="2413444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4" name="Oval 33"/>
            <p:cNvSpPr/>
            <p:nvPr/>
          </p:nvSpPr>
          <p:spPr>
            <a:xfrm>
              <a:off x="2155341" y="994060"/>
              <a:ext cx="2529721" cy="1727377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5" name="Richtungspfeil 34"/>
            <p:cNvSpPr/>
            <p:nvPr/>
          </p:nvSpPr>
          <p:spPr>
            <a:xfrm>
              <a:off x="2192385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>
                  <a:solidFill>
                    <a:schemeClr val="tx1"/>
                  </a:solidFill>
                  <a:cs typeface="PoloMatheAustria1Leicht Leicht"/>
                </a:rPr>
                <a:t>Partner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6" name="Richtungspfeil 35"/>
            <p:cNvSpPr/>
            <p:nvPr/>
          </p:nvSpPr>
          <p:spPr>
            <a:xfrm>
              <a:off x="1864587" y="1728543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>
                  <a:solidFill>
                    <a:schemeClr val="tx1"/>
                  </a:solidFill>
                  <a:cs typeface="PoloMatheAustria1Leicht Leicht"/>
                </a:rPr>
                <a:t>Supplier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7" name="Richtungspfeil 36"/>
            <p:cNvSpPr/>
            <p:nvPr/>
          </p:nvSpPr>
          <p:spPr>
            <a:xfrm>
              <a:off x="2262320" y="2284995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>
                  <a:solidFill>
                    <a:schemeClr val="tx1"/>
                  </a:solidFill>
                  <a:cs typeface="PoloMatheAustria1Leicht Leicht"/>
                </a:rPr>
                <a:t>Authorities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8" name="Richtungspfeil 37"/>
            <p:cNvSpPr/>
            <p:nvPr/>
          </p:nvSpPr>
          <p:spPr>
            <a:xfrm>
              <a:off x="3141324" y="2549458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dirty="0">
                  <a:solidFill>
                    <a:schemeClr val="tx1"/>
                  </a:solidFill>
                  <a:cs typeface="PoloMatheAustria1Leicht Leicht"/>
                </a:rPr>
                <a:t>Project </a:t>
              </a:r>
              <a:r>
                <a:rPr lang="de-AT" dirty="0">
                  <a:solidFill>
                    <a:schemeClr val="tx1"/>
                  </a:solidFill>
                  <a:cs typeface="PoloMatheAustria1Leicht Leicht"/>
                </a:rPr>
                <a:t>t</a:t>
              </a:r>
              <a:r>
                <a:rPr dirty="0" err="1">
                  <a:solidFill>
                    <a:schemeClr val="tx1"/>
                  </a:solidFill>
                  <a:cs typeface="PoloMatheAustria1Leicht Leicht"/>
                </a:rPr>
                <a:t>eam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9" name="Richtungspfeil 38"/>
            <p:cNvSpPr/>
            <p:nvPr/>
          </p:nvSpPr>
          <p:spPr>
            <a:xfrm>
              <a:off x="4076805" y="2284995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dirty="0">
                  <a:solidFill>
                    <a:schemeClr val="tx1"/>
                  </a:solidFill>
                  <a:cs typeface="PoloMatheAustria1Leicht Leicht"/>
                </a:rPr>
                <a:t>School </a:t>
              </a:r>
              <a:r>
                <a:rPr lang="de-AT" dirty="0">
                  <a:solidFill>
                    <a:schemeClr val="tx1"/>
                  </a:solidFill>
                  <a:cs typeface="PoloMatheAustria1Leicht Leicht"/>
                </a:rPr>
                <a:t>p</a:t>
              </a:r>
              <a:r>
                <a:rPr dirty="0" err="1">
                  <a:solidFill>
                    <a:schemeClr val="tx1"/>
                  </a:solidFill>
                  <a:cs typeface="PoloMatheAustria1Leicht Leicht"/>
                </a:rPr>
                <a:t>arents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40" name="Richtungspfeil 39"/>
            <p:cNvSpPr/>
            <p:nvPr/>
          </p:nvSpPr>
          <p:spPr>
            <a:xfrm>
              <a:off x="4029467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dirty="0">
                  <a:solidFill>
                    <a:schemeClr val="tx1"/>
                  </a:solidFill>
                  <a:cs typeface="PoloMatheAustria1Leicht Leicht"/>
                </a:rPr>
                <a:t>Contractor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41" name="Richtungspfeil 40"/>
            <p:cNvSpPr/>
            <p:nvPr/>
          </p:nvSpPr>
          <p:spPr>
            <a:xfrm>
              <a:off x="4357264" y="1685802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>
                  <a:solidFill>
                    <a:schemeClr val="tx1"/>
                  </a:solidFill>
                  <a:cs typeface="PoloMatheAustria1Leicht Leicht"/>
                </a:rPr>
                <a:t>Client</a:t>
              </a:r>
              <a:endParaRPr lang="de-DE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grpSp>
          <p:nvGrpSpPr>
            <p:cNvPr id="42" name="Gruppierung 41"/>
            <p:cNvGrpSpPr/>
            <p:nvPr/>
          </p:nvGrpSpPr>
          <p:grpSpPr>
            <a:xfrm>
              <a:off x="2917915" y="1464368"/>
              <a:ext cx="1099362" cy="730249"/>
              <a:chOff x="851474" y="4032250"/>
              <a:chExt cx="1099362" cy="730249"/>
            </a:xfrm>
          </p:grpSpPr>
          <p:sp>
            <p:nvSpPr>
              <p:cNvPr id="43" name="Richtungspfeil 42"/>
              <p:cNvSpPr/>
              <p:nvPr/>
            </p:nvSpPr>
            <p:spPr>
              <a:xfrm>
                <a:off x="851474" y="4194826"/>
                <a:ext cx="968859" cy="567673"/>
              </a:xfrm>
              <a:prstGeom prst="homePlate">
                <a:avLst>
                  <a:gd name="adj" fmla="val 37692"/>
                </a:avLst>
              </a:prstGeom>
              <a:solidFill>
                <a:srgbClr val="AFD173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sz="2400">
                    <a:solidFill>
                      <a:schemeClr val="tx1"/>
                    </a:solidFill>
                    <a:cs typeface="PoloMatheAustria1Krftg krftg"/>
                  </a:rPr>
                  <a:t>Project</a:t>
                </a:r>
              </a:p>
            </p:txBody>
          </p:sp>
          <p:sp>
            <p:nvSpPr>
              <p:cNvPr id="44" name="Parallelogramm 43"/>
              <p:cNvSpPr/>
              <p:nvPr/>
            </p:nvSpPr>
            <p:spPr>
              <a:xfrm>
                <a:off x="851474" y="4032250"/>
                <a:ext cx="891601" cy="162576"/>
              </a:xfrm>
              <a:prstGeom prst="parallelogram">
                <a:avLst>
                  <a:gd name="adj" fmla="val 77866"/>
                </a:avLst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1743075" y="4032250"/>
                <a:ext cx="207761" cy="280662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" name="Gerade Verbindung 45"/>
              <p:cNvCxnSpPr>
                <a:stCxn id="43" idx="3"/>
              </p:cNvCxnSpPr>
              <p:nvPr/>
            </p:nvCxnSpPr>
            <p:spPr>
              <a:xfrm flipV="1">
                <a:off x="1820333" y="4312912"/>
                <a:ext cx="130503" cy="165751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8521353"/>
      </p:ext>
    </p:extLst>
  </p:cSld>
  <p:clrMapOvr>
    <a:masterClrMapping/>
  </p:clrMapOvr>
  <p:transition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3: Project Environment and Stakeholders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569412" y="31611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453086"/>
              </p:ext>
            </p:extLst>
          </p:nvPr>
        </p:nvGraphicFramePr>
        <p:xfrm>
          <a:off x="437625" y="1362677"/>
          <a:ext cx="8289130" cy="492475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049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93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47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0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5275">
                <a:tc gridSpan="5">
                  <a:txBody>
                    <a:bodyPr/>
                    <a:lstStyle/>
                    <a:p>
                      <a:r>
                        <a:rPr sz="2400" baseline="0" dirty="0"/>
                        <a:t>Action plan project</a:t>
                      </a:r>
                      <a:r>
                        <a:rPr lang="en-US" sz="2400" baseline="0" dirty="0"/>
                        <a:t>: ".............. 20.."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t>Stakeholders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Problems/Positive results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Consequence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Measure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t>Who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de-AT" sz="1400" dirty="0"/>
                        <a:t>Version:</a:t>
                      </a:r>
                      <a:r>
                        <a:rPr lang="de-AT" sz="1400" baseline="0" dirty="0"/>
                        <a:t> 1</a:t>
                      </a:r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Date: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sz="1400" dirty="0"/>
                        <a:t>Author: ....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sz="1400" dirty="0"/>
                        <a:t>Page 1 of 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921370"/>
      </p:ext>
    </p:extLst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4: Logical Framework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390286" y="2261755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Goals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general</a:t>
            </a:r>
            <a:endParaRPr kumimoji="0" lang="de-A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specific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3836708" y="2511015"/>
            <a:ext cx="1580922" cy="2020283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Measures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7" name="Oval 1"/>
          <p:cNvSpPr>
            <a:spLocks noChangeArrowheads="1"/>
          </p:cNvSpPr>
          <p:nvPr/>
        </p:nvSpPr>
        <p:spPr bwMode="auto">
          <a:xfrm>
            <a:off x="6291245" y="2273359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Output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identifiable</a:t>
            </a:r>
            <a:endParaRPr kumimoji="0" lang="de-AT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assessable</a:t>
            </a:r>
            <a:endParaRPr kumimoji="0" lang="de-AT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14" name="Gerade Verbindung mit Pfeil 13"/>
          <p:cNvCxnSpPr>
            <a:stCxn id="5" idx="6"/>
            <a:endCxn id="6" idx="1"/>
          </p:cNvCxnSpPr>
          <p:nvPr/>
        </p:nvCxnSpPr>
        <p:spPr>
          <a:xfrm flipV="1">
            <a:off x="2910286" y="3521157"/>
            <a:ext cx="926422" cy="59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3"/>
            <a:endCxn id="7" idx="2"/>
          </p:cNvCxnSpPr>
          <p:nvPr/>
        </p:nvCxnSpPr>
        <p:spPr>
          <a:xfrm>
            <a:off x="5417630" y="3521157"/>
            <a:ext cx="873615" cy="1220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30052"/>
      </p:ext>
    </p:extLst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Step 5: Work Packages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sz="2800"/>
              <a:t>Put down the following information for each work package (WP):</a:t>
            </a:r>
          </a:p>
          <a:p>
            <a:r>
              <a:rPr sz="2400"/>
              <a:t>Name of the work package</a:t>
            </a:r>
          </a:p>
          <a:p>
            <a:r>
              <a:rPr sz="2400"/>
              <a:t>Number of work package (WBS Code) </a:t>
            </a:r>
          </a:p>
          <a:p>
            <a:r>
              <a:rPr sz="2400"/>
              <a:t>Start (from) </a:t>
            </a:r>
          </a:p>
          <a:p>
            <a:r>
              <a:rPr sz="2400"/>
              <a:t>End (to) </a:t>
            </a:r>
            <a:endParaRPr lang="de-AT" sz="2400" dirty="0"/>
          </a:p>
          <a:p>
            <a:r>
              <a:rPr sz="2400"/>
              <a:t>Responsible parties</a:t>
            </a:r>
          </a:p>
          <a:p>
            <a:r>
              <a:rPr sz="2400"/>
              <a:t>Description of the activities to be carried out</a:t>
            </a:r>
            <a:endParaRPr lang="de-AT" sz="2400" dirty="0"/>
          </a:p>
          <a:p>
            <a:r>
              <a:rPr sz="2400"/>
              <a:t>Any prerequisites for the implementation</a:t>
            </a:r>
          </a:p>
          <a:p>
            <a:r>
              <a:rPr sz="2400"/>
              <a:t>Outcome/products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4095341888"/>
      </p:ext>
    </p:extLst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0ecb174bfc8328138ca8bcfbb76b0c1a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6749e2bdb59824cf7e515d9ed9d5954f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3C146D-8064-440D-943B-2F9DFC9AF5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Microsoft Macintosh PowerPoint</Application>
  <PresentationFormat>Bildschirmpräsentation (4:3)</PresentationFormat>
  <Paragraphs>207</Paragraphs>
  <Slides>18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9" baseType="lpstr">
      <vt:lpstr>ＭＳ Ｐゴシック</vt:lpstr>
      <vt:lpstr>Arial</vt:lpstr>
      <vt:lpstr>Calibri</vt:lpstr>
      <vt:lpstr>ÇlÇr ñæí©</vt:lpstr>
      <vt:lpstr>DejaVu Sans</vt:lpstr>
      <vt:lpstr>PoloMatheAustria1Krftg krftg</vt:lpstr>
      <vt:lpstr>PoloMatheAustria1Leicht Leicht</vt:lpstr>
      <vt:lpstr>Symbol</vt:lpstr>
      <vt:lpstr>Times New Roman</vt:lpstr>
      <vt:lpstr>Tw Cen MT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Rdesign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Teply Annamaria</cp:lastModifiedBy>
  <cp:revision>268</cp:revision>
  <dcterms:created xsi:type="dcterms:W3CDTF">2016-02-24T06:55:39Z</dcterms:created>
  <dcterms:modified xsi:type="dcterms:W3CDTF">2018-08-24T21:45:59Z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