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</p:sldMasterIdLst>
  <p:notesMasterIdLst>
    <p:notesMasterId r:id="rId33"/>
  </p:notesMasterIdLst>
  <p:sldIdLst>
    <p:sldId id="282" r:id="rId6"/>
    <p:sldId id="257" r:id="rId7"/>
    <p:sldId id="283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4" r:id="rId32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AD1E"/>
    <a:srgbClr val="E50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41"/>
    <p:restoredTop sz="94592"/>
  </p:normalViewPr>
  <p:slideViewPr>
    <p:cSldViewPr snapToGrid="0" snapToObjects="1">
      <p:cViewPr varScale="1">
        <p:scale>
          <a:sx n="93" d="100"/>
          <a:sy n="93" d="100"/>
        </p:scale>
        <p:origin x="-13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B64FD-F687-46DA-ABAC-30E2457104D6}" type="datetimeFigureOut">
              <a:rPr lang="en-US"/>
              <a:pPr/>
              <a:t>15/01/18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BF47-9D97-4D51-BCD5-D4E1E914A07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53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53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3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26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65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264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53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199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94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823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104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89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439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18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es-ES" strike="noStrike" dirty="0" smtClean="0">
                <a:solidFill>
                  <a:srgbClr val="FFFFFF"/>
                </a:solidFill>
                <a:latin typeface="Tw Cen MT"/>
                <a:ea typeface="DejaVu Sans"/>
              </a:rPr>
              <a:t>El reto del debate/ B2: </a:t>
            </a:r>
            <a:r>
              <a:rPr lang="es-ES" dirty="0" smtClean="0">
                <a:solidFill>
                  <a:srgbClr val="FFFFFF"/>
                </a:solidFill>
                <a:latin typeface="Tw Cen MT"/>
              </a:rPr>
              <a:t>Debatiendo sobre la sociedad</a:t>
            </a:r>
            <a:endParaRPr lang="es-ES" dirty="0">
              <a:solidFill>
                <a:srgbClr val="FFFFFF"/>
              </a:solidFill>
              <a:latin typeface="Tw Cen MT"/>
              <a:ea typeface="DejaVu Sans"/>
            </a:endParaRP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77" name="CustomShape 3"/>
          <p:cNvSpPr/>
          <p:nvPr/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es-ES_tradnl" sz="3000" b="1" dirty="0" smtClean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El reto del debate B1</a:t>
            </a:r>
            <a:endParaRPr lang="es-ES_tradnl" sz="3000" b="1" strike="noStrike" dirty="0" smtClean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es-ES_tradnl" b="1" dirty="0" smtClean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Soy capaz de elaborar mis propias ideas y debatirlas.   </a:t>
            </a:r>
            <a:r>
              <a:rPr lang="es-ES_tradnl" dirty="0" smtClean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ES_tradnl" dirty="0" smtClean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Emprendimiento responsable</a:t>
            </a:r>
            <a:endParaRPr lang="es-ES_tradnl" dirty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Picture 14" descr="Bildschirmfoto 2014-05-21 um 14.47.42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460" y="5628549"/>
            <a:ext cx="850900" cy="53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Logo_eesi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910" y="5610769"/>
            <a:ext cx="952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59225" y="5673721"/>
            <a:ext cx="826135" cy="44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kph-logo-2014-transparent-cmyk-300.eps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575" y="5666649"/>
            <a:ext cx="960120" cy="45974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7" name="Picture 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625" y="5607594"/>
            <a:ext cx="769620" cy="57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Bild 17" descr="Macintosh HD:Users:valentinmayerhofer:Dropbox:IFTE:Youth Challenge Program:final Layout:Icons ohne Hintergrund:co-funded.pn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075" y="5697129"/>
            <a:ext cx="1384935" cy="398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Picture 13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s-ES_tradnl" b="1" dirty="0" smtClean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El club de debate</a:t>
            </a:r>
            <a:endParaRPr lang="es-ES_tradnl" b="1" dirty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93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E550351-DC13-4D9F-A059-06EEBAFA46D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10</a:t>
            </a:fld>
            <a:endParaRPr/>
          </a:p>
        </p:txBody>
      </p:sp>
      <p:pic>
        <p:nvPicPr>
          <p:cNvPr id="12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2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Rol – Gobierno – 2º portavoz</a:t>
            </a:r>
            <a:endParaRPr lang="es-ES_tradnl" dirty="0"/>
          </a:p>
        </p:txBody>
      </p:sp>
      <p:sp>
        <p:nvSpPr>
          <p:cNvPr id="12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Refuta los argumentos del primer portavoz de la oposición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Presenta argumentos adicionales.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Responde a los argumentos (del anterior portavoz)</a:t>
            </a:r>
            <a:endParaRPr lang="es-ES_tradnl" sz="32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188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ED7EF98-4393-41D5-BD16-542ED6715C9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11</a:t>
            </a:fld>
            <a:endParaRPr/>
          </a:p>
        </p:txBody>
      </p:sp>
      <p:pic>
        <p:nvPicPr>
          <p:cNvPr id="12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2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Rol – Oposición – 2º portavoz</a:t>
            </a:r>
            <a:endParaRPr lang="es-ES_tradnl" dirty="0"/>
          </a:p>
        </p:txBody>
      </p:sp>
      <p:sp>
        <p:nvSpPr>
          <p:cNvPr id="12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Refuta y/o critica los argumentos del gobierno:</a:t>
            </a:r>
          </a:p>
          <a:p>
            <a:pPr marL="642938" lvl="1" indent="-185738"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Argumentos del primer portavoz del gobierno que todavía no han sido rebatidos.</a:t>
            </a:r>
          </a:p>
          <a:p>
            <a:pPr marL="642938" lvl="1" indent="-185738">
              <a:buFont typeface="Arial"/>
              <a:buChar char="•"/>
            </a:pPr>
            <a:r>
              <a:rPr lang="es-ES_tradnl" sz="3200" dirty="0">
                <a:solidFill>
                  <a:srgbClr val="000000"/>
                </a:solidFill>
                <a:latin typeface="Calibri"/>
              </a:rPr>
              <a:t>T</a:t>
            </a: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odos </a:t>
            </a: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los argumentos del segundo portavoz del gobierno</a:t>
            </a:r>
            <a:br>
              <a:rPr lang="es-ES_tradnl" sz="3200" dirty="0" smtClean="0">
                <a:solidFill>
                  <a:srgbClr val="000000"/>
                </a:solidFill>
                <a:latin typeface="Calibri"/>
              </a:rPr>
            </a:b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 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Presenta argumentos adicionales en contra de la moción</a:t>
            </a:r>
            <a:endParaRPr lang="es-ES_tradnl" sz="32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3" y="200025"/>
            <a:ext cx="135731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s-ES" dirty="0"/>
          </a:p>
        </p:txBody>
      </p:sp>
      <p:sp>
        <p:nvSpPr>
          <p:cNvPr id="13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27BB2F87-E9F6-4582-91F5-40D0AB59D49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12</a:t>
            </a:fld>
            <a:endParaRPr/>
          </a:p>
        </p:txBody>
      </p:sp>
      <p:pic>
        <p:nvPicPr>
          <p:cNvPr id="13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3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dirty="0" smtClean="0">
                <a:solidFill>
                  <a:srgbClr val="FFFFFF"/>
                </a:solidFill>
                <a:latin typeface="Tw Cen MT"/>
              </a:rPr>
              <a:t>Rol – Portavoz libre</a:t>
            </a:r>
            <a:endParaRPr lang="es-ES" dirty="0"/>
          </a:p>
        </p:txBody>
      </p:sp>
      <p:sp>
        <p:nvSpPr>
          <p:cNvPr id="13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" sz="2600" dirty="0" smtClean="0">
                <a:solidFill>
                  <a:srgbClr val="000000"/>
                </a:solidFill>
                <a:latin typeface="Calibri"/>
              </a:rPr>
              <a:t>Neutral en un primer momento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" sz="2600" dirty="0" smtClean="0">
                <a:solidFill>
                  <a:srgbClr val="000000"/>
                </a:solidFill>
                <a:latin typeface="Calibri"/>
              </a:rPr>
              <a:t>Decide qué lado tomar en el transcurso del debate.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" sz="2600" dirty="0" smtClean="0">
                <a:solidFill>
                  <a:srgbClr val="000000"/>
                </a:solidFill>
                <a:latin typeface="Calibri"/>
              </a:rPr>
              <a:t>En el primer minuto de su discurso debe dejar claro a qué lado apoya.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" sz="2600" dirty="0" smtClean="0">
                <a:solidFill>
                  <a:srgbClr val="000000"/>
                </a:solidFill>
                <a:latin typeface="Calibri"/>
              </a:rPr>
              <a:t>Se le informa del tema del debate al empezar = no tiene tiempo para prepararse.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" sz="2600" dirty="0" smtClean="0">
                <a:solidFill>
                  <a:srgbClr val="000000"/>
                </a:solidFill>
                <a:latin typeface="Calibri"/>
              </a:rPr>
              <a:t>Su turno de palabra se restringe a la mitad del tiempo de los otros portavoces (2.5 minutos)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" sz="2600" dirty="0" smtClean="0">
                <a:solidFill>
                  <a:srgbClr val="000000"/>
                </a:solidFill>
                <a:latin typeface="Calibri"/>
              </a:rPr>
              <a:t>Las mismas reglas son de aplicación para formular preguntas, etc.</a:t>
            </a:r>
            <a:endParaRPr lang="es-ES" sz="26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214313"/>
            <a:ext cx="163195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4F9D25B-FEF0-4019-B0DE-C4DE0E443F3D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13</a:t>
            </a:fld>
            <a:endParaRPr/>
          </a:p>
        </p:txBody>
      </p:sp>
      <p:pic>
        <p:nvPicPr>
          <p:cNvPr id="150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51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Rol – Portavoz libre</a:t>
            </a:r>
            <a:endParaRPr lang="es-ES_tradnl" dirty="0"/>
          </a:p>
        </p:txBody>
      </p:sp>
      <p:sp>
        <p:nvSpPr>
          <p:cNvPr id="152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Introduce aspectos nuevos/argumentos al debate.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Respuesta del equipo contrario (60 segundos)</a:t>
            </a:r>
            <a:br>
              <a:rPr lang="es-ES_tradnl" sz="3200" dirty="0" smtClean="0">
                <a:solidFill>
                  <a:srgbClr val="000000"/>
                </a:solidFill>
                <a:latin typeface="Calibri"/>
              </a:rPr>
            </a:br>
            <a:endParaRPr lang="es-ES_tradnl" sz="32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214313"/>
            <a:ext cx="163195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1FDE324-1F14-4D58-AD39-C5E6BB2F17C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14</a:t>
            </a:fld>
            <a:endParaRPr/>
          </a:p>
        </p:txBody>
      </p:sp>
      <p:pic>
        <p:nvPicPr>
          <p:cNvPr id="159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60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Rol – Oposición – 3er portavoz</a:t>
            </a:r>
            <a:endParaRPr lang="es-ES_tradnl" dirty="0"/>
          </a:p>
        </p:txBody>
      </p:sp>
      <p:sp>
        <p:nvSpPr>
          <p:cNvPr id="161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800" dirty="0" smtClean="0">
                <a:solidFill>
                  <a:srgbClr val="000000"/>
                </a:solidFill>
                <a:ea typeface="Arial"/>
              </a:rPr>
              <a:t> </a:t>
            </a:r>
            <a:r>
              <a:rPr lang="es-ES_tradnl" sz="2800" dirty="0" smtClean="0">
                <a:solidFill>
                  <a:srgbClr val="000000"/>
                </a:solidFill>
                <a:ea typeface="Arial"/>
              </a:rPr>
              <a:t>Compara los diferentes </a:t>
            </a:r>
            <a:r>
              <a:rPr lang="es-ES_tradnl" sz="2800" dirty="0" smtClean="0">
                <a:solidFill>
                  <a:srgbClr val="000000"/>
                </a:solidFill>
                <a:ea typeface="Arial"/>
              </a:rPr>
              <a:t>puntos de vista, argumentos y concepciones.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800" dirty="0" smtClean="0">
                <a:solidFill>
                  <a:srgbClr val="000000"/>
                </a:solidFill>
                <a:ea typeface="Arial"/>
              </a:rPr>
              <a:t>¿Por qué son preferibles los propios objetivos y concepciones?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800" dirty="0" smtClean="0">
                <a:solidFill>
                  <a:srgbClr val="000000"/>
                </a:solidFill>
                <a:ea typeface="Arial"/>
              </a:rPr>
              <a:t>¿Qué problemas detectas en el punto de vista contrario?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800" dirty="0" smtClean="0">
                <a:solidFill>
                  <a:srgbClr val="000000"/>
                </a:solidFill>
                <a:ea typeface="Arial"/>
              </a:rPr>
              <a:t>¿Por qué debería rechazarse la moción?</a:t>
            </a:r>
            <a:endParaRPr lang="es-ES_tradnl" sz="2800" dirty="0">
              <a:solidFill>
                <a:srgbClr val="000000"/>
              </a:solidFill>
              <a:ea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300" y="200025"/>
            <a:ext cx="1357313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839E501-3818-4CE4-AF60-9AE9C462A49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15</a:t>
            </a:fld>
            <a:endParaRPr/>
          </a:p>
        </p:txBody>
      </p:sp>
      <p:pic>
        <p:nvPicPr>
          <p:cNvPr id="168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69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dirty="0" smtClean="0">
                <a:solidFill>
                  <a:srgbClr val="FFFFFF"/>
                </a:solidFill>
                <a:latin typeface="Tw Cen MT"/>
              </a:rPr>
              <a:t>Rol – Gobierno – 3er portavoz</a:t>
            </a:r>
            <a:endParaRPr lang="es-ES" dirty="0"/>
          </a:p>
        </p:txBody>
      </p:sp>
      <p:sp>
        <p:nvSpPr>
          <p:cNvPr id="170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" sz="2800" dirty="0" smtClean="0">
                <a:solidFill>
                  <a:srgbClr val="000000"/>
                </a:solidFill>
                <a:ea typeface="Arial"/>
              </a:rPr>
              <a:t>Compara los diferentes </a:t>
            </a:r>
            <a:r>
              <a:rPr lang="es-ES" sz="2800" dirty="0" smtClean="0">
                <a:solidFill>
                  <a:srgbClr val="000000"/>
                </a:solidFill>
                <a:ea typeface="Arial"/>
              </a:rPr>
              <a:t>puntos de vista, argumentos y concepciones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" sz="2800" dirty="0" smtClean="0">
                <a:solidFill>
                  <a:srgbClr val="000000"/>
                </a:solidFill>
                <a:ea typeface="Arial"/>
              </a:rPr>
              <a:t>¿Por qué son preferibles los propios objetivos y concepciones?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" sz="2800" dirty="0" smtClean="0">
                <a:solidFill>
                  <a:srgbClr val="000000"/>
                </a:solidFill>
                <a:ea typeface="Arial"/>
              </a:rPr>
              <a:t>¿Qué problemas detectas en el punto de vista contrario?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" sz="2800" dirty="0" smtClean="0">
                <a:solidFill>
                  <a:srgbClr val="000000"/>
                </a:solidFill>
                <a:ea typeface="Arial"/>
              </a:rPr>
              <a:t>¿Por qué debería aprobarse la moción?</a:t>
            </a:r>
            <a:endParaRPr lang="es-ES" sz="2800" dirty="0">
              <a:solidFill>
                <a:srgbClr val="000000"/>
              </a:solidFill>
              <a:ea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5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48A4D9B-26EA-4D2A-A5FB-D9F8E46B0C1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16</a:t>
            </a:fld>
            <a:endParaRPr/>
          </a:p>
        </p:txBody>
      </p:sp>
      <p:pic>
        <p:nvPicPr>
          <p:cNvPr id="177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78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Turno de palabra y </a:t>
            </a: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distribución del tiempo – 5 min.</a:t>
            </a:r>
            <a:endParaRPr lang="es-ES_tradnl" dirty="0"/>
          </a:p>
        </p:txBody>
      </p:sp>
      <p:sp>
        <p:nvSpPr>
          <p:cNvPr id="179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8"/>
          <p:cNvSpPr/>
          <p:nvPr/>
        </p:nvSpPr>
        <p:spPr>
          <a:xfrm>
            <a:off x="4539959" y="1687513"/>
            <a:ext cx="4059895" cy="407392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Introducción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_tradnl" sz="1600" dirty="0" smtClean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¿De qué tratará el </a:t>
            </a: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turno de palabra</a:t>
            </a: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?</a:t>
            </a: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/>
            </a:r>
            <a:br>
              <a:rPr lang="es-ES_tradnl" sz="1600" dirty="0" smtClean="0">
                <a:solidFill>
                  <a:srgbClr val="000000"/>
                </a:solidFill>
                <a:ea typeface="Arial"/>
              </a:rPr>
            </a:b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¿Cuáles van a ser tus argumentos principales?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_tradnl" sz="1600" dirty="0" smtClean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Explica tus argumentos.</a:t>
            </a:r>
            <a:br>
              <a:rPr lang="es-ES_tradnl" sz="1600" dirty="0" smtClean="0">
                <a:solidFill>
                  <a:srgbClr val="000000"/>
                </a:solidFill>
                <a:ea typeface="Arial"/>
              </a:rPr>
            </a:b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¿Por qué es relevante mi argumento</a:t>
            </a: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?</a:t>
            </a: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/>
            </a:r>
            <a:br>
              <a:rPr lang="es-ES_tradnl" sz="1600" dirty="0" smtClean="0">
                <a:solidFill>
                  <a:srgbClr val="000000"/>
                </a:solidFill>
                <a:ea typeface="Arial"/>
              </a:rPr>
            </a:b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¿Cuáles son mis argumentos</a:t>
            </a: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?</a:t>
            </a: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/>
            </a:r>
            <a:br>
              <a:rPr lang="es-ES_tradnl" sz="1600" dirty="0" smtClean="0">
                <a:solidFill>
                  <a:srgbClr val="000000"/>
                </a:solidFill>
                <a:ea typeface="Arial"/>
              </a:rPr>
            </a:b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Ejemplos del pasado, etc.</a:t>
            </a:r>
            <a:br>
              <a:rPr lang="es-ES_tradnl" sz="1600" dirty="0" smtClean="0">
                <a:solidFill>
                  <a:srgbClr val="000000"/>
                </a:solidFill>
                <a:ea typeface="Arial"/>
              </a:rPr>
            </a:b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Relación con el tema a debate.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_tradnl" sz="1600" dirty="0" smtClean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Resumen.</a:t>
            </a:r>
            <a:br>
              <a:rPr lang="es-ES_tradnl" sz="1600" dirty="0" smtClean="0">
                <a:solidFill>
                  <a:srgbClr val="000000"/>
                </a:solidFill>
                <a:ea typeface="Arial"/>
              </a:rPr>
            </a:b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¿De qué </a:t>
            </a: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trataba mi turno de palabra? </a:t>
            </a: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/>
            </a:r>
            <a:br>
              <a:rPr lang="es-ES_tradnl" sz="1600" dirty="0" smtClean="0">
                <a:solidFill>
                  <a:srgbClr val="000000"/>
                </a:solidFill>
                <a:ea typeface="Arial"/>
              </a:rPr>
            </a:b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¿Qué ha sido lo más importante?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_tradnl" sz="1600" dirty="0" smtClean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1600" dirty="0" smtClean="0">
                <a:solidFill>
                  <a:srgbClr val="000000"/>
                </a:solidFill>
                <a:ea typeface="Arial"/>
              </a:rPr>
              <a:t>Observaciones finales</a:t>
            </a:r>
            <a:endParaRPr lang="es-ES_tradnl" sz="1600" dirty="0">
              <a:solidFill>
                <a:srgbClr val="000000"/>
              </a:solidFill>
              <a:ea typeface="Arial"/>
            </a:endParaRPr>
          </a:p>
        </p:txBody>
      </p:sp>
      <p:sp>
        <p:nvSpPr>
          <p:cNvPr id="11" name="AutoShape 6"/>
          <p:cNvSpPr>
            <a:spLocks/>
          </p:cNvSpPr>
          <p:nvPr/>
        </p:nvSpPr>
        <p:spPr bwMode="auto">
          <a:xfrm>
            <a:off x="1706563" y="1687513"/>
            <a:ext cx="950912" cy="40497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2" name="AutoShape 7"/>
          <p:cNvSpPr>
            <a:spLocks/>
          </p:cNvSpPr>
          <p:nvPr/>
        </p:nvSpPr>
        <p:spPr bwMode="auto">
          <a:xfrm>
            <a:off x="1706563" y="1687513"/>
            <a:ext cx="950912" cy="809625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3068" y="0"/>
                </a:moveTo>
                <a:lnTo>
                  <a:pt x="18532" y="0"/>
                </a:lnTo>
                <a:cubicBezTo>
                  <a:pt x="20227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1373" y="0"/>
                  <a:pt x="3068" y="0"/>
                </a:cubicBezTo>
                <a:close/>
                <a:moveTo>
                  <a:pt x="3068" y="0"/>
                </a:moveTo>
              </a:path>
            </a:pathLst>
          </a:custGeom>
          <a:blipFill dpi="0" rotWithShape="0">
            <a:blip r:embed="rId4"/>
            <a:srcRect/>
            <a:tile tx="0" ty="0" sx="100000" sy="100000" flip="none" algn="tl"/>
          </a:blipFill>
          <a:ln w="9525">
            <a:solidFill>
              <a:srgbClr val="F59240"/>
            </a:solidFill>
            <a:round/>
            <a:headEnd/>
            <a:tailEnd/>
          </a:ln>
          <a:effectLst>
            <a:outerShdw blurRad="50800" dist="38099" dir="5400000" algn="ctr" rotWithShape="0">
              <a:schemeClr val="bg2">
                <a:alpha val="39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3" name="Rectangle 8"/>
          <p:cNvSpPr>
            <a:spLocks/>
          </p:cNvSpPr>
          <p:nvPr/>
        </p:nvSpPr>
        <p:spPr bwMode="auto">
          <a:xfrm>
            <a:off x="496888" y="1841500"/>
            <a:ext cx="1205684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000" dirty="0">
                <a:solidFill>
                  <a:schemeClr val="tx1"/>
                </a:solidFill>
                <a:latin typeface="Lucida Grande"/>
              </a:rPr>
              <a:t>1 </a:t>
            </a:r>
            <a:r>
              <a:rPr sz="2000" dirty="0" smtClean="0">
                <a:solidFill>
                  <a:schemeClr val="tx1"/>
                </a:solidFill>
                <a:latin typeface="Lucida Grande"/>
              </a:rPr>
              <a:t>minut</a:t>
            </a:r>
            <a:r>
              <a:rPr lang="es-ES_tradnl" sz="2000" dirty="0" smtClean="0">
                <a:solidFill>
                  <a:schemeClr val="tx1"/>
                </a:solidFill>
                <a:latin typeface="Lucida Grande"/>
              </a:rPr>
              <a:t>o</a:t>
            </a:r>
            <a:endParaRPr sz="20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14" name="Rectangle 9"/>
          <p:cNvSpPr>
            <a:spLocks/>
          </p:cNvSpPr>
          <p:nvPr/>
        </p:nvSpPr>
        <p:spPr bwMode="auto">
          <a:xfrm>
            <a:off x="496888" y="5064125"/>
            <a:ext cx="1205684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000" dirty="0">
                <a:solidFill>
                  <a:schemeClr val="tx1"/>
                </a:solidFill>
                <a:latin typeface="Lucida Grande"/>
              </a:rPr>
              <a:t>1 </a:t>
            </a:r>
            <a:r>
              <a:rPr sz="2000" dirty="0" smtClean="0">
                <a:solidFill>
                  <a:schemeClr val="tx1"/>
                </a:solidFill>
                <a:latin typeface="Lucida Grande"/>
              </a:rPr>
              <a:t>minut</a:t>
            </a:r>
            <a:r>
              <a:rPr lang="es-ES_tradnl" sz="2000" dirty="0" smtClean="0">
                <a:solidFill>
                  <a:schemeClr val="tx1"/>
                </a:solidFill>
                <a:latin typeface="Lucida Grande"/>
              </a:rPr>
              <a:t>o</a:t>
            </a:r>
            <a:endParaRPr sz="20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15" name="Rectangle 10"/>
          <p:cNvSpPr>
            <a:spLocks/>
          </p:cNvSpPr>
          <p:nvPr/>
        </p:nvSpPr>
        <p:spPr bwMode="auto">
          <a:xfrm>
            <a:off x="363538" y="3303588"/>
            <a:ext cx="1336429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000" dirty="0">
                <a:solidFill>
                  <a:schemeClr val="tx1"/>
                </a:solidFill>
                <a:latin typeface="Lucida Grande"/>
              </a:rPr>
              <a:t>3 </a:t>
            </a:r>
            <a:r>
              <a:rPr sz="2000" dirty="0" smtClean="0">
                <a:solidFill>
                  <a:schemeClr val="tx1"/>
                </a:solidFill>
                <a:latin typeface="Lucida Grande"/>
              </a:rPr>
              <a:t>minut</a:t>
            </a:r>
            <a:r>
              <a:rPr lang="es-ES_tradnl" sz="2000" dirty="0" smtClean="0">
                <a:solidFill>
                  <a:schemeClr val="tx1"/>
                </a:solidFill>
                <a:latin typeface="Lucida Grande"/>
              </a:rPr>
              <a:t>o</a:t>
            </a:r>
            <a:r>
              <a:rPr sz="2000" dirty="0" smtClean="0">
                <a:solidFill>
                  <a:schemeClr val="tx1"/>
                </a:solidFill>
                <a:latin typeface="Lucida Grande"/>
              </a:rPr>
              <a:t>s</a:t>
            </a:r>
            <a:endParaRPr sz="2000" dirty="0">
              <a:solidFill>
                <a:schemeClr val="tx1"/>
              </a:solidFill>
              <a:latin typeface="Lucida Grande"/>
            </a:endParaRPr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21582" y="2104231"/>
            <a:ext cx="38893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" name="AutoShape 12"/>
          <p:cNvSpPr>
            <a:spLocks/>
          </p:cNvSpPr>
          <p:nvPr/>
        </p:nvSpPr>
        <p:spPr bwMode="auto">
          <a:xfrm rot="10800000">
            <a:off x="1706563" y="4927600"/>
            <a:ext cx="950912" cy="809625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3068" y="0"/>
                </a:moveTo>
                <a:lnTo>
                  <a:pt x="18532" y="0"/>
                </a:lnTo>
                <a:cubicBezTo>
                  <a:pt x="20227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1373" y="0"/>
                  <a:pt x="3068" y="0"/>
                </a:cubicBezTo>
                <a:close/>
                <a:moveTo>
                  <a:pt x="3068" y="0"/>
                </a:moveTo>
              </a:path>
            </a:pathLst>
          </a:custGeom>
          <a:blipFill dpi="0" rotWithShape="0">
            <a:blip r:embed="rId4"/>
            <a:srcRect/>
            <a:tile tx="0" ty="0" sx="100000" sy="100000" flip="none" algn="tl"/>
          </a:blipFill>
          <a:ln w="9525">
            <a:solidFill>
              <a:srgbClr val="F59240"/>
            </a:solidFill>
            <a:round/>
            <a:headEnd/>
            <a:tailEnd/>
          </a:ln>
          <a:effectLst>
            <a:outerShdw blurRad="50800" dist="38099" dir="5400000" algn="ctr" rotWithShape="0">
              <a:schemeClr val="bg2">
                <a:alpha val="39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15232" y="4534694"/>
            <a:ext cx="3873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31901" y="5427662"/>
            <a:ext cx="3873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001713" y="5435600"/>
            <a:ext cx="3873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1" name="Rectangle 16"/>
          <p:cNvSpPr>
            <a:spLocks/>
          </p:cNvSpPr>
          <p:nvPr/>
        </p:nvSpPr>
        <p:spPr bwMode="auto">
          <a:xfrm>
            <a:off x="3016250" y="4927600"/>
            <a:ext cx="962025" cy="654050"/>
          </a:xfrm>
          <a:prstGeom prst="rect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16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1 min</a:t>
            </a:r>
          </a:p>
        </p:txBody>
      </p:sp>
      <p:sp>
        <p:nvSpPr>
          <p:cNvPr id="22" name="Rectangle 17"/>
          <p:cNvSpPr>
            <a:spLocks/>
          </p:cNvSpPr>
          <p:nvPr/>
        </p:nvSpPr>
        <p:spPr bwMode="auto">
          <a:xfrm>
            <a:off x="3016250" y="2497138"/>
            <a:ext cx="962025" cy="2430462"/>
          </a:xfrm>
          <a:prstGeom prst="rect">
            <a:avLst/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3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3 min</a:t>
            </a:r>
          </a:p>
        </p:txBody>
      </p:sp>
      <p:sp>
        <p:nvSpPr>
          <p:cNvPr id="23" name="Rectangle 18"/>
          <p:cNvSpPr>
            <a:spLocks/>
          </p:cNvSpPr>
          <p:nvPr/>
        </p:nvSpPr>
        <p:spPr bwMode="auto">
          <a:xfrm>
            <a:off x="3016250" y="1852613"/>
            <a:ext cx="962025" cy="644525"/>
          </a:xfrm>
          <a:prstGeom prst="rect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16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1 min</a:t>
            </a:r>
          </a:p>
        </p:txBody>
      </p:sp>
      <p:sp>
        <p:nvSpPr>
          <p:cNvPr id="24" name="AutoShape 19"/>
          <p:cNvSpPr>
            <a:spLocks/>
          </p:cNvSpPr>
          <p:nvPr/>
        </p:nvSpPr>
        <p:spPr bwMode="auto">
          <a:xfrm>
            <a:off x="3016250" y="1687513"/>
            <a:ext cx="949325" cy="153987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583" y="0"/>
                </a:moveTo>
                <a:lnTo>
                  <a:pt x="21017" y="0"/>
                </a:lnTo>
                <a:cubicBezTo>
                  <a:pt x="21339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261" y="0"/>
                  <a:pt x="583" y="0"/>
                </a:cubicBezTo>
                <a:close/>
                <a:moveTo>
                  <a:pt x="583" y="0"/>
                </a:moveTo>
              </a:path>
            </a:pathLst>
          </a:custGeom>
          <a:gradFill rotWithShape="0">
            <a:gsLst>
              <a:gs pos="0">
                <a:srgbClr val="FFE2CA"/>
              </a:gs>
              <a:gs pos="100000">
                <a:srgbClr val="FF953D"/>
              </a:gs>
            </a:gsLst>
            <a:lin ang="5400000" scaled="1"/>
          </a:gradFill>
          <a:ln w="9525">
            <a:solidFill>
              <a:srgbClr val="F59240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grpSp>
        <p:nvGrpSpPr>
          <p:cNvPr id="25" name="Group 20"/>
          <p:cNvGrpSpPr>
            <a:grpSpLocks/>
          </p:cNvGrpSpPr>
          <p:nvPr/>
        </p:nvGrpSpPr>
        <p:grpSpPr bwMode="auto">
          <a:xfrm>
            <a:off x="3016250" y="5581650"/>
            <a:ext cx="949325" cy="155575"/>
            <a:chOff x="0" y="0"/>
            <a:chExt cx="598" cy="98"/>
          </a:xfrm>
        </p:grpSpPr>
        <p:sp>
          <p:nvSpPr>
            <p:cNvPr id="26" name="AutoShape 21"/>
            <p:cNvSpPr>
              <a:spLocks/>
            </p:cNvSpPr>
            <p:nvPr/>
          </p:nvSpPr>
          <p:spPr bwMode="auto">
            <a:xfrm rot="10800000">
              <a:off x="0" y="0"/>
              <a:ext cx="598" cy="9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590" y="0"/>
                  </a:moveTo>
                  <a:lnTo>
                    <a:pt x="21010" y="0"/>
                  </a:lnTo>
                  <a:cubicBezTo>
                    <a:pt x="21336" y="0"/>
                    <a:pt x="21600" y="1612"/>
                    <a:pt x="21600" y="360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3600"/>
                  </a:lnTo>
                  <a:cubicBezTo>
                    <a:pt x="0" y="1612"/>
                    <a:pt x="264" y="0"/>
                    <a:pt x="590" y="0"/>
                  </a:cubicBezTo>
                  <a:close/>
                  <a:moveTo>
                    <a:pt x="590" y="0"/>
                  </a:moveTo>
                </a:path>
              </a:pathLst>
            </a:custGeom>
            <a:gradFill rotWithShape="0">
              <a:gsLst>
                <a:gs pos="0">
                  <a:srgbClr val="FF953D"/>
                </a:gs>
                <a:gs pos="100000">
                  <a:srgbClr val="FFE2CA"/>
                </a:gs>
              </a:gsLst>
              <a:lin ang="5400000" scaled="1"/>
            </a:gradFill>
            <a:ln w="9525">
              <a:solidFill>
                <a:srgbClr val="F59240"/>
              </a:solidFill>
              <a:round/>
              <a:headEnd/>
              <a:tailEnd/>
            </a:ln>
            <a:effectLst>
              <a:outerShdw blurRad="38100" dist="23000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8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utoUpdateAnimBg="0"/>
      <p:bldP spid="14" grpId="0" autoUpdateAnimBg="0"/>
      <p:bldP spid="15" grpId="0" autoUpdateAnimBg="0"/>
      <p:bldP spid="21" grpId="0" animBg="1" autoUpdateAnimBg="0"/>
      <p:bldP spid="22" grpId="0" animBg="1" autoUpdateAnimBg="0"/>
      <p:bldP spid="23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6F941565-6310-49CB-8FB4-8974C48933C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17</a:t>
            </a:fld>
            <a:endParaRPr/>
          </a:p>
        </p:txBody>
      </p:sp>
      <p:pic>
        <p:nvPicPr>
          <p:cNvPr id="186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8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Modelo A.A.I.R.</a:t>
            </a:r>
            <a:endParaRPr lang="es-ES_tradnl" dirty="0"/>
          </a:p>
        </p:txBody>
      </p:sp>
      <p:sp>
        <p:nvSpPr>
          <p:cNvPr id="188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CustomShape 8"/>
          <p:cNvSpPr/>
          <p:nvPr/>
        </p:nvSpPr>
        <p:spPr>
          <a:xfrm>
            <a:off x="685800" y="1454727"/>
            <a:ext cx="8258760" cy="46966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Afirma</a:t>
            </a:r>
            <a:br>
              <a:rPr lang="es-ES_tradnl" sz="2300" dirty="0" smtClean="0">
                <a:solidFill>
                  <a:srgbClr val="000000"/>
                </a:solidFill>
                <a:latin typeface="Calibri"/>
              </a:rPr>
            </a:b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Haz una afirmación.</a:t>
            </a:r>
            <a:br>
              <a:rPr lang="es-ES_tradnl" sz="2300" dirty="0" smtClean="0">
                <a:solidFill>
                  <a:srgbClr val="000000"/>
                </a:solidFill>
                <a:latin typeface="Calibri"/>
              </a:rPr>
            </a:br>
            <a:endParaRPr lang="es-ES_tradnl" sz="23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Argumenta</a:t>
            </a:r>
            <a:br>
              <a:rPr lang="es-ES_tradnl" sz="2300" dirty="0" smtClean="0">
                <a:solidFill>
                  <a:srgbClr val="000000"/>
                </a:solidFill>
                <a:latin typeface="Calibri"/>
              </a:rPr>
            </a:b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La parte más importante: analiza la situación o las personas. </a:t>
            </a:r>
            <a:br>
              <a:rPr lang="es-ES_tradnl" sz="2300" dirty="0" smtClean="0">
                <a:solidFill>
                  <a:srgbClr val="000000"/>
                </a:solidFill>
                <a:latin typeface="Calibri"/>
              </a:rPr>
            </a:b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Respalda la afirmación.</a:t>
            </a:r>
            <a:br>
              <a:rPr lang="es-ES_tradnl" sz="2300" dirty="0" smtClean="0">
                <a:solidFill>
                  <a:srgbClr val="000000"/>
                </a:solidFill>
                <a:latin typeface="Calibri"/>
              </a:rPr>
            </a:br>
            <a:endParaRPr lang="es-ES_tradnl" sz="23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Ilustra</a:t>
            </a:r>
            <a:br>
              <a:rPr lang="es-ES_tradnl" sz="2300" dirty="0" smtClean="0">
                <a:solidFill>
                  <a:srgbClr val="000000"/>
                </a:solidFill>
                <a:latin typeface="Calibri"/>
              </a:rPr>
            </a:b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Pon un buen ejemplo para que el argumento quede claro y resulte tangible. </a:t>
            </a:r>
            <a:br>
              <a:rPr lang="es-ES_tradnl" sz="2300" dirty="0" smtClean="0">
                <a:solidFill>
                  <a:srgbClr val="000000"/>
                </a:solidFill>
                <a:latin typeface="Calibri"/>
              </a:rPr>
            </a:br>
            <a:endParaRPr lang="es-ES_tradnl" sz="23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Relaciona</a:t>
            </a:r>
            <a:br>
              <a:rPr lang="es-ES_tradnl" sz="2300" dirty="0" smtClean="0">
                <a:solidFill>
                  <a:srgbClr val="000000"/>
                </a:solidFill>
                <a:latin typeface="Calibri"/>
              </a:rPr>
            </a:b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Relaciona el argumento/afirmación con el debate en su conjunto.  </a:t>
            </a:r>
            <a:endParaRPr lang="es-ES_tradnl" sz="2300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1B1A216-F5C3-409E-936B-5540E191717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18</a:t>
            </a:fld>
            <a:endParaRPr/>
          </a:p>
        </p:txBody>
      </p:sp>
      <p:pic>
        <p:nvPicPr>
          <p:cNvPr id="195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96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dirty="0" smtClean="0">
                <a:solidFill>
                  <a:srgbClr val="FFFFFF"/>
                </a:solidFill>
                <a:latin typeface="Tw Cen MT"/>
              </a:rPr>
              <a:t>“Puntos </a:t>
            </a:r>
            <a:r>
              <a:rPr lang="es-ES" sz="3200" dirty="0" smtClean="0">
                <a:solidFill>
                  <a:srgbClr val="FFFFFF"/>
                </a:solidFill>
                <a:latin typeface="Tw Cen MT"/>
              </a:rPr>
              <a:t>de </a:t>
            </a:r>
            <a:r>
              <a:rPr lang="es-ES" sz="3200" dirty="0" smtClean="0">
                <a:solidFill>
                  <a:srgbClr val="FFFFFF"/>
                </a:solidFill>
                <a:latin typeface="Tw Cen MT"/>
              </a:rPr>
              <a:t>información”</a:t>
            </a:r>
            <a:endParaRPr lang="es-ES" dirty="0"/>
          </a:p>
        </p:txBody>
      </p:sp>
      <p:sp>
        <p:nvSpPr>
          <p:cNvPr id="197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CustomShape 8"/>
          <p:cNvSpPr/>
          <p:nvPr/>
        </p:nvSpPr>
        <p:spPr>
          <a:xfrm>
            <a:off x="685800" y="1565564"/>
            <a:ext cx="8316360" cy="5173636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Obligan </a:t>
            </a: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a los portavoces a definir sus puntos de vista o argumentos de manera más precisa.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" sz="25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Solamente pueden </a:t>
            </a: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pedirse </a:t>
            </a: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por parte de los miembros del equipo oponente. Estos deben indicar que desean </a:t>
            </a: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pedir un “punto </a:t>
            </a: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de </a:t>
            </a: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información”.</a:t>
            </a:r>
            <a:endParaRPr lang="es-ES" sz="25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" sz="25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Un portavoz puede rechazar los </a:t>
            </a: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“puntos </a:t>
            </a: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de </a:t>
            </a: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información”.</a:t>
            </a:r>
            <a:endParaRPr lang="es-ES" sz="25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" sz="25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No habrá discusión después de una interrupción.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" sz="25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Los </a:t>
            </a: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“puntos </a:t>
            </a: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de </a:t>
            </a: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información” </a:t>
            </a:r>
            <a:r>
              <a:rPr lang="es-ES" sz="2500" dirty="0" smtClean="0">
                <a:solidFill>
                  <a:srgbClr val="000000"/>
                </a:solidFill>
                <a:latin typeface="Calibri"/>
              </a:rPr>
              <a:t>están prohibidos durante el “tiempo protegido” (minutos 2-4)</a:t>
            </a:r>
            <a:endParaRPr lang="es-ES" sz="2500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4EB1E74-958B-46D7-B1C6-2EAB1A22E6E8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19</a:t>
            </a:fld>
            <a:endParaRPr/>
          </a:p>
        </p:txBody>
      </p:sp>
      <p:pic>
        <p:nvPicPr>
          <p:cNvPr id="204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05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Tiempo para prepararse</a:t>
            </a:r>
            <a:endParaRPr lang="es-ES_tradnl" dirty="0"/>
          </a:p>
        </p:txBody>
      </p:sp>
      <p:sp>
        <p:nvSpPr>
          <p:cNvPr id="206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El equipo tiene 15 </a:t>
            </a: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minutos para prepararse:</a:t>
            </a:r>
          </a:p>
          <a:p>
            <a:pPr>
              <a:lnSpc>
                <a:spcPct val="100000"/>
              </a:lnSpc>
            </a:pP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Buscad </a:t>
            </a: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que las posturas de los portavoces estén </a:t>
            </a: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en consonancia.</a:t>
            </a: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Acordad </a:t>
            </a: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una estrategia de equipo.</a:t>
            </a:r>
          </a:p>
          <a:p>
            <a:pPr>
              <a:lnSpc>
                <a:spcPct val="100000"/>
              </a:lnSpc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Sin ayudas.</a:t>
            </a:r>
          </a:p>
          <a:p>
            <a:pPr>
              <a:lnSpc>
                <a:spcPct val="100000"/>
              </a:lnSpc>
            </a:pP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El juez o un miembro </a:t>
            </a: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del jurado da por empezado el debate.</a:t>
            </a:r>
            <a:endParaRPr lang="es-ES_tradnl" sz="3200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8D9BE2B-F0BC-431F-BE40-B73BDE4A9C6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</a:t>
            </a:fld>
            <a:endParaRPr/>
          </a:p>
        </p:txBody>
      </p:sp>
      <p:pic>
        <p:nvPicPr>
          <p:cNvPr id="8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8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"Receta" para un club de debate</a:t>
            </a:r>
            <a:endParaRPr lang="es-ES_tradnl" dirty="0"/>
          </a:p>
        </p:txBody>
      </p:sp>
      <p:sp>
        <p:nvSpPr>
          <p:cNvPr id="8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Ingredientes para 1 debate:</a:t>
            </a:r>
            <a:br>
              <a:rPr lang="es-ES_tradnl" sz="3200" dirty="0" smtClean="0">
                <a:solidFill>
                  <a:srgbClr val="000000"/>
                </a:solidFill>
                <a:latin typeface="Calibri"/>
              </a:rPr>
            </a:b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1 </a:t>
            </a: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profesor/a </a:t>
            </a: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motivado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_tradnl" sz="3200" dirty="0">
                <a:solidFill>
                  <a:srgbClr val="000000"/>
                </a:solidFill>
                <a:latin typeface="Calibri"/>
              </a:rPr>
              <a:t>A</a:t>
            </a: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l menos 6 estudiantes </a:t>
            </a: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interesados</a:t>
            </a: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1 sala (4 mesas, etc.)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Colocar los ingredientes en la sala y hervir a fuego lento durante 2 horas.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El resto ya llegará.</a:t>
            </a:r>
            <a:endParaRPr lang="es-ES_tradnl" sz="32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88" y="1292225"/>
            <a:ext cx="4068762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20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Consejos para el debate</a:t>
            </a:r>
            <a:endParaRPr lang="es-ES_tradnl"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981080"/>
            <a:ext cx="7228800" cy="411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Aporta argumentos en todo momento – ¿Por qué?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Anota palabras clave para tu discurso.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Llévate un reloj para cronometrar tu </a:t>
            </a: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turno de palabra.</a:t>
            </a: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Lo más difícil: no complicarse la vida.</a:t>
            </a:r>
            <a:endParaRPr lang="es-ES_tradnl" sz="3200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21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Evaluación</a:t>
            </a:r>
            <a:endParaRPr lang="es-ES_tradnl"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981080"/>
            <a:ext cx="7228800" cy="411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Estilo (40%)</a:t>
            </a:r>
            <a:br>
              <a:rPr lang="es-ES_tradnl" sz="3200" dirty="0" smtClean="0">
                <a:solidFill>
                  <a:srgbClr val="000000"/>
                </a:solidFill>
                <a:latin typeface="Calibri"/>
              </a:rPr>
            </a:b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¿Cómo se dice algo?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Contenido (40%)</a:t>
            </a:r>
            <a:br>
              <a:rPr lang="es-ES_tradnl" sz="3200" dirty="0" smtClean="0">
                <a:solidFill>
                  <a:srgbClr val="000000"/>
                </a:solidFill>
                <a:latin typeface="Calibri"/>
              </a:rPr>
            </a:b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¿Cómo se explica?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Estrategia (20%) </a:t>
            </a:r>
            <a:br>
              <a:rPr lang="es-ES_tradnl" sz="3200" dirty="0" smtClean="0">
                <a:solidFill>
                  <a:srgbClr val="000000"/>
                </a:solidFill>
                <a:latin typeface="Calibri"/>
              </a:rPr>
            </a:b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¿Qué se dice? </a:t>
            </a:r>
            <a:endParaRPr lang="es-ES_tradnl" sz="32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7409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22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Evaluación – Escala</a:t>
            </a:r>
            <a:endParaRPr lang="es-ES_tradnl"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722600"/>
            <a:ext cx="7228800" cy="437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s-ES_tradnl" altLang="de-DE" sz="3200" dirty="0" smtClean="0">
                <a:latin typeface="Calibri" charset="0"/>
                <a:ea typeface="Calibri" charset="0"/>
                <a:cs typeface="Calibri" charset="0"/>
              </a:rPr>
              <a:t>Excepcional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s-ES_tradnl" altLang="de-DE" sz="3200" dirty="0" smtClean="0">
                <a:latin typeface="Calibri" charset="0"/>
                <a:ea typeface="Calibri" charset="0"/>
                <a:cs typeface="Calibri" charset="0"/>
              </a:rPr>
              <a:t>Excelente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s-ES_tradnl" altLang="de-DE" sz="3200" dirty="0" smtClean="0">
                <a:latin typeface="Calibri" charset="0"/>
                <a:ea typeface="Calibri" charset="0"/>
                <a:cs typeface="Calibri" charset="0"/>
              </a:rPr>
              <a:t>Extremadamente bueno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s-ES_tradnl" altLang="de-DE" sz="3200" dirty="0" smtClean="0">
                <a:latin typeface="Calibri" charset="0"/>
                <a:ea typeface="Calibri" charset="0"/>
                <a:cs typeface="Calibri" charset="0"/>
              </a:rPr>
              <a:t>Muy bueno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s-ES_tradnl" altLang="de-DE" sz="3200" dirty="0" smtClean="0">
                <a:latin typeface="Calibri" charset="0"/>
                <a:ea typeface="Calibri" charset="0"/>
                <a:cs typeface="Calibri" charset="0"/>
              </a:rPr>
              <a:t>Bueno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s-ES_tradnl" altLang="de-DE" sz="3200" dirty="0" smtClean="0">
                <a:latin typeface="Calibri" charset="0"/>
                <a:ea typeface="Calibri" charset="0"/>
                <a:cs typeface="Calibri" charset="0"/>
              </a:rPr>
              <a:t>Satisfactorio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s-ES_tradnl" altLang="de-DE" sz="3200" dirty="0" smtClean="0">
                <a:latin typeface="Calibri" charset="0"/>
                <a:ea typeface="Calibri" charset="0"/>
                <a:cs typeface="Calibri" charset="0"/>
              </a:rPr>
              <a:t>Competente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s-ES_tradnl" altLang="de-DE" sz="3200" dirty="0" smtClean="0">
                <a:latin typeface="Calibri" charset="0"/>
                <a:ea typeface="Calibri" charset="0"/>
                <a:cs typeface="Calibri" charset="0"/>
              </a:rPr>
              <a:t>Pasable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s-ES_tradnl" altLang="de-DE" sz="3200" dirty="0" smtClean="0">
                <a:latin typeface="Calibri" charset="0"/>
                <a:ea typeface="Calibri" charset="0"/>
                <a:cs typeface="Calibri" charset="0"/>
              </a:rPr>
              <a:t>Necesita mejorar</a:t>
            </a:r>
            <a:endParaRPr lang="es-ES_tradnl" altLang="de-DE" sz="32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991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23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Evaluación – estilo</a:t>
            </a:r>
            <a:endParaRPr lang="es-ES_tradnl"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503360"/>
            <a:ext cx="7228800" cy="458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s-ES_tradnl" sz="2200" b="1" dirty="0" smtClean="0">
                <a:solidFill>
                  <a:srgbClr val="64AD1E"/>
                </a:solidFill>
                <a:latin typeface="Calibri"/>
              </a:rPr>
              <a:t>Positivo: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200" dirty="0" smtClean="0">
                <a:solidFill>
                  <a:srgbClr val="000000"/>
                </a:solidFill>
                <a:latin typeface="Calibri"/>
              </a:rPr>
              <a:t>Apariencia tranquila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200" dirty="0" smtClean="0">
                <a:solidFill>
                  <a:srgbClr val="000000"/>
                </a:solidFill>
                <a:latin typeface="Calibri"/>
              </a:rPr>
              <a:t>Gestos que acompañan el discurso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200" dirty="0" smtClean="0">
                <a:solidFill>
                  <a:srgbClr val="000000"/>
                </a:solidFill>
                <a:latin typeface="Calibri"/>
              </a:rPr>
              <a:t>Modulación de </a:t>
            </a:r>
            <a:r>
              <a:rPr lang="es-ES_tradnl" sz="2200" dirty="0" smtClean="0">
                <a:solidFill>
                  <a:srgbClr val="000000"/>
                </a:solidFill>
                <a:latin typeface="Calibri"/>
              </a:rPr>
              <a:t>la voz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200" dirty="0" smtClean="0">
                <a:solidFill>
                  <a:srgbClr val="000000"/>
                </a:solidFill>
                <a:latin typeface="Calibri"/>
              </a:rPr>
              <a:t>Ser agradable </a:t>
            </a:r>
            <a:r>
              <a:rPr lang="es-ES_tradnl" sz="2200" dirty="0" smtClean="0">
                <a:solidFill>
                  <a:srgbClr val="000000"/>
                </a:solidFill>
                <a:latin typeface="Calibri"/>
              </a:rPr>
              <a:t>de </a:t>
            </a:r>
            <a:r>
              <a:rPr lang="es-ES_tradnl" sz="2200" dirty="0" smtClean="0">
                <a:solidFill>
                  <a:srgbClr val="000000"/>
                </a:solidFill>
                <a:latin typeface="Calibri"/>
              </a:rPr>
              <a:t>escuchar</a:t>
            </a:r>
            <a:endParaRPr lang="es-ES_tradnl" sz="22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_tradnl" sz="2200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s-ES_tradnl" sz="2200" b="1" dirty="0" smtClean="0">
                <a:solidFill>
                  <a:srgbClr val="FF0000"/>
                </a:solidFill>
                <a:latin typeface="Calibri"/>
              </a:rPr>
              <a:t>Negativo: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200" dirty="0" smtClean="0">
                <a:solidFill>
                  <a:srgbClr val="000000"/>
                </a:solidFill>
                <a:latin typeface="Calibri"/>
              </a:rPr>
              <a:t>Estar inquieto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200" dirty="0" smtClean="0">
                <a:solidFill>
                  <a:srgbClr val="000000"/>
                </a:solidFill>
                <a:latin typeface="Calibri"/>
              </a:rPr>
              <a:t>Gestos bruscos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200" dirty="0" smtClean="0">
                <a:solidFill>
                  <a:srgbClr val="000000"/>
                </a:solidFill>
                <a:latin typeface="Calibri"/>
              </a:rPr>
              <a:t>No gesticular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200" dirty="0" smtClean="0">
                <a:solidFill>
                  <a:srgbClr val="000000"/>
                </a:solidFill>
                <a:latin typeface="Calibri"/>
              </a:rPr>
              <a:t>Gritar o susurrar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200" dirty="0" smtClean="0">
                <a:solidFill>
                  <a:srgbClr val="000000"/>
                </a:solidFill>
                <a:latin typeface="Calibri"/>
              </a:rPr>
              <a:t>Lenguaje incomprensible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200" dirty="0" smtClean="0">
                <a:solidFill>
                  <a:srgbClr val="000000"/>
                </a:solidFill>
                <a:latin typeface="Calibri"/>
              </a:rPr>
              <a:t>Ser </a:t>
            </a:r>
            <a:r>
              <a:rPr lang="es-ES_tradnl" sz="2200" dirty="0">
                <a:solidFill>
                  <a:srgbClr val="000000"/>
                </a:solidFill>
                <a:latin typeface="Calibri"/>
              </a:rPr>
              <a:t>d</a:t>
            </a:r>
            <a:r>
              <a:rPr lang="es-ES_tradnl" sz="2200" dirty="0" smtClean="0">
                <a:solidFill>
                  <a:srgbClr val="000000"/>
                </a:solidFill>
                <a:latin typeface="Calibri"/>
              </a:rPr>
              <a:t>esagradable </a:t>
            </a:r>
            <a:r>
              <a:rPr lang="es-ES_tradnl" sz="2200" dirty="0" smtClean="0">
                <a:solidFill>
                  <a:srgbClr val="000000"/>
                </a:solidFill>
                <a:latin typeface="Calibri"/>
              </a:rPr>
              <a:t>de </a:t>
            </a:r>
            <a:r>
              <a:rPr lang="es-ES_tradnl" sz="2200" dirty="0" smtClean="0">
                <a:solidFill>
                  <a:srgbClr val="000000"/>
                </a:solidFill>
                <a:latin typeface="Calibri"/>
              </a:rPr>
              <a:t>escuchar</a:t>
            </a:r>
            <a:endParaRPr lang="es-ES_tradnl" sz="22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1806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24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Evaluación – estrategia</a:t>
            </a:r>
            <a:endParaRPr lang="es-ES_tradnl"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503360"/>
            <a:ext cx="7228800" cy="458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Evaluación relativa</a:t>
            </a:r>
            <a:br>
              <a:rPr lang="es-ES_tradnl" sz="2400" dirty="0" smtClean="0">
                <a:solidFill>
                  <a:srgbClr val="000000"/>
                </a:solidFill>
                <a:latin typeface="Calibri"/>
              </a:rPr>
            </a:b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¿Qué cosas funcionan en un debate?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_tradnl" sz="2400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s-ES_tradnl" sz="2400" b="1" dirty="0" smtClean="0">
                <a:solidFill>
                  <a:srgbClr val="64AD1E"/>
                </a:solidFill>
                <a:latin typeface="Calibri"/>
              </a:rPr>
              <a:t>Positivo: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Argumentos importantes</a:t>
            </a:r>
          </a:p>
          <a:p>
            <a:pPr marL="642938" lvl="1" indent="-185738">
              <a:buFont typeface="Arial"/>
              <a:buChar char="•"/>
            </a:pP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Aspectos controvertidos del debate</a:t>
            </a:r>
          </a:p>
          <a:p>
            <a:pPr marL="642938" lvl="1" indent="-185738">
              <a:buFont typeface="Arial"/>
              <a:buChar char="•"/>
            </a:pP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Impacto sobre la realidad</a:t>
            </a:r>
          </a:p>
          <a:p>
            <a:pPr marL="642938" lvl="1" indent="-185738">
              <a:buFont typeface="Arial"/>
              <a:buChar char="•"/>
            </a:pP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Refutar al contrincante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Priorizar</a:t>
            </a:r>
          </a:p>
          <a:p>
            <a:pPr marL="642938" lvl="1" indent="-185738">
              <a:buFont typeface="Arial"/>
              <a:buChar char="•"/>
            </a:pP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Tener en cuenta el tiempo</a:t>
            </a:r>
          </a:p>
          <a:p>
            <a:pPr marL="642938" lvl="1" indent="-185738">
              <a:buFont typeface="Arial"/>
              <a:buChar char="•"/>
            </a:pP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Centrarse en los aspectos más importantes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Interrupciones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089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25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dirty="0" smtClean="0">
                <a:solidFill>
                  <a:srgbClr val="FFFFFF"/>
                </a:solidFill>
                <a:latin typeface="Tw Cen MT"/>
              </a:rPr>
              <a:t>Evaluación – Contenido</a:t>
            </a:r>
            <a:endParaRPr lang="es-ES"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451880"/>
            <a:ext cx="7228800" cy="464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s-ES" sz="2400" dirty="0" smtClean="0">
                <a:solidFill>
                  <a:srgbClr val="000000"/>
                </a:solidFill>
                <a:latin typeface="Calibri"/>
              </a:rPr>
              <a:t>La explicación es la clave: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s-ES" sz="2400" dirty="0" smtClean="0">
                <a:solidFill>
                  <a:srgbClr val="000000"/>
                </a:solidFill>
                <a:latin typeface="Calibri"/>
              </a:rPr>
              <a:t> Las rosas son hermosas porque son rojas --&gt; afirmación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s-ES" sz="2400" dirty="0" smtClean="0">
                <a:solidFill>
                  <a:srgbClr val="000000"/>
                </a:solidFill>
                <a:latin typeface="Calibri"/>
              </a:rPr>
              <a:t> Las rosas son hermosas porque son rojas</a:t>
            </a:r>
          </a:p>
          <a:p>
            <a:pPr marL="971550" lvl="1" indent="-514350">
              <a:buFont typeface="Arial" charset="0"/>
              <a:buChar char="•"/>
            </a:pPr>
            <a:r>
              <a:rPr lang="es-ES" sz="2400" dirty="0" smtClean="0">
                <a:solidFill>
                  <a:srgbClr val="000000"/>
                </a:solidFill>
                <a:latin typeface="Calibri"/>
              </a:rPr>
              <a:t>A la gente le gusta el color rojo</a:t>
            </a:r>
          </a:p>
          <a:p>
            <a:pPr marL="971550" lvl="1" indent="-514350">
              <a:buFont typeface="Arial" charset="0"/>
              <a:buChar char="•"/>
            </a:pPr>
            <a:r>
              <a:rPr lang="es-ES" sz="2400" dirty="0" smtClean="0">
                <a:solidFill>
                  <a:srgbClr val="000000"/>
                </a:solidFill>
                <a:latin typeface="Calibri"/>
              </a:rPr>
              <a:t>Lo asocian con emociones positivas</a:t>
            </a:r>
          </a:p>
          <a:p>
            <a:pPr marL="971550" lvl="1" indent="-514350">
              <a:buFont typeface="Arial" charset="0"/>
              <a:buChar char="•"/>
            </a:pPr>
            <a:r>
              <a:rPr lang="es-ES" sz="2400" dirty="0" smtClean="0">
                <a:solidFill>
                  <a:srgbClr val="000000"/>
                </a:solidFill>
                <a:latin typeface="Calibri"/>
              </a:rPr>
              <a:t>Es por ello que las flores rojas (incluyendo las rosas) son percibidas como atrayentes. 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" sz="2400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s-ES" sz="2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s-ES" sz="2400" b="1" dirty="0" smtClean="0">
                <a:solidFill>
                  <a:srgbClr val="64AD1E"/>
                </a:solidFill>
                <a:latin typeface="Calibri"/>
              </a:rPr>
              <a:t>Positivo: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" sz="2400" dirty="0" smtClean="0">
                <a:solidFill>
                  <a:srgbClr val="000000"/>
                </a:solidFill>
                <a:latin typeface="Calibri"/>
              </a:rPr>
              <a:t>Análisis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" sz="2400" dirty="0" smtClean="0">
                <a:solidFill>
                  <a:srgbClr val="000000"/>
                </a:solidFill>
                <a:latin typeface="Calibri"/>
              </a:rPr>
              <a:t>Complejidad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" sz="2400" dirty="0" smtClean="0">
                <a:solidFill>
                  <a:srgbClr val="000000"/>
                </a:solidFill>
                <a:latin typeface="Calibri"/>
              </a:rPr>
              <a:t>Los supuestos comúnmente aceptados sirven de base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" sz="2400" dirty="0" smtClean="0">
                <a:solidFill>
                  <a:srgbClr val="000000"/>
                </a:solidFill>
                <a:latin typeface="Calibri"/>
              </a:rPr>
              <a:t>Evitar afirmaciones contradictorias</a:t>
            </a:r>
            <a:endParaRPr lang="es-ES" sz="24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3631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26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981080"/>
            <a:ext cx="7228800" cy="324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ct val="0"/>
              </a:spcBef>
            </a:pPr>
            <a:r>
              <a:rPr lang="de-DE" sz="3200" dirty="0" smtClean="0"/>
              <a:t>¡</a:t>
            </a:r>
            <a:r>
              <a:rPr lang="es-ES_tradnl" sz="3200" dirty="0" smtClean="0"/>
              <a:t>Ahora te toca a ti!</a:t>
            </a:r>
          </a:p>
          <a:p>
            <a:pPr>
              <a:spcBef>
                <a:spcPct val="0"/>
              </a:spcBef>
            </a:pPr>
            <a:r>
              <a:rPr lang="es-ES_tradnl" sz="3200" b="1" dirty="0" smtClean="0">
                <a:solidFill>
                  <a:srgbClr val="64AD1E"/>
                </a:solidFill>
              </a:rPr>
              <a:t>Los clubs de debate</a:t>
            </a:r>
            <a:endParaRPr lang="es-ES_tradnl" sz="3200" b="1" dirty="0">
              <a:solidFill>
                <a:srgbClr val="64AD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726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27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Picture 4" descr="ThinkstockPhotos-186380368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800" y="1498240"/>
            <a:ext cx="7162800" cy="47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489600" y="6404751"/>
            <a:ext cx="74681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 smtClean="0">
                <a:latin typeface="Calibri" charset="0"/>
                <a:ea typeface="Calibri" charset="0"/>
                <a:cs typeface="Calibri" charset="0"/>
              </a:rPr>
              <a:t>Fuente</a:t>
            </a:r>
            <a:r>
              <a:rPr lang="de-DE" sz="1000" dirty="0" smtClean="0">
                <a:latin typeface="Calibri" charset="0"/>
                <a:ea typeface="Calibri" charset="0"/>
                <a:cs typeface="Calibri" charset="0"/>
              </a:rPr>
              <a:t>: www.thinkstockphotos.de Nr. </a:t>
            </a:r>
            <a:r>
              <a:rPr lang="is-IS" sz="1000" dirty="0" smtClean="0">
                <a:latin typeface="Calibri" charset="0"/>
                <a:ea typeface="Calibri" charset="0"/>
                <a:cs typeface="Calibri" charset="0"/>
              </a:rPr>
              <a:t>186380368 </a:t>
            </a:r>
            <a:r>
              <a:rPr lang="de-DE" sz="1000" dirty="0" err="1" smtClean="0">
                <a:latin typeface="Calibri" charset="0"/>
                <a:ea typeface="Calibri" charset="0"/>
                <a:cs typeface="Calibri" charset="0"/>
              </a:rPr>
              <a:t>bubbles</a:t>
            </a:r>
            <a:r>
              <a:rPr lang="de-DE" sz="10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cs-CZ" sz="1000" dirty="0" err="1" smtClean="0">
                <a:latin typeface="Calibri" charset="0"/>
                <a:ea typeface="Calibri" charset="0"/>
                <a:cs typeface="Calibri" charset="0"/>
              </a:rPr>
              <a:t>from</a:t>
            </a:r>
            <a:r>
              <a:rPr lang="cs-CZ" sz="10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cs-CZ" sz="1000" dirty="0" err="1">
                <a:latin typeface="Calibri" charset="0"/>
                <a:ea typeface="Calibri" charset="0"/>
                <a:cs typeface="Calibri" charset="0"/>
              </a:rPr>
              <a:t>miakievy</a:t>
            </a:r>
            <a:endParaRPr lang="de-DE" sz="1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535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3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" name="Picture 4" descr="ThinkstockPhotos-477152289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175" y="1311455"/>
            <a:ext cx="4877651" cy="4877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89600" y="6404751"/>
            <a:ext cx="74681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 smtClean="0">
                <a:latin typeface="Calibri" charset="0"/>
                <a:ea typeface="Calibri" charset="0"/>
                <a:cs typeface="Calibri" charset="0"/>
              </a:rPr>
              <a:t>Fuente</a:t>
            </a:r>
            <a:r>
              <a:rPr lang="de-DE" sz="1000" dirty="0" smtClean="0">
                <a:latin typeface="Calibri" charset="0"/>
                <a:ea typeface="Calibri" charset="0"/>
                <a:cs typeface="Calibri" charset="0"/>
              </a:rPr>
              <a:t>: www.thinkstockphotos.de Nr. </a:t>
            </a:r>
            <a:r>
              <a:rPr lang="cs-CZ" sz="1000" dirty="0">
                <a:latin typeface="Calibri" charset="0"/>
                <a:ea typeface="Calibri" charset="0"/>
                <a:cs typeface="Calibri" charset="0"/>
              </a:rPr>
              <a:t>477152289 </a:t>
            </a:r>
            <a:r>
              <a:rPr lang="cs-CZ" sz="1000" dirty="0" smtClean="0">
                <a:latin typeface="Calibri" charset="0"/>
                <a:ea typeface="Calibri" charset="0"/>
                <a:cs typeface="Calibri" charset="0"/>
              </a:rPr>
              <a:t>double </a:t>
            </a:r>
            <a:r>
              <a:rPr lang="cs-CZ" sz="1000" dirty="0" err="1" smtClean="0">
                <a:latin typeface="Calibri" charset="0"/>
                <a:ea typeface="Calibri" charset="0"/>
                <a:cs typeface="Calibri" charset="0"/>
              </a:rPr>
              <a:t>from</a:t>
            </a:r>
            <a:r>
              <a:rPr lang="cs-CZ" sz="10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cs-CZ" sz="1000" dirty="0" err="1">
                <a:latin typeface="Calibri" charset="0"/>
                <a:ea typeface="Calibri" charset="0"/>
                <a:cs typeface="Calibri" charset="0"/>
              </a:rPr>
              <a:t>miakievy</a:t>
            </a:r>
            <a:endParaRPr lang="de-DE" sz="1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671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384632B-ACED-4C17-82E5-EB02006829A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4</a:t>
            </a:fld>
            <a:endParaRPr/>
          </a:p>
        </p:txBody>
      </p:sp>
      <p:pic>
        <p:nvPicPr>
          <p:cNvPr id="9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Temas para debatir</a:t>
            </a:r>
            <a:endParaRPr lang="es-ES_tradnl" dirty="0"/>
          </a:p>
        </p:txBody>
      </p:sp>
      <p:sp>
        <p:nvSpPr>
          <p:cNvPr id="9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90000"/>
              </a:lnSpc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Los temas considerados como objeto de disputa </a:t>
            </a:r>
            <a:r>
              <a:rPr lang="es-ES_tradnl" sz="3200" dirty="0" smtClean="0">
                <a:solidFill>
                  <a:srgbClr val="000000"/>
                </a:solidFill>
                <a:latin typeface="Calibri"/>
                <a:sym typeface="Wingdings"/>
              </a:rPr>
              <a:t>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¿Debe Occidente imponer el cumplimiento de los derechos humanos a nivel global?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¿Debería abolirse el derecho a la protección de la propia imagen?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¿Debería abolirse la neutralidad </a:t>
            </a: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austr</a:t>
            </a: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í</a:t>
            </a: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aca</a:t>
            </a: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?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¿Necesitamos un enfoque paneuropeo del derecho de asilo?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¿Debería ofrecerse educación religiosa islámica en todas las escuelas públicas?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¿El Premio Nobel debería entregarse únicamente a título póstumo?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¿Deberían prohibirse por completo los anuncios de marcas de tabaco?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¿Debería prohibirse el </a:t>
            </a:r>
            <a:r>
              <a:rPr lang="es-ES_tradnl" sz="2300" dirty="0" err="1" smtClean="0">
                <a:solidFill>
                  <a:srgbClr val="000000"/>
                </a:solidFill>
                <a:latin typeface="Calibri"/>
              </a:rPr>
              <a:t>paintball</a:t>
            </a:r>
            <a:r>
              <a:rPr lang="es-ES_tradnl" sz="2300" dirty="0" smtClean="0">
                <a:solidFill>
                  <a:srgbClr val="000000"/>
                </a:solidFill>
                <a:latin typeface="Calibri"/>
              </a:rPr>
              <a:t>?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endParaRPr lang="de-AT" sz="3200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242640" y="94584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540DC6A5-04FE-46DC-9673-BE5C486F9D1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5</a:t>
            </a:fld>
            <a:endParaRPr/>
          </a:p>
        </p:txBody>
      </p:sp>
      <p:pic>
        <p:nvPicPr>
          <p:cNvPr id="9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9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Formas de debate</a:t>
            </a:r>
            <a:endParaRPr lang="es-ES_tradnl" dirty="0"/>
          </a:p>
        </p:txBody>
      </p:sp>
      <p:sp>
        <p:nvSpPr>
          <p:cNvPr id="98" name="CustomShape 4"/>
          <p:cNvSpPr/>
          <p:nvPr/>
        </p:nvSpPr>
        <p:spPr>
          <a:xfrm>
            <a:off x="609480" y="1752480"/>
            <a:ext cx="5805175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_tradnl" sz="2400" i="1" dirty="0" smtClean="0">
                <a:solidFill>
                  <a:srgbClr val="000000"/>
                </a:solidFill>
                <a:latin typeface="Calibri"/>
              </a:rPr>
              <a:t>Debate sobre definiciones</a:t>
            </a: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/>
            </a:r>
            <a:br>
              <a:rPr lang="es-ES_tradnl" sz="2400" dirty="0" smtClean="0">
                <a:solidFill>
                  <a:srgbClr val="000000"/>
                </a:solidFill>
                <a:latin typeface="Calibri"/>
              </a:rPr>
            </a:b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“Esta Cámara opina que el aborto es un asesinato</a:t>
            </a: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“.</a:t>
            </a:r>
            <a:endParaRPr lang="es-ES_tradnl" sz="24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es-ES_tradnl" sz="24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_tradnl" sz="2400" i="1" dirty="0" smtClean="0">
                <a:solidFill>
                  <a:srgbClr val="000000"/>
                </a:solidFill>
                <a:latin typeface="Calibri"/>
              </a:rPr>
              <a:t>Debate sobre valores</a:t>
            </a: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/>
            </a:r>
            <a:br>
              <a:rPr lang="es-ES_tradnl" sz="2400" dirty="0" smtClean="0">
                <a:solidFill>
                  <a:srgbClr val="000000"/>
                </a:solidFill>
                <a:latin typeface="Calibri"/>
              </a:rPr>
            </a:b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“Esta Cámara opina que el fin justifica los medios”.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es-ES_tradnl" sz="24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_tradnl" sz="2400" i="1" dirty="0" smtClean="0">
                <a:solidFill>
                  <a:srgbClr val="000000"/>
                </a:solidFill>
                <a:latin typeface="Calibri"/>
              </a:rPr>
              <a:t>Debate sobre hechos</a:t>
            </a:r>
            <a:br>
              <a:rPr lang="es-ES_tradnl" sz="2400" i="1" dirty="0" smtClean="0">
                <a:solidFill>
                  <a:srgbClr val="000000"/>
                </a:solidFill>
                <a:latin typeface="Calibri"/>
              </a:rPr>
            </a:b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”Esta Cámara opina que el gobierno federal  ha </a:t>
            </a: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fracasado”.</a:t>
            </a:r>
            <a:endParaRPr lang="es-ES_tradnl" sz="24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es-ES_tradnl" sz="24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es-ES_tradnl" sz="2400" i="1" dirty="0" smtClean="0">
                <a:solidFill>
                  <a:srgbClr val="000000"/>
                </a:solidFill>
                <a:latin typeface="Calibri"/>
              </a:rPr>
              <a:t>Debate estratégico</a:t>
            </a:r>
            <a:br>
              <a:rPr lang="es-ES_tradnl" sz="2400" i="1" dirty="0" smtClean="0">
                <a:solidFill>
                  <a:srgbClr val="000000"/>
                </a:solidFill>
                <a:latin typeface="Calibri"/>
              </a:rPr>
            </a:b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”Esta Cámara introduciría un impuesto de sucesiones del 50</a:t>
            </a:r>
            <a:r>
              <a:rPr lang="es-ES_tradnl" sz="2400" dirty="0" smtClean="0">
                <a:solidFill>
                  <a:srgbClr val="000000"/>
                </a:solidFill>
                <a:latin typeface="Calibri"/>
              </a:rPr>
              <a:t>%”.</a:t>
            </a:r>
            <a:endParaRPr lang="es-ES_tradnl" sz="2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7227735" y="5080000"/>
            <a:ext cx="1425575" cy="1227138"/>
          </a:xfrm>
          <a:prstGeom prst="rect">
            <a:avLst/>
          </a:prstGeom>
          <a:solidFill>
            <a:schemeClr val="accent1"/>
          </a:solidFill>
          <a:ln w="9525">
            <a:solidFill>
              <a:srgbClr val="4F81BD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9" name="Rectangle 8"/>
          <p:cNvSpPr>
            <a:spLocks/>
          </p:cNvSpPr>
          <p:nvPr/>
        </p:nvSpPr>
        <p:spPr bwMode="auto">
          <a:xfrm>
            <a:off x="7578573" y="3851275"/>
            <a:ext cx="1074737" cy="2455863"/>
          </a:xfrm>
          <a:prstGeom prst="rect">
            <a:avLst/>
          </a:prstGeom>
          <a:solidFill>
            <a:srgbClr val="8DB3E2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" name="Rectangle 9"/>
          <p:cNvSpPr>
            <a:spLocks/>
          </p:cNvSpPr>
          <p:nvPr/>
        </p:nvSpPr>
        <p:spPr bwMode="auto">
          <a:xfrm>
            <a:off x="7929410" y="2622550"/>
            <a:ext cx="723900" cy="3684588"/>
          </a:xfrm>
          <a:prstGeom prst="rect">
            <a:avLst/>
          </a:prstGeom>
          <a:solidFill>
            <a:srgbClr val="548DD4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1" name="Rectangle 10"/>
          <p:cNvSpPr>
            <a:spLocks/>
          </p:cNvSpPr>
          <p:nvPr/>
        </p:nvSpPr>
        <p:spPr bwMode="auto">
          <a:xfrm>
            <a:off x="8297710" y="1395413"/>
            <a:ext cx="355600" cy="4911725"/>
          </a:xfrm>
          <a:prstGeom prst="rect">
            <a:avLst/>
          </a:prstGeom>
          <a:solidFill>
            <a:srgbClr val="244061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2" name="Rectangle 11"/>
          <p:cNvSpPr>
            <a:spLocks/>
          </p:cNvSpPr>
          <p:nvPr/>
        </p:nvSpPr>
        <p:spPr bwMode="auto">
          <a:xfrm>
            <a:off x="7224560" y="5080000"/>
            <a:ext cx="1423988" cy="1227138"/>
          </a:xfrm>
          <a:prstGeom prst="rect">
            <a:avLst/>
          </a:prstGeom>
          <a:noFill/>
          <a:ln w="9525">
            <a:solidFill>
              <a:srgbClr val="4F81BD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3" name="Rectangle 12"/>
          <p:cNvSpPr>
            <a:spLocks/>
          </p:cNvSpPr>
          <p:nvPr/>
        </p:nvSpPr>
        <p:spPr bwMode="auto">
          <a:xfrm>
            <a:off x="7578573" y="3851275"/>
            <a:ext cx="1074737" cy="1228725"/>
          </a:xfrm>
          <a:prstGeom prst="rect">
            <a:avLst/>
          </a:prstGeom>
          <a:noFill/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4" name="Rectangle 13"/>
          <p:cNvSpPr>
            <a:spLocks/>
          </p:cNvSpPr>
          <p:nvPr/>
        </p:nvSpPr>
        <p:spPr bwMode="auto">
          <a:xfrm>
            <a:off x="7926235" y="2622550"/>
            <a:ext cx="722313" cy="1228725"/>
          </a:xfrm>
          <a:prstGeom prst="rect">
            <a:avLst/>
          </a:prstGeom>
          <a:noFill/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8181927-1482-4F81-A0F8-DC5F84065F0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6</a:t>
            </a:fld>
            <a:endParaRPr/>
          </a:p>
        </p:txBody>
      </p:sp>
      <p:pic>
        <p:nvPicPr>
          <p:cNvPr id="10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0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de-AT" sz="3200" dirty="0" smtClean="0">
                <a:solidFill>
                  <a:srgbClr val="FFFFFF"/>
                </a:solidFill>
                <a:latin typeface="Tw Cen MT"/>
              </a:rPr>
              <a:t> 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Offene Parlamentarische </a:t>
            </a:r>
            <a:r>
              <a:rPr lang="de-AT" sz="3200" dirty="0" smtClean="0">
                <a:solidFill>
                  <a:srgbClr val="FFFFFF"/>
                </a:solidFill>
                <a:latin typeface="Tw Cen MT"/>
              </a:rPr>
              <a:t>Debatte </a:t>
            </a:r>
            <a:r>
              <a:rPr lang="de-AT" sz="3200" dirty="0">
                <a:solidFill>
                  <a:srgbClr val="FFFFFF"/>
                </a:solidFill>
                <a:latin typeface="Tw Cen MT"/>
              </a:rPr>
              <a:t>(OPD)</a:t>
            </a:r>
            <a:endParaRPr dirty="0"/>
          </a:p>
        </p:txBody>
      </p:sp>
      <p:sp>
        <p:nvSpPr>
          <p:cNvPr id="7" name="Oval 5"/>
          <p:cNvSpPr>
            <a:spLocks/>
          </p:cNvSpPr>
          <p:nvPr/>
        </p:nvSpPr>
        <p:spPr bwMode="auto">
          <a:xfrm>
            <a:off x="5295615" y="4687888"/>
            <a:ext cx="1576388" cy="893762"/>
          </a:xfrm>
          <a:prstGeom prst="ellipse">
            <a:avLst/>
          </a:prstGeom>
          <a:gradFill rotWithShape="0">
            <a:gsLst>
              <a:gs pos="0">
                <a:srgbClr val="FFE2CA"/>
              </a:gs>
              <a:gs pos="100000">
                <a:srgbClr val="FF953D"/>
              </a:gs>
            </a:gsLst>
            <a:lin ang="5400000" scaled="1"/>
          </a:gradFill>
          <a:ln w="9525">
            <a:solidFill>
              <a:srgbClr val="F59240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8" name="Oval 6"/>
          <p:cNvSpPr>
            <a:spLocks/>
          </p:cNvSpPr>
          <p:nvPr/>
        </p:nvSpPr>
        <p:spPr bwMode="auto">
          <a:xfrm>
            <a:off x="6084603" y="1741488"/>
            <a:ext cx="1479550" cy="2868612"/>
          </a:xfrm>
          <a:prstGeom prst="ellipse">
            <a:avLst/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540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9" name="Oval 7"/>
          <p:cNvSpPr>
            <a:spLocks/>
          </p:cNvSpPr>
          <p:nvPr/>
        </p:nvSpPr>
        <p:spPr bwMode="auto">
          <a:xfrm>
            <a:off x="1650715" y="1741488"/>
            <a:ext cx="1479550" cy="2868612"/>
          </a:xfrm>
          <a:prstGeom prst="ellipse">
            <a:avLst/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003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3606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3606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2844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2055813"/>
            <a:ext cx="6429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2844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2055813"/>
            <a:ext cx="7112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" name="Rectangle 16"/>
          <p:cNvSpPr>
            <a:spLocks/>
          </p:cNvSpPr>
          <p:nvPr/>
        </p:nvSpPr>
        <p:spPr bwMode="auto">
          <a:xfrm>
            <a:off x="528353" y="16240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r" eaLnBrk="1" hangingPunct="1"/>
            <a:r>
              <a:rPr lang="es-ES_tradnl" sz="1800" dirty="0" smtClean="0">
                <a:solidFill>
                  <a:schemeClr val="tx1"/>
                </a:solidFill>
                <a:latin typeface="Lucida Grande"/>
              </a:rPr>
              <a:t>Gobierno</a:t>
            </a:r>
            <a:endParaRPr lang="es-ES_tradnl" sz="18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18" name="Rectangle 17"/>
          <p:cNvSpPr>
            <a:spLocks/>
          </p:cNvSpPr>
          <p:nvPr/>
        </p:nvSpPr>
        <p:spPr bwMode="auto">
          <a:xfrm>
            <a:off x="7176803" y="16240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s-ES_tradnl" altLang="de-DE" sz="1800" dirty="0" smtClean="0">
                <a:solidFill>
                  <a:schemeClr val="tx1"/>
                </a:solidFill>
                <a:latin typeface="Lucida Grande" charset="0"/>
                <a:sym typeface="Lucida Grande" charset="0"/>
              </a:rPr>
              <a:t>Oposición</a:t>
            </a:r>
            <a:endParaRPr lang="es-ES_tradnl" altLang="de-DE" sz="1800" dirty="0">
              <a:solidFill>
                <a:schemeClr val="tx1"/>
              </a:solidFill>
              <a:latin typeface="Lucida Grande" charset="0"/>
              <a:sym typeface="Lucida Grande" charset="0"/>
            </a:endParaRPr>
          </a:p>
        </p:txBody>
      </p:sp>
      <p:sp>
        <p:nvSpPr>
          <p:cNvPr id="19" name="Rectangle 18"/>
          <p:cNvSpPr>
            <a:spLocks/>
          </p:cNvSpPr>
          <p:nvPr/>
        </p:nvSpPr>
        <p:spPr bwMode="auto">
          <a:xfrm>
            <a:off x="2447640" y="5702299"/>
            <a:ext cx="1701800" cy="616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s-ES_tradnl" sz="1800" dirty="0" smtClean="0">
                <a:solidFill>
                  <a:schemeClr val="tx1"/>
                </a:solidFill>
                <a:latin typeface="Lucida Grande"/>
              </a:rPr>
              <a:t>Portavoces libres</a:t>
            </a:r>
            <a:endParaRPr lang="es-ES_tradnl" sz="18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20" name="Rectangle 19"/>
          <p:cNvSpPr>
            <a:spLocks/>
          </p:cNvSpPr>
          <p:nvPr/>
        </p:nvSpPr>
        <p:spPr bwMode="auto">
          <a:xfrm>
            <a:off x="5673440" y="5703888"/>
            <a:ext cx="1993900" cy="61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s-ES_tradnl" sz="1800" dirty="0" smtClean="0">
                <a:solidFill>
                  <a:schemeClr val="tx1"/>
                </a:solidFill>
                <a:latin typeface="Lucida Grande"/>
              </a:rPr>
              <a:t>Jurado/</a:t>
            </a:r>
            <a:r>
              <a:rPr lang="es-ES_tradnl" sz="1800" dirty="0" smtClean="0">
                <a:solidFill>
                  <a:schemeClr val="tx1"/>
                </a:solidFill>
                <a:latin typeface="Lucida Grande"/>
              </a:rPr>
              <a:t>Profesorado</a:t>
            </a:r>
            <a:endParaRPr lang="es-ES_tradnl" sz="18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21" name="Oval 20"/>
          <p:cNvSpPr>
            <a:spLocks/>
          </p:cNvSpPr>
          <p:nvPr/>
        </p:nvSpPr>
        <p:spPr bwMode="auto">
          <a:xfrm>
            <a:off x="3881153" y="4660900"/>
            <a:ext cx="1042987" cy="1033463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478" y="4794250"/>
            <a:ext cx="823912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3" name="Oval 22"/>
          <p:cNvSpPr>
            <a:spLocks/>
          </p:cNvSpPr>
          <p:nvPr/>
        </p:nvSpPr>
        <p:spPr bwMode="auto">
          <a:xfrm>
            <a:off x="3138203" y="4657725"/>
            <a:ext cx="1041400" cy="1031875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528" y="4789488"/>
            <a:ext cx="823912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" name="Oval 24"/>
          <p:cNvSpPr>
            <a:spLocks/>
          </p:cNvSpPr>
          <p:nvPr/>
        </p:nvSpPr>
        <p:spPr bwMode="auto">
          <a:xfrm>
            <a:off x="2393665" y="4645025"/>
            <a:ext cx="1041400" cy="1033463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990" y="4778375"/>
            <a:ext cx="8239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7" name="Picture 2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128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940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7" grpId="0" autoUpdateAnimBg="0"/>
      <p:bldP spid="18" grpId="0" autoUpdateAnimBg="0"/>
      <p:bldP spid="19" grpId="0" autoUpdateAnimBg="0"/>
      <p:bldP spid="20" grpId="0" autoUpdateAnimBg="0"/>
      <p:bldP spid="21" grpId="0" animBg="1"/>
      <p:bldP spid="23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46F868D-8315-41C6-B318-5D8DA3C40DFD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7</a:t>
            </a:fld>
            <a:endParaRPr/>
          </a:p>
        </p:txBody>
      </p:sp>
      <p:pic>
        <p:nvPicPr>
          <p:cNvPr id="10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0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OPD – </a:t>
            </a: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Orden de los portavoces</a:t>
            </a:r>
            <a:endParaRPr lang="es-ES_tradnl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311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3606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2844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2055813"/>
            <a:ext cx="7112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Rectangle 10"/>
          <p:cNvSpPr>
            <a:spLocks/>
          </p:cNvSpPr>
          <p:nvPr/>
        </p:nvSpPr>
        <p:spPr bwMode="auto">
          <a:xfrm>
            <a:off x="7052111" y="408146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s-ES_tradnl" altLang="de-DE" sz="1800" dirty="0" smtClean="0">
                <a:solidFill>
                  <a:schemeClr val="tx1"/>
                </a:solidFill>
                <a:latin typeface="Lucida Grande" charset="0"/>
                <a:sym typeface="Lucida Grande" charset="0"/>
              </a:rPr>
              <a:t>Oposición</a:t>
            </a:r>
            <a:endParaRPr lang="es-ES_tradnl" altLang="de-DE" sz="1800" dirty="0">
              <a:solidFill>
                <a:schemeClr val="tx1"/>
              </a:solidFill>
              <a:latin typeface="Lucida Grande" charset="0"/>
              <a:sym typeface="Lucida Grande" charset="0"/>
            </a:endParaRPr>
          </a:p>
        </p:txBody>
      </p:sp>
      <p:sp>
        <p:nvSpPr>
          <p:cNvPr id="12" name="Rectangle 11"/>
          <p:cNvSpPr>
            <a:spLocks/>
          </p:cNvSpPr>
          <p:nvPr/>
        </p:nvSpPr>
        <p:spPr bwMode="auto">
          <a:xfrm>
            <a:off x="2322948" y="5702299"/>
            <a:ext cx="1823674" cy="695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s-ES_tradnl" sz="1800" dirty="0" smtClean="0">
                <a:solidFill>
                  <a:schemeClr val="tx1"/>
                </a:solidFill>
                <a:latin typeface="Lucida Grande"/>
              </a:rPr>
              <a:t>Portavoces libres</a:t>
            </a:r>
            <a:endParaRPr sz="1800" dirty="0">
              <a:solidFill>
                <a:schemeClr val="tx1"/>
              </a:solidFill>
              <a:latin typeface="Lucida Grande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786" y="4794250"/>
            <a:ext cx="823912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836" y="4789488"/>
            <a:ext cx="823912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298" y="4778375"/>
            <a:ext cx="8239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6" name="Rectangle 15"/>
          <p:cNvSpPr>
            <a:spLocks/>
          </p:cNvSpPr>
          <p:nvPr/>
        </p:nvSpPr>
        <p:spPr bwMode="auto">
          <a:xfrm>
            <a:off x="6509186" y="2155825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2</a:t>
            </a:r>
          </a:p>
        </p:txBody>
      </p:sp>
      <p:sp>
        <p:nvSpPr>
          <p:cNvPr id="17" name="Rectangle 16"/>
          <p:cNvSpPr>
            <a:spLocks/>
          </p:cNvSpPr>
          <p:nvPr/>
        </p:nvSpPr>
        <p:spPr bwMode="auto">
          <a:xfrm>
            <a:off x="6509186" y="2970213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4</a:t>
            </a:r>
          </a:p>
        </p:txBody>
      </p:sp>
      <p:sp>
        <p:nvSpPr>
          <p:cNvPr id="18" name="Rectangle 17"/>
          <p:cNvSpPr>
            <a:spLocks/>
          </p:cNvSpPr>
          <p:nvPr/>
        </p:nvSpPr>
        <p:spPr bwMode="auto">
          <a:xfrm>
            <a:off x="6509186" y="3733800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8</a:t>
            </a:r>
          </a:p>
        </p:txBody>
      </p:sp>
      <p:sp>
        <p:nvSpPr>
          <p:cNvPr id="19" name="Rectangle 18"/>
          <p:cNvSpPr>
            <a:spLocks/>
          </p:cNvSpPr>
          <p:nvPr/>
        </p:nvSpPr>
        <p:spPr bwMode="auto">
          <a:xfrm>
            <a:off x="2553136" y="4867275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rgbClr val="FFFFFF"/>
                </a:solidFill>
                <a:latin typeface="Lucida Grande"/>
              </a:rPr>
              <a:t>5</a:t>
            </a:r>
          </a:p>
        </p:txBody>
      </p:sp>
      <p:sp>
        <p:nvSpPr>
          <p:cNvPr id="20" name="Rectangle 19"/>
          <p:cNvSpPr>
            <a:spLocks/>
          </p:cNvSpPr>
          <p:nvPr/>
        </p:nvSpPr>
        <p:spPr bwMode="auto">
          <a:xfrm>
            <a:off x="3296086" y="4867275"/>
            <a:ext cx="344487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rgbClr val="FFFFFF"/>
                </a:solidFill>
                <a:latin typeface="Lucida Grande"/>
              </a:rPr>
              <a:t>6</a:t>
            </a:r>
          </a:p>
        </p:txBody>
      </p:sp>
      <p:sp>
        <p:nvSpPr>
          <p:cNvPr id="21" name="Rectangle 20"/>
          <p:cNvSpPr>
            <a:spLocks/>
          </p:cNvSpPr>
          <p:nvPr/>
        </p:nvSpPr>
        <p:spPr bwMode="auto">
          <a:xfrm>
            <a:off x="4042211" y="4867275"/>
            <a:ext cx="344487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rgbClr val="FFFFFF"/>
                </a:solidFill>
                <a:latin typeface="Lucida Grande"/>
              </a:rPr>
              <a:t>7</a:t>
            </a:r>
          </a:p>
        </p:txBody>
      </p:sp>
      <p:sp>
        <p:nvSpPr>
          <p:cNvPr id="22" name="Rectangle 21"/>
          <p:cNvSpPr>
            <a:spLocks/>
          </p:cNvSpPr>
          <p:nvPr/>
        </p:nvSpPr>
        <p:spPr bwMode="auto">
          <a:xfrm>
            <a:off x="5548747" y="5584825"/>
            <a:ext cx="1738744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s-ES_tradnl" sz="1800" dirty="0" smtClean="0">
                <a:solidFill>
                  <a:schemeClr val="tx1"/>
                </a:solidFill>
                <a:latin typeface="Lucida Grande"/>
              </a:rPr>
              <a:t>Jurado/</a:t>
            </a:r>
            <a:r>
              <a:rPr lang="es-ES_tradnl" sz="1800" dirty="0" smtClean="0">
                <a:solidFill>
                  <a:schemeClr val="tx1"/>
                </a:solidFill>
                <a:latin typeface="Lucida Grande"/>
              </a:rPr>
              <a:t>Profesorado</a:t>
            </a:r>
            <a:endParaRPr lang="es-ES_tradnl" sz="18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23" name="AutoShape 22"/>
          <p:cNvSpPr>
            <a:spLocks/>
          </p:cNvSpPr>
          <p:nvPr/>
        </p:nvSpPr>
        <p:spPr bwMode="auto">
          <a:xfrm rot="-779999">
            <a:off x="2773798" y="1911350"/>
            <a:ext cx="1355725" cy="320675"/>
          </a:xfrm>
          <a:prstGeom prst="rightArrow">
            <a:avLst>
              <a:gd name="adj1" fmla="val 50000"/>
              <a:gd name="adj2" fmla="val 49832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46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173" y="1684338"/>
            <a:ext cx="511175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" name="AutoShape 24"/>
          <p:cNvSpPr>
            <a:spLocks/>
          </p:cNvSpPr>
          <p:nvPr/>
        </p:nvSpPr>
        <p:spPr bwMode="auto">
          <a:xfrm rot="-1380000">
            <a:off x="2715061" y="2600325"/>
            <a:ext cx="1425575" cy="320675"/>
          </a:xfrm>
          <a:prstGeom prst="rightArrow">
            <a:avLst>
              <a:gd name="adj1" fmla="val 50000"/>
              <a:gd name="adj2" fmla="val 49786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40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6" name="AutoShape 25"/>
          <p:cNvSpPr>
            <a:spLocks/>
          </p:cNvSpPr>
          <p:nvPr/>
        </p:nvSpPr>
        <p:spPr bwMode="auto">
          <a:xfrm rot="-2280000">
            <a:off x="2742048" y="3273425"/>
            <a:ext cx="1638300" cy="319088"/>
          </a:xfrm>
          <a:prstGeom prst="rightArrow">
            <a:avLst>
              <a:gd name="adj1" fmla="val 50000"/>
              <a:gd name="adj2" fmla="val 50036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31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7" name="AutoShape 26"/>
          <p:cNvSpPr>
            <a:spLocks/>
          </p:cNvSpPr>
          <p:nvPr/>
        </p:nvSpPr>
        <p:spPr bwMode="auto">
          <a:xfrm rot="-9960000">
            <a:off x="4894698" y="1995488"/>
            <a:ext cx="1355725" cy="319087"/>
          </a:xfrm>
          <a:prstGeom prst="rightArrow">
            <a:avLst>
              <a:gd name="adj1" fmla="val 50000"/>
              <a:gd name="adj2" fmla="val 50080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704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8" name="AutoShape 27"/>
          <p:cNvSpPr>
            <a:spLocks/>
          </p:cNvSpPr>
          <p:nvPr/>
        </p:nvSpPr>
        <p:spPr bwMode="auto">
          <a:xfrm rot="-9180000">
            <a:off x="4799448" y="2720975"/>
            <a:ext cx="1501775" cy="319088"/>
          </a:xfrm>
          <a:prstGeom prst="rightArrow">
            <a:avLst>
              <a:gd name="adj1" fmla="val 50000"/>
              <a:gd name="adj2" fmla="val 50072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782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9" name="AutoShape 28"/>
          <p:cNvSpPr>
            <a:spLocks/>
          </p:cNvSpPr>
          <p:nvPr/>
        </p:nvSpPr>
        <p:spPr bwMode="auto">
          <a:xfrm rot="-8700000">
            <a:off x="4470836" y="3325813"/>
            <a:ext cx="1827212" cy="319087"/>
          </a:xfrm>
          <a:prstGeom prst="rightArrow">
            <a:avLst>
              <a:gd name="adj1" fmla="val 50000"/>
              <a:gd name="adj2" fmla="val 50079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830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30" name="AutoShape 29"/>
          <p:cNvSpPr>
            <a:spLocks/>
          </p:cNvSpPr>
          <p:nvPr/>
        </p:nvSpPr>
        <p:spPr bwMode="auto">
          <a:xfrm rot="-5220000">
            <a:off x="3737411" y="3870325"/>
            <a:ext cx="1497012" cy="319088"/>
          </a:xfrm>
          <a:prstGeom prst="rightArrow">
            <a:avLst>
              <a:gd name="adj1" fmla="val 50000"/>
              <a:gd name="adj2" fmla="val 50065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18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31" name="AutoShape 30"/>
          <p:cNvSpPr>
            <a:spLocks/>
          </p:cNvSpPr>
          <p:nvPr/>
        </p:nvSpPr>
        <p:spPr bwMode="auto">
          <a:xfrm rot="-4260000">
            <a:off x="3291323" y="3832225"/>
            <a:ext cx="1538288" cy="319088"/>
          </a:xfrm>
          <a:prstGeom prst="rightArrow">
            <a:avLst>
              <a:gd name="adj1" fmla="val 50000"/>
              <a:gd name="adj2" fmla="val 50039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114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32" name="AutoShape 31"/>
          <p:cNvSpPr>
            <a:spLocks/>
          </p:cNvSpPr>
          <p:nvPr/>
        </p:nvSpPr>
        <p:spPr bwMode="auto">
          <a:xfrm rot="-3360000">
            <a:off x="2830949" y="3781425"/>
            <a:ext cx="1638300" cy="320675"/>
          </a:xfrm>
          <a:prstGeom prst="rightArrow">
            <a:avLst>
              <a:gd name="adj1" fmla="val 50000"/>
              <a:gd name="adj2" fmla="val 49788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204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436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4" name="Picture 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248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5" name="Picture 3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3606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6" name="Picture 3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2844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7" name="Picture 3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2055813"/>
            <a:ext cx="6429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8" name="Rectangle 37"/>
          <p:cNvSpPr>
            <a:spLocks/>
          </p:cNvSpPr>
          <p:nvPr/>
        </p:nvSpPr>
        <p:spPr bwMode="auto">
          <a:xfrm>
            <a:off x="2114986" y="2103438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1</a:t>
            </a:r>
          </a:p>
        </p:txBody>
      </p:sp>
      <p:sp>
        <p:nvSpPr>
          <p:cNvPr id="39" name="Rectangle 38"/>
          <p:cNvSpPr>
            <a:spLocks/>
          </p:cNvSpPr>
          <p:nvPr/>
        </p:nvSpPr>
        <p:spPr bwMode="auto">
          <a:xfrm>
            <a:off x="2114986" y="2916238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3</a:t>
            </a:r>
          </a:p>
        </p:txBody>
      </p:sp>
      <p:sp>
        <p:nvSpPr>
          <p:cNvPr id="40" name="Rectangle 39"/>
          <p:cNvSpPr>
            <a:spLocks/>
          </p:cNvSpPr>
          <p:nvPr/>
        </p:nvSpPr>
        <p:spPr bwMode="auto">
          <a:xfrm>
            <a:off x="2114986" y="3681413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9</a:t>
            </a:r>
          </a:p>
        </p:txBody>
      </p:sp>
      <p:sp>
        <p:nvSpPr>
          <p:cNvPr id="41" name="Rectangle 40"/>
          <p:cNvSpPr>
            <a:spLocks/>
          </p:cNvSpPr>
          <p:nvPr/>
        </p:nvSpPr>
        <p:spPr bwMode="auto">
          <a:xfrm>
            <a:off x="511611" y="41259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r" eaLnBrk="1" hangingPunct="1"/>
            <a:r>
              <a:rPr lang="es-ES_tradnl" sz="1800" dirty="0" smtClean="0">
                <a:solidFill>
                  <a:schemeClr val="tx1"/>
                </a:solidFill>
                <a:latin typeface="Lucida Grande"/>
              </a:rPr>
              <a:t>Gobierno</a:t>
            </a:r>
            <a:endParaRPr lang="es-ES_tradnl" sz="1800" dirty="0">
              <a:solidFill>
                <a:schemeClr val="tx1"/>
              </a:solidFill>
              <a:latin typeface="Lucida Grande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8" grpId="0" autoUpdateAnimBg="0"/>
      <p:bldP spid="39" grpId="0" autoUpdateAnimBg="0"/>
      <p:bldP spid="4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C7439CCB-0A5D-4871-B7F0-4CDFD2DAA7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8</a:t>
            </a:fld>
            <a:endParaRPr/>
          </a:p>
        </p:txBody>
      </p:sp>
      <p:pic>
        <p:nvPicPr>
          <p:cNvPr id="11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Roles – Gobierno – 1er portavoz</a:t>
            </a:r>
            <a:endParaRPr lang="es-ES_tradnl" dirty="0"/>
          </a:p>
        </p:txBody>
      </p:sp>
      <p:sp>
        <p:nvSpPr>
          <p:cNvPr id="11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¿Qué problema va a solucionar la moción?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¿Cómo puede solucionar el problema la moción?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¿Por qué es tan importante solucionar el problema?</a:t>
            </a:r>
            <a:endParaRPr lang="es-ES_tradnl" sz="32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32D56FD-1B16-4A72-A2D8-5E0B3D1C2D3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9</a:t>
            </a:fld>
            <a:endParaRPr/>
          </a:p>
        </p:txBody>
      </p:sp>
      <p:pic>
        <p:nvPicPr>
          <p:cNvPr id="11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1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_tradnl" sz="3200" dirty="0" smtClean="0">
                <a:solidFill>
                  <a:srgbClr val="FFFFFF"/>
                </a:solidFill>
                <a:latin typeface="Tw Cen MT"/>
              </a:rPr>
              <a:t>Rol – Oposición – 1er portavoz</a:t>
            </a:r>
            <a:endParaRPr lang="es-ES_tradnl" dirty="0"/>
          </a:p>
        </p:txBody>
      </p:sp>
      <p:sp>
        <p:nvSpPr>
          <p:cNvPr id="11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Critica la moción y/o sus objetivos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Critica y/o refuta los argumentos del portavoz del gobierno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es-ES_tradnl" sz="3200" dirty="0" smtClean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/>
              </a:rPr>
              <a:t>Presenta argumentos en contra de la moción</a:t>
            </a:r>
            <a:endParaRPr lang="es-ES_tradnl" sz="32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838" y="200025"/>
            <a:ext cx="135731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42C9F965202B48A7D628E6A6922ADD" ma:contentTypeVersion="2" ma:contentTypeDescription="Create a new document." ma:contentTypeScope="" ma:versionID="0ecb174bfc8328138ca8bcfbb76b0c1a">
  <xsd:schema xmlns:xsd="http://www.w3.org/2001/XMLSchema" xmlns:xs="http://www.w3.org/2001/XMLSchema" xmlns:p="http://schemas.microsoft.com/office/2006/metadata/properties" xmlns:ns2="b3eb12ac-0bba-4ea0-a233-caab655315a1" targetNamespace="http://schemas.microsoft.com/office/2006/metadata/properties" ma:root="true" ma:fieldsID="6749e2bdb59824cf7e515d9ed9d5954f" ns2:_="">
    <xsd:import namespace="b3eb12ac-0bba-4ea0-a233-caab655315a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eb12ac-0bba-4ea0-a233-caab655315a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0B347F-B1A7-4C31-9CD9-160152831AF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DEA4CD0-0FA6-4C6C-9C7B-DA181F1ABF6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1A92C66-CCA3-42DB-A73B-A4BF56F35A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eb12ac-0bba-4ea0-a233-caab655315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921</Words>
  <Application>Microsoft Macintosh PowerPoint</Application>
  <PresentationFormat>Presentación en pantalla (4:3)</PresentationFormat>
  <Paragraphs>238</Paragraphs>
  <Slides>27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29" baseType="lpstr">
      <vt:lpstr>Office Theme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PEEP-LV</dc:creator>
  <cp:lastModifiedBy>Alexandre Ragás Brunet</cp:lastModifiedBy>
  <cp:revision>40</cp:revision>
  <dcterms:created xsi:type="dcterms:W3CDTF">2015-07-03T18:55:42Z</dcterms:created>
  <dcterms:modified xsi:type="dcterms:W3CDTF">2018-01-15T14:55:13Z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0x0101002E42C9F965202B48A7D628E6A6922ADD</vt:lpwstr>
  </property>
</Properties>
</file>