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485" r:id="rId5"/>
    <p:sldId id="475" r:id="rId6"/>
    <p:sldId id="482" r:id="rId7"/>
    <p:sldId id="480" r:id="rId8"/>
    <p:sldId id="484" r:id="rId9"/>
    <p:sldId id="478" r:id="rId10"/>
    <p:sldId id="470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7" r:id="rId21"/>
    <p:sldId id="472" r:id="rId22"/>
    <p:sldId id="473" r:id="rId23"/>
    <p:sldId id="474" r:id="rId24"/>
    <p:sldId id="483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FFFC"/>
    <a:srgbClr val="A6CB12"/>
    <a:srgbClr val="F7FFFF"/>
    <a:srgbClr val="FFB300"/>
    <a:srgbClr val="1D1D1D"/>
    <a:srgbClr val="4B4B4B"/>
    <a:srgbClr val="808285"/>
    <a:srgbClr val="00AEEF"/>
    <a:srgbClr val="0097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759" autoAdjust="0"/>
  </p:normalViewPr>
  <p:slideViewPr>
    <p:cSldViewPr snapToGrid="0">
      <p:cViewPr varScale="1">
        <p:scale>
          <a:sx n="101" d="100"/>
          <a:sy n="101" d="100"/>
        </p:scale>
        <p:origin x="-18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commentAuthors" Target="commentAuthor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31/01/18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 smtClean="0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48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 smtClean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xmlns:p14="http://schemas.microsoft.com/office/powerpoint/2010/main"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31/01/18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es-ES_tradnl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 El reto de la idea/ B1: </a:t>
            </a: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Diseño </a:t>
            </a: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emprendedor </a:t>
            </a: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–</a:t>
            </a:r>
            <a:b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</a:b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Un </a:t>
            </a: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modelo de negocio sostenible</a:t>
            </a:r>
            <a:endParaRPr lang="es-ES_tradnl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96879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es-ES_tradnl" sz="3000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El reto de la idea B1</a:t>
            </a:r>
            <a:endParaRPr lang="es-ES_tradnl" sz="3000" b="1" strike="noStrike" dirty="0" smtClean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Soy capaz de desarrollar una idea y un modelo para</a:t>
            </a:r>
          </a:p>
          <a:p>
            <a:pPr>
              <a:spcBef>
                <a:spcPts val="600"/>
              </a:spcBef>
            </a:pP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implementarla.   </a:t>
            </a:r>
            <a:r>
              <a:rPr lang="es-ES_tradnl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ES_tradnl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Educación </a:t>
            </a:r>
            <a:r>
              <a:rPr lang="es-ES_tradnl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emprendedora básica</a:t>
            </a:r>
            <a:endParaRPr lang="es-ES_tradnl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460" y="5628549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10" y="5610769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9225" y="5673721"/>
            <a:ext cx="826135" cy="44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75" y="5666649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625" y="5607594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5" y="5697129"/>
            <a:ext cx="1384935" cy="39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1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Diseño </a:t>
            </a: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emprendedor </a:t>
            </a: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– </a:t>
            </a:r>
            <a:b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Un </a:t>
            </a:r>
            <a:r>
              <a:rPr lang="es-ES_tradnl" b="1" dirty="0" smtClean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modelo de negocio sostenible</a:t>
            </a:r>
            <a:endParaRPr lang="es-ES_tradnl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15637"/>
      </p:ext>
    </p:extLst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626" y="1624157"/>
            <a:ext cx="33337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539750" y="2349500"/>
            <a:ext cx="4032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Solucionar un problema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10</a:t>
            </a:fld>
            <a:endParaRPr lang="de-A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869296" y="6194137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Fuente:</a:t>
            </a:r>
            <a:r>
              <a:rPr lang="en-GB" sz="900" dirty="0" smtClean="0"/>
              <a:t> </a:t>
            </a:r>
            <a:r>
              <a:rPr lang="en-GB" sz="900" dirty="0" smtClean="0"/>
              <a:t>Paul </a:t>
            </a:r>
            <a:r>
              <a:rPr lang="en-GB" sz="900" dirty="0" err="1" smtClean="0"/>
              <a:t>Langrock</a:t>
            </a:r>
            <a:r>
              <a:rPr lang="en-GB" sz="900" dirty="0" smtClean="0"/>
              <a:t> / </a:t>
            </a:r>
            <a:r>
              <a:rPr lang="en-GB" sz="900" dirty="0" err="1" smtClean="0"/>
              <a:t>Angentur</a:t>
            </a:r>
            <a:r>
              <a:rPr lang="en-GB" sz="900" dirty="0" smtClean="0"/>
              <a:t> </a:t>
            </a:r>
            <a:r>
              <a:rPr lang="en-GB" sz="900" dirty="0" err="1" smtClean="0"/>
              <a:t>für</a:t>
            </a:r>
            <a:r>
              <a:rPr lang="en-GB" sz="900" dirty="0" smtClean="0"/>
              <a:t> </a:t>
            </a:r>
            <a:r>
              <a:rPr lang="en-GB" sz="900" dirty="0" err="1" smtClean="0"/>
              <a:t>Erneuerbare</a:t>
            </a:r>
            <a:r>
              <a:rPr lang="en-GB" sz="900" dirty="0" smtClean="0"/>
              <a:t> </a:t>
            </a:r>
            <a:r>
              <a:rPr lang="en-GB" sz="900" dirty="0" err="1" smtClean="0"/>
              <a:t>Energie</a:t>
            </a:r>
            <a:endParaRPr lang="en-GB" sz="900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877888" y="2889395"/>
            <a:ext cx="4321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s-ES_tradnl" sz="3600" b="1" dirty="0" smtClean="0">
                <a:solidFill>
                  <a:srgbClr val="0033D1"/>
                </a:solidFill>
              </a:rPr>
              <a:t>Transformar una idea existente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11</a:t>
            </a:fld>
            <a:endParaRPr lang="de-AT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365750" y="615950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Fuente: Red Bull </a:t>
            </a:r>
            <a:r>
              <a:rPr lang="es-ES_tradnl" sz="900" dirty="0" err="1" smtClean="0"/>
              <a:t>Contentpool</a:t>
            </a:r>
            <a:endParaRPr lang="es-ES_tradnl" sz="900" dirty="0"/>
          </a:p>
        </p:txBody>
      </p:sp>
      <p:pic>
        <p:nvPicPr>
          <p:cNvPr id="47111" name="Picture 8" descr="Bildschirmfoto 2012-08-25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327" y="1609436"/>
            <a:ext cx="2065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11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</a:t>
            </a:r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700" y="1980767"/>
            <a:ext cx="4744764" cy="38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458935" y="2630921"/>
            <a:ext cx="3362614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Una combinación de ideas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5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12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12</a:t>
            </a:fld>
            <a:endParaRPr lang="de-AT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899477" y="585931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Fuente: TM &amp; PEZ AG</a:t>
            </a:r>
            <a:endParaRPr lang="es-ES_tradnl" sz="900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904" y="1450975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395111" y="2984211"/>
            <a:ext cx="3683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s-ES_tradnl" sz="3600" b="1" dirty="0" smtClean="0">
                <a:solidFill>
                  <a:srgbClr val="0033D1"/>
                </a:solidFill>
              </a:rPr>
              <a:t> A</a:t>
            </a:r>
            <a:r>
              <a:rPr lang="es-ES_tradnl" sz="3600" b="1" dirty="0">
                <a:solidFill>
                  <a:srgbClr val="0033D1"/>
                </a:solidFill>
              </a:rPr>
              <a:t> </a:t>
            </a:r>
            <a:r>
              <a:rPr lang="es-ES_tradnl" sz="3600" b="1" dirty="0" smtClean="0">
                <a:solidFill>
                  <a:srgbClr val="0033D1"/>
                </a:solidFill>
              </a:rPr>
              <a:t>contracorriente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456" y="5768253"/>
            <a:ext cx="1479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343796" y="5826127"/>
            <a:ext cx="14840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smtClean="0"/>
              <a:t>Automatic </a:t>
            </a:r>
            <a:r>
              <a:rPr lang="de-DE" sz="1200"/>
              <a:t>Chronos</a:t>
            </a:r>
          </a:p>
          <a:p>
            <a:pPr>
              <a:spcBef>
                <a:spcPct val="50000"/>
              </a:spcBef>
            </a:pPr>
            <a:endParaRPr lang="de-DE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13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13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13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</a:t>
            </a:r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una idea de negocio 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4268917" y="615948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 err="1" smtClean="0"/>
              <a:t>Fuente</a:t>
            </a:r>
            <a:r>
              <a:rPr lang="en-GB" sz="900" dirty="0" smtClean="0"/>
              <a:t>: The Swatch Group (Austria)</a:t>
            </a:r>
            <a:endParaRPr lang="en-GB" sz="900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333520" y="2799485"/>
            <a:ext cx="3979862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Innovación para usuarios/Innovación abierta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14</a:t>
            </a:fld>
            <a:endParaRPr lang="de-AT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4371163" y="6172200"/>
            <a:ext cx="1632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900" dirty="0" smtClean="0"/>
              <a:t>Fuente: </a:t>
            </a:r>
            <a:r>
              <a:rPr lang="es-ES_tradnl" sz="900" dirty="0" err="1" smtClean="0"/>
              <a:t>Wikimedia</a:t>
            </a:r>
            <a:r>
              <a:rPr lang="es-ES_tradnl" sz="900" dirty="0" smtClean="0"/>
              <a:t> </a:t>
            </a:r>
            <a:r>
              <a:rPr lang="es-ES_tradnl" sz="900" dirty="0" err="1" smtClean="0"/>
              <a:t>Foundation</a:t>
            </a:r>
            <a:endParaRPr lang="es-ES_tradnl" sz="900" dirty="0" smtClean="0"/>
          </a:p>
          <a:p>
            <a:endParaRPr lang="en-GB" sz="90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14</a:t>
            </a:fld>
            <a:endParaRPr lang="de-A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14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Bildschirmfoto 2015-06-13 um 17.08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99" y="1963627"/>
            <a:ext cx="4359615" cy="410656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872836" y="2930236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Imitación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15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15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2" name="Picture 11" descr="Bildschirmfoto 2015-06-08 um 14.02.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006" y="2050503"/>
            <a:ext cx="4807539" cy="2685812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15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</a:t>
            </a:r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645479" y="468168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Ilustración: Helmut </a:t>
            </a:r>
            <a:r>
              <a:rPr lang="es-ES_tradnl" sz="900" dirty="0" err="1" smtClean="0"/>
              <a:t>Pokornig</a:t>
            </a:r>
            <a:endParaRPr lang="es-ES_tradnl" sz="900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766618" y="3243840"/>
            <a:ext cx="3133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Concesión de franquicias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sp>
        <p:nvSpPr>
          <p:cNvPr id="52229" name="Textfeld 6"/>
          <p:cNvSpPr txBox="1">
            <a:spLocks noChangeArrowheads="1"/>
          </p:cNvSpPr>
          <p:nvPr/>
        </p:nvSpPr>
        <p:spPr bwMode="auto">
          <a:xfrm>
            <a:off x="4293755" y="5441662"/>
            <a:ext cx="35179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1400" dirty="0" smtClean="0"/>
              <a:t>Bio-Racal, </a:t>
            </a:r>
            <a:r>
              <a:rPr lang="es-ES_tradnl" sz="1400" dirty="0" smtClean="0"/>
              <a:t>“marca infantil“ </a:t>
            </a:r>
          </a:p>
          <a:p>
            <a:endParaRPr lang="en-GB" sz="1000" dirty="0"/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16</a:t>
            </a:fld>
            <a:endParaRPr lang="de-AT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4222896" y="5779655"/>
            <a:ext cx="20857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900" dirty="0" smtClean="0"/>
              <a:t>Fuente: </a:t>
            </a:r>
            <a:r>
              <a:rPr lang="es-ES_tradnl" sz="900" dirty="0" err="1" smtClean="0"/>
              <a:t>Sonnentor</a:t>
            </a:r>
            <a:r>
              <a:rPr lang="es-ES_tradnl" sz="900" dirty="0" smtClean="0"/>
              <a:t> </a:t>
            </a:r>
            <a:r>
              <a:rPr lang="es-ES_tradnl" sz="900" dirty="0" err="1" smtClean="0"/>
              <a:t>Kräuterhandel</a:t>
            </a:r>
            <a:r>
              <a:rPr lang="es-ES_tradnl" sz="900" dirty="0" smtClean="0"/>
              <a:t> </a:t>
            </a:r>
            <a:r>
              <a:rPr lang="es-ES_tradnl" sz="900" dirty="0" err="1" smtClean="0"/>
              <a:t>GmbH</a:t>
            </a:r>
            <a:endParaRPr lang="es-ES_tradnl" sz="900" dirty="0" smtClean="0"/>
          </a:p>
          <a:p>
            <a:endParaRPr lang="en-GB" sz="900" dirty="0"/>
          </a:p>
        </p:txBody>
      </p:sp>
      <p:pic>
        <p:nvPicPr>
          <p:cNvPr id="52232" name="Picture 9" descr="Bildschirmfoto 2012-08-23 um 20.25.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290" y="1293379"/>
            <a:ext cx="35464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16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2648" y="4745182"/>
            <a:ext cx="976079" cy="7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16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una idea de negocio- Externa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17</a:t>
            </a:fld>
            <a:endParaRPr lang="de-AT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1079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800" dirty="0" smtClean="0"/>
              <a:t>Fuente: </a:t>
            </a:r>
            <a:r>
              <a:rPr lang="es-ES_tradnl" sz="800" dirty="0" err="1" smtClean="0"/>
              <a:t>Matin</a:t>
            </a:r>
            <a:r>
              <a:rPr lang="es-ES_tradnl" sz="800" dirty="0" smtClean="0"/>
              <a:t> </a:t>
            </a:r>
            <a:r>
              <a:rPr lang="es-ES_tradnl" sz="800" dirty="0" err="1" smtClean="0"/>
              <a:t>Wesian</a:t>
            </a:r>
            <a:endParaRPr lang="es-ES_tradnl" sz="800" dirty="0" smtClean="0"/>
          </a:p>
          <a:p>
            <a:endParaRPr lang="en-GB" sz="800" dirty="0"/>
          </a:p>
        </p:txBody>
      </p:sp>
      <p:pic>
        <p:nvPicPr>
          <p:cNvPr id="54277" name="Picture 7" descr="Bildschirmfoto 2012-08-25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052" y="2235200"/>
            <a:ext cx="1913234" cy="178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 descr="Bildschirmfoto 2012-08-25 um 12.56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253" y="2195945"/>
            <a:ext cx="48307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Analiza una idea de negocio y sus posibilidades de éxito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971636" y="5608781"/>
            <a:ext cx="12362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800" dirty="0" smtClean="0"/>
              <a:t>Fuente: Helmut </a:t>
            </a:r>
            <a:r>
              <a:rPr lang="es-ES_tradnl" sz="800" dirty="0" err="1" smtClean="0"/>
              <a:t>Pokornig</a:t>
            </a:r>
            <a:endParaRPr lang="es-ES_tradnl" sz="800" dirty="0" smtClean="0"/>
          </a:p>
          <a:p>
            <a:endParaRPr lang="en-GB" sz="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18</a:t>
            </a:fld>
            <a:endParaRPr lang="de-AT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9" descr="Bildschirmfoto 2012-08-25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4836" y="1870364"/>
            <a:ext cx="3660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Analiza una idea de negocio y sus posibilidades de éxito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3451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err="1" smtClean="0"/>
              <a:t>Fuente</a:t>
            </a:r>
            <a:r>
              <a:rPr lang="en-GB" sz="800" dirty="0" smtClean="0"/>
              <a:t> innocent Alps </a:t>
            </a:r>
            <a:r>
              <a:rPr lang="en-GB" sz="800" dirty="0" err="1" smtClean="0"/>
              <a:t>Gmbh</a:t>
            </a:r>
            <a:endParaRPr lang="en-GB" sz="800" dirty="0" smtClean="0"/>
          </a:p>
          <a:p>
            <a:endParaRPr lang="en-GB" sz="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19</a:t>
            </a:fld>
            <a:endParaRPr lang="de-AT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11" descr="Bildschirmfoto 2012-08-25 um 12.58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635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Bildschirmfoto 2012-08-25 um 12.59.1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3911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Analiza una idea de negocio y sus posibilidades de éxito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1774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800" dirty="0" smtClean="0"/>
              <a:t>Fuente </a:t>
            </a:r>
            <a:r>
              <a:rPr lang="es-ES_tradnl" sz="800" dirty="0" err="1" smtClean="0"/>
              <a:t>crystalsol</a:t>
            </a:r>
            <a:r>
              <a:rPr lang="es-ES_tradnl" sz="800" dirty="0" smtClean="0"/>
              <a:t> </a:t>
            </a:r>
            <a:r>
              <a:rPr lang="es-ES_tradnl" sz="800" dirty="0" err="1" smtClean="0"/>
              <a:t>GmbH</a:t>
            </a:r>
            <a:endParaRPr lang="es-ES_tradnl" sz="800" dirty="0" smtClean="0"/>
          </a:p>
          <a:p>
            <a:endParaRPr lang="en-GB" sz="800" dirty="0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904509" y="5594927"/>
            <a:ext cx="1223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800" dirty="0" smtClean="0"/>
              <a:t>Fuente </a:t>
            </a:r>
            <a:r>
              <a:rPr lang="es-ES_tradnl" sz="800" dirty="0" err="1" smtClean="0"/>
              <a:t>Göttin</a:t>
            </a:r>
            <a:r>
              <a:rPr lang="es-ES_tradnl" sz="800" dirty="0" smtClean="0"/>
              <a:t> des </a:t>
            </a:r>
            <a:r>
              <a:rPr lang="es-ES_tradnl" sz="800" dirty="0" err="1" smtClean="0"/>
              <a:t>Glücks</a:t>
            </a:r>
            <a:endParaRPr lang="es-ES_tradnl" sz="800" dirty="0" smtClean="0"/>
          </a:p>
          <a:p>
            <a:endParaRPr lang="en-GB" sz="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9" name="Picture 8" descr="N0E3NURDNzAtM0EyNS00RkY3LThCMkUtRUYzQUJDNEE0ODc5;jsessionid=02AD8543816373056D80D0C9E0FFB157-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569" y="738909"/>
            <a:ext cx="6218358" cy="5914540"/>
          </a:xfrm>
          <a:prstGeom prst="rect">
            <a:avLst/>
          </a:prstGeom>
        </p:spPr>
      </p:pic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El juego de la actividad comercial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0809" y="154710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latin typeface="Handwriting - Dakota"/>
                <a:cs typeface="Handwriting - Dakota"/>
              </a:rPr>
              <a:t>Idea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1" name="TextBox 10"/>
          <p:cNvSpPr txBox="1"/>
          <p:nvPr/>
        </p:nvSpPr>
        <p:spPr>
          <a:xfrm rot="20459069">
            <a:off x="5708185" y="1099147"/>
            <a:ext cx="1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Handwriting - Dakota"/>
                <a:cs typeface="Handwriting - Dakota"/>
              </a:rPr>
              <a:t>Demanda</a:t>
            </a:r>
            <a:endParaRPr lang="es-ES_tradnl" b="1" dirty="0">
              <a:latin typeface="Handwriting - Dakota"/>
              <a:cs typeface="Handwriting - Dakota"/>
            </a:endParaRPr>
          </a:p>
        </p:txBody>
      </p:sp>
      <p:sp>
        <p:nvSpPr>
          <p:cNvPr id="12" name="TextBox 11"/>
          <p:cNvSpPr txBox="1"/>
          <p:nvPr/>
        </p:nvSpPr>
        <p:spPr>
          <a:xfrm rot="1081150">
            <a:off x="5847842" y="1817274"/>
            <a:ext cx="2929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Handwriting - Dakota"/>
                <a:cs typeface="Handwriting - Dakota"/>
              </a:rPr>
              <a:t>Oportunidad de mercado</a:t>
            </a:r>
            <a:endParaRPr lang="es-ES_tradnl" b="1" dirty="0">
              <a:latin typeface="Handwriting - Dakota"/>
              <a:cs typeface="Handwriting - Dakot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7016" y="3597587"/>
            <a:ext cx="14849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latin typeface="Handwriting - Dakota"/>
                <a:cs typeface="Handwriting - Dakota"/>
              </a:rPr>
              <a:t>Secretos</a:t>
            </a:r>
          </a:p>
          <a:p>
            <a:r>
              <a:rPr lang="es-ES_tradnl" sz="2400" b="1" dirty="0" smtClean="0">
                <a:latin typeface="Handwriting - Dakota"/>
                <a:cs typeface="Handwriting - Dakota"/>
              </a:rPr>
              <a:t>del éxito</a:t>
            </a:r>
            <a:endParaRPr lang="es-ES_tradnl" sz="2400" b="1" dirty="0">
              <a:latin typeface="Handwriting - Dakota"/>
              <a:cs typeface="Handwriting - Dakot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4209" y="5301689"/>
            <a:ext cx="1775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Handwriting - Dakota"/>
                <a:cs typeface="Handwriting - Dakota"/>
              </a:rPr>
              <a:t>Comunicación</a:t>
            </a:r>
            <a:endParaRPr lang="es-ES_tradnl" b="1" dirty="0">
              <a:latin typeface="Handwriting - Dakota"/>
              <a:cs typeface="Handwriting - Dakot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8029" y="4345725"/>
            <a:ext cx="12905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b="1" dirty="0" smtClean="0">
                <a:latin typeface="Handwriting - Dakota"/>
                <a:cs typeface="Handwriting - Dakota"/>
              </a:rPr>
              <a:t>Amabilidad</a:t>
            </a:r>
            <a:endParaRPr lang="es-ES_tradnl" sz="1600" b="1" dirty="0">
              <a:latin typeface="Handwriting - Dakota"/>
              <a:cs typeface="Handwriting - Dakot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9763" y="4615998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 smtClean="0">
                <a:latin typeface="Handwriting - Dakota"/>
                <a:cs typeface="Handwriting - Dakota"/>
              </a:rPr>
              <a:t>Escucha</a:t>
            </a:r>
            <a:r>
              <a:rPr lang="en-GB" sz="1400" b="1" dirty="0" smtClean="0">
                <a:latin typeface="Handwriting - Dakota"/>
                <a:cs typeface="Handwriting - Dakota"/>
              </a:rPr>
              <a:t>r</a:t>
            </a:r>
            <a:endParaRPr lang="en-GB" sz="1400" b="1" dirty="0">
              <a:latin typeface="Handwriting - Dakota"/>
              <a:cs typeface="Handwriting - Dakot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22167" y="5322579"/>
            <a:ext cx="1043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 smtClean="0">
                <a:latin typeface="Handwriting - Dakota"/>
                <a:cs typeface="Handwriting - Dakota"/>
              </a:rPr>
              <a:t>Preguntar</a:t>
            </a:r>
            <a:endParaRPr lang="es-ES_tradnl" sz="1400" b="1" dirty="0">
              <a:latin typeface="Handwriting - Dakota"/>
              <a:cs typeface="Handwriting - Dakota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err="1" smtClean="0"/>
              <a:t>Ilustración</a:t>
            </a:r>
            <a:r>
              <a:rPr lang="de-DE" sz="900" dirty="0" smtClean="0"/>
              <a:t>: Helmut </a:t>
            </a:r>
            <a:r>
              <a:rPr lang="de-DE" sz="900" dirty="0" err="1" smtClean="0"/>
              <a:t>Pokornig</a:t>
            </a:r>
            <a:endParaRPr lang="de-DE" sz="9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20</a:t>
            </a:fld>
            <a:endParaRPr lang="de-AT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6" descr="Bildschirmfoto 2012-08-25 um 13.00.3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019" y="1616366"/>
            <a:ext cx="320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Analiza una idea de negocio y sus posibilidades de éxito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21339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800" dirty="0" smtClean="0"/>
              <a:t>Fuente: Nina </a:t>
            </a:r>
            <a:r>
              <a:rPr lang="es-ES_tradnl" sz="800" dirty="0" err="1" smtClean="0"/>
              <a:t>Dautzenberg</a:t>
            </a:r>
            <a:r>
              <a:rPr lang="es-ES_tradnl" sz="800" dirty="0" smtClean="0"/>
              <a:t> / Andrea </a:t>
            </a:r>
            <a:r>
              <a:rPr lang="es-ES_tradnl" sz="800" dirty="0" err="1" smtClean="0"/>
              <a:t>Gaesmann</a:t>
            </a:r>
            <a:endParaRPr lang="es-ES_tradnl" sz="800" dirty="0" smtClean="0"/>
          </a:p>
          <a:p>
            <a:endParaRPr lang="en-GB" sz="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458691" y="6215383"/>
            <a:ext cx="295465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err="1" smtClean="0"/>
              <a:t>Fuente</a:t>
            </a:r>
            <a:r>
              <a:rPr lang="en-GB" sz="800" dirty="0" smtClean="0"/>
              <a:t> Johannes Lindner/Gerald </a:t>
            </a:r>
            <a:r>
              <a:rPr lang="en-GB" sz="800" dirty="0" err="1" smtClean="0"/>
              <a:t>Fröhlich</a:t>
            </a:r>
            <a:r>
              <a:rPr lang="en-GB" sz="800" dirty="0" smtClean="0"/>
              <a:t> (2014): Innovation Book, </a:t>
            </a:r>
          </a:p>
          <a:p>
            <a:r>
              <a:rPr lang="en-GB" sz="800" dirty="0" err="1" smtClean="0"/>
              <a:t>Ilustradores</a:t>
            </a:r>
            <a:r>
              <a:rPr lang="en-GB" sz="800" dirty="0" smtClean="0"/>
              <a:t>: Helmut </a:t>
            </a:r>
            <a:r>
              <a:rPr lang="en-GB" sz="800" dirty="0" err="1" smtClean="0"/>
              <a:t>Pokornig</a:t>
            </a:r>
            <a:r>
              <a:rPr lang="en-GB" sz="800" dirty="0" smtClean="0"/>
              <a:t> and Hermann </a:t>
            </a:r>
            <a:r>
              <a:rPr lang="en-GB" sz="800" dirty="0" err="1" smtClean="0"/>
              <a:t>Redlingshofer</a:t>
            </a:r>
            <a:endParaRPr lang="en-GB" sz="800" dirty="0" smtClean="0"/>
          </a:p>
          <a:p>
            <a:r>
              <a:rPr lang="en-GB" sz="800" dirty="0" err="1" smtClean="0"/>
              <a:t>Contacto</a:t>
            </a:r>
            <a:r>
              <a:rPr lang="en-GB" sz="800" dirty="0" smtClean="0"/>
              <a:t>: </a:t>
            </a:r>
            <a:r>
              <a:rPr lang="en-GB" sz="800" dirty="0" err="1" smtClean="0"/>
              <a:t>office@ifte.at</a:t>
            </a:r>
            <a:r>
              <a:rPr lang="en-GB" sz="800" dirty="0" smtClean="0"/>
              <a:t> </a:t>
            </a:r>
          </a:p>
          <a:p>
            <a:endParaRPr lang="en-GB" sz="800" dirty="0"/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Actividad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0357" y="1211717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40140" y="1780139"/>
            <a:ext cx="44320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0000FF"/>
                </a:solidFill>
              </a:rPr>
              <a:t>¿Te gusta utilizar tu imaginación? </a:t>
            </a:r>
          </a:p>
          <a:p>
            <a:r>
              <a:rPr lang="es-ES_tradnl" dirty="0" smtClean="0">
                <a:solidFill>
                  <a:srgbClr val="0000FF"/>
                </a:solidFill>
              </a:rPr>
              <a:t>Fíjate en los distintos detalles</a:t>
            </a:r>
          </a:p>
          <a:p>
            <a:r>
              <a:rPr lang="es-ES_tradnl" dirty="0" smtClean="0">
                <a:solidFill>
                  <a:srgbClr val="0000FF"/>
                </a:solidFill>
              </a:rPr>
              <a:t>en las imágenes de los círculos.</a:t>
            </a:r>
          </a:p>
          <a:p>
            <a:endParaRPr lang="en-GB" dirty="0" smtClean="0">
              <a:solidFill>
                <a:srgbClr val="0000FF"/>
              </a:solidFill>
            </a:endParaRPr>
          </a:p>
          <a:p>
            <a:r>
              <a:rPr lang="es-ES_tradnl" dirty="0" smtClean="0">
                <a:solidFill>
                  <a:srgbClr val="0000FF"/>
                </a:solidFill>
              </a:rPr>
              <a:t>Piensa en lo que pueden representar</a:t>
            </a:r>
          </a:p>
          <a:p>
            <a:r>
              <a:rPr lang="es-ES_tradnl" dirty="0" smtClean="0">
                <a:solidFill>
                  <a:srgbClr val="0000FF"/>
                </a:solidFill>
              </a:rPr>
              <a:t>estas imágenes y comparte tus ideas </a:t>
            </a:r>
          </a:p>
          <a:p>
            <a:r>
              <a:rPr lang="es-ES_tradnl" dirty="0" smtClean="0">
                <a:solidFill>
                  <a:srgbClr val="0000FF"/>
                </a:solidFill>
              </a:rPr>
              <a:t>con los </a:t>
            </a:r>
            <a:r>
              <a:rPr lang="es-ES_tradnl" dirty="0" smtClean="0">
                <a:solidFill>
                  <a:srgbClr val="0000FF"/>
                </a:solidFill>
              </a:rPr>
              <a:t>compañeros/as. </a:t>
            </a:r>
            <a:r>
              <a:rPr lang="es-ES_tradnl" dirty="0" smtClean="0">
                <a:solidFill>
                  <a:srgbClr val="0000FF"/>
                </a:solidFill>
              </a:rPr>
              <a:t>Te </a:t>
            </a:r>
          </a:p>
          <a:p>
            <a:r>
              <a:rPr lang="es-ES_tradnl" dirty="0" smtClean="0">
                <a:solidFill>
                  <a:srgbClr val="0000FF"/>
                </a:solidFill>
              </a:rPr>
              <a:t>sorprenderá ver que tus </a:t>
            </a:r>
            <a:r>
              <a:rPr lang="es-ES_tradnl" dirty="0" smtClean="0">
                <a:solidFill>
                  <a:srgbClr val="0000FF"/>
                </a:solidFill>
              </a:rPr>
              <a:t>amigos/as </a:t>
            </a:r>
            <a:endParaRPr lang="es-ES_tradnl" dirty="0" smtClean="0">
              <a:solidFill>
                <a:srgbClr val="0000FF"/>
              </a:solidFill>
            </a:endParaRPr>
          </a:p>
          <a:p>
            <a:r>
              <a:rPr lang="es-ES_tradnl" dirty="0" smtClean="0">
                <a:solidFill>
                  <a:srgbClr val="0000FF"/>
                </a:solidFill>
              </a:rPr>
              <a:t>tienen percepciones parecidas.</a:t>
            </a:r>
          </a:p>
          <a:p>
            <a:endParaRPr lang="en-GB" dirty="0" smtClean="0">
              <a:solidFill>
                <a:srgbClr val="0000FF"/>
              </a:solidFill>
            </a:endParaRPr>
          </a:p>
          <a:p>
            <a:r>
              <a:rPr lang="es-ES_tradnl" dirty="0" smtClean="0">
                <a:solidFill>
                  <a:srgbClr val="0000FF"/>
                </a:solidFill>
              </a:rPr>
              <a:t>Deja que fluyan tus ideas.</a:t>
            </a:r>
          </a:p>
          <a:p>
            <a:endParaRPr lang="en-GB" dirty="0" smtClean="0">
              <a:solidFill>
                <a:srgbClr val="0000FF"/>
              </a:solidFill>
            </a:endParaRPr>
          </a:p>
          <a:p>
            <a:endParaRPr lang="en-GB" dirty="0" smtClean="0">
              <a:solidFill>
                <a:srgbClr val="0000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Ilustración: Helmut </a:t>
            </a:r>
            <a:r>
              <a:rPr lang="es-ES_tradnl" sz="900" dirty="0" err="1" smtClean="0"/>
              <a:t>Pokornig</a:t>
            </a:r>
            <a:endParaRPr lang="es-ES_tradnl" sz="9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1007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91077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47889" y="2514600"/>
            <a:ext cx="31185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0" y="2438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1007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943600" y="3581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860778" y="4648200"/>
            <a:ext cx="21731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977445" y="4648200"/>
            <a:ext cx="29915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936974" y="4659244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4</a:t>
            </a:fld>
            <a:endParaRPr lang="en-GB" smtClean="0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Juega con los colores a) Lee cada palabra en voz alta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1007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91077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50333" y="2514600"/>
            <a:ext cx="30197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0" y="2438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1007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142383" y="3581400"/>
            <a:ext cx="1641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ES_tradnl" sz="6000" b="1" dirty="0" smtClean="0">
                <a:solidFill>
                  <a:srgbClr val="009900"/>
                </a:solidFill>
              </a:rPr>
              <a:t>Rojo</a:t>
            </a:r>
            <a:endParaRPr lang="es-ES_tradnl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536223" y="4648200"/>
            <a:ext cx="228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CC00"/>
                </a:solidFill>
              </a:rPr>
              <a:t>Verde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991556" y="4648200"/>
            <a:ext cx="29633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0000FF"/>
                </a:solidFill>
              </a:rPr>
              <a:t>Amarillo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124713" y="4648200"/>
            <a:ext cx="1558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Azul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5</a:t>
            </a:fld>
            <a:endParaRPr lang="en-GB" smtClean="0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b) Pronuncia el nombre de cada color en voz alta.  ¿Qué sucede dentro de tu cabeza?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033889"/>
      </p:ext>
    </p:extLst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97D2342-5485-2F46-A648-4572C927092A}" type="slidenum">
              <a:rPr lang="de-DE">
                <a:latin typeface="Arial" pitchFamily="-84" charset="0"/>
              </a:rPr>
              <a:pPr/>
              <a:t>6</a:t>
            </a:fld>
            <a:endParaRPr lang="de-DE">
              <a:latin typeface="Arial" pitchFamily="-84" charset="0"/>
            </a:endParaRPr>
          </a:p>
        </p:txBody>
      </p:sp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2051" y="1528600"/>
            <a:ext cx="327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Bildschirmfoto 2012-08-26 um 08.12.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9960" y="3967000"/>
            <a:ext cx="32766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689167" y="63903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Fotos: Johannes </a:t>
            </a:r>
            <a:r>
              <a:rPr lang="de-DE" sz="900" dirty="0" smtClean="0"/>
              <a:t>Lindner</a:t>
            </a:r>
            <a:endParaRPr lang="de-DE" sz="900" dirty="0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Fotografías para inspirar ideas creativas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Bildschirmfoto 2015-06-13 um 15.44.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523" y="3995096"/>
            <a:ext cx="3232728" cy="2323337"/>
          </a:xfrm>
          <a:prstGeom prst="rect">
            <a:avLst/>
          </a:prstGeom>
        </p:spPr>
      </p:pic>
      <p:pic>
        <p:nvPicPr>
          <p:cNvPr id="12" name="Picture 11" descr="Bildschirmfoto 2015-06-13 um 15.46.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888" y="1508776"/>
            <a:ext cx="3255818" cy="231294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29" name="Rectângulo 28"/>
          <p:cNvSpPr/>
          <p:nvPr/>
        </p:nvSpPr>
        <p:spPr>
          <a:xfrm>
            <a:off x="109728" y="1035822"/>
            <a:ext cx="8924544" cy="5822177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15468" y="843553"/>
            <a:ext cx="870438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b="1" dirty="0" smtClean="0"/>
              <a:t> 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El lienzo de la idea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545222" y="3564679"/>
            <a:ext cx="2418591" cy="646331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rgbClr val="0000FF"/>
                </a:solidFill>
              </a:rPr>
              <a:t>Desarrolla una idea (de negocio)</a:t>
            </a:r>
            <a:endParaRPr lang="es-ES_tradnl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7583" y="1122217"/>
            <a:ext cx="2358639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rgbClr val="008000"/>
                </a:solidFill>
              </a:rPr>
              <a:t>Busca una oportunidad</a:t>
            </a:r>
            <a:endParaRPr lang="es-ES_tradnl" dirty="0">
              <a:solidFill>
                <a:srgbClr val="008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35372" y="1627911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302752" y="2356051"/>
            <a:ext cx="86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rgbClr val="0000FF"/>
                </a:solidFill>
              </a:rPr>
              <a:t>interna</a:t>
            </a:r>
            <a:endParaRPr lang="es-ES_tradnl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775" y="5002509"/>
            <a:ext cx="90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rgbClr val="0000FF"/>
                </a:solidFill>
              </a:rPr>
              <a:t>externa</a:t>
            </a:r>
            <a:endParaRPr lang="es-ES_tradnl" dirty="0">
              <a:solidFill>
                <a:srgbClr val="0000FF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237681" y="4054765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777587" y="163022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779896" y="4057080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317487" y="1630226"/>
            <a:ext cx="2540037" cy="4846774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4" name="TextBox 33"/>
          <p:cNvSpPr txBox="1"/>
          <p:nvPr/>
        </p:nvSpPr>
        <p:spPr>
          <a:xfrm>
            <a:off x="6420460" y="2368425"/>
            <a:ext cx="2480266" cy="2508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 smtClean="0">
                <a:solidFill>
                  <a:srgbClr val="008000"/>
                </a:solidFill>
              </a:rPr>
              <a:t>Identifica tu grupo objetivo</a:t>
            </a:r>
          </a:p>
          <a:p>
            <a:endParaRPr lang="es-ES_tradnl" sz="1600" dirty="0" smtClean="0">
              <a:solidFill>
                <a:srgbClr val="008000"/>
              </a:solidFill>
            </a:endParaRPr>
          </a:p>
          <a:p>
            <a:r>
              <a:rPr lang="es-ES_tradnl" sz="1600" dirty="0" smtClean="0">
                <a:solidFill>
                  <a:srgbClr val="008000"/>
                </a:solidFill>
              </a:rPr>
              <a:t>Realiza un estudio de </a:t>
            </a:r>
          </a:p>
          <a:p>
            <a:r>
              <a:rPr lang="es-ES_tradnl" sz="1600" dirty="0" smtClean="0">
                <a:solidFill>
                  <a:srgbClr val="008000"/>
                </a:solidFill>
              </a:rPr>
              <a:t>mercado para clarificar las </a:t>
            </a:r>
          </a:p>
          <a:p>
            <a:r>
              <a:rPr lang="es-ES_tradnl" sz="1600" dirty="0" smtClean="0">
                <a:solidFill>
                  <a:srgbClr val="008000"/>
                </a:solidFill>
              </a:rPr>
              <a:t>Oportunidades de mercado</a:t>
            </a:r>
          </a:p>
          <a:p>
            <a:r>
              <a:rPr lang="es-ES_tradnl" sz="1600" dirty="0" smtClean="0">
                <a:solidFill>
                  <a:srgbClr val="008000"/>
                </a:solidFill>
              </a:rPr>
              <a:t>y más información sobre el </a:t>
            </a:r>
          </a:p>
          <a:p>
            <a:r>
              <a:rPr lang="es-ES_tradnl" sz="1600" dirty="0" smtClean="0">
                <a:solidFill>
                  <a:srgbClr val="008000"/>
                </a:solidFill>
              </a:rPr>
              <a:t>grupo objetivo</a:t>
            </a:r>
          </a:p>
          <a:p>
            <a:endParaRPr lang="es-ES_tradnl" sz="1500" dirty="0" smtClean="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8000"/>
                </a:solidFill>
              </a:rPr>
              <a:t> Evaluación profesional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8000"/>
                </a:solidFill>
              </a:rPr>
              <a:t> Estudio de mercado</a:t>
            </a:r>
            <a:endParaRPr lang="es-ES_tradnl" sz="1500" dirty="0">
              <a:solidFill>
                <a:srgbClr val="008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05110" y="4251021"/>
            <a:ext cx="266034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Solucionar un problema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Transformar una idea existente 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Combinación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A contracorriente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Innovación para usuarios/ </a:t>
            </a:r>
          </a:p>
          <a:p>
            <a:r>
              <a:rPr lang="es-ES_tradnl" sz="1500" dirty="0" smtClean="0">
                <a:solidFill>
                  <a:srgbClr val="0000FF"/>
                </a:solidFill>
              </a:rPr>
              <a:t>  innovación abierta</a:t>
            </a:r>
          </a:p>
          <a:p>
            <a:pPr>
              <a:buFont typeface="Arial"/>
              <a:buChar char="•"/>
            </a:pPr>
            <a:r>
              <a:rPr lang="es-ES_tradnl" sz="1500" dirty="0" smtClean="0">
                <a:solidFill>
                  <a:srgbClr val="0000FF"/>
                </a:solidFill>
              </a:rPr>
              <a:t> Imitación: concesión de franquicias, adquisición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235364" y="1477819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Box 24"/>
          <p:cNvSpPr txBox="1"/>
          <p:nvPr/>
        </p:nvSpPr>
        <p:spPr>
          <a:xfrm>
            <a:off x="1303711" y="1777325"/>
            <a:ext cx="23446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dirty="0" smtClean="0">
                <a:solidFill>
                  <a:srgbClr val="0000FF"/>
                </a:solidFill>
              </a:rPr>
              <a:t>La propia persona es la catalizadora:</a:t>
            </a:r>
          </a:p>
          <a:p>
            <a:endParaRPr lang="en-GB" sz="1600" dirty="0" smtClean="0">
              <a:solidFill>
                <a:srgbClr val="0000FF"/>
              </a:solidFill>
            </a:endParaRPr>
          </a:p>
          <a:p>
            <a:endParaRPr lang="en-GB" sz="1600" dirty="0" smtClean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s-ES_tradnl" sz="1600" dirty="0" smtClean="0">
                <a:solidFill>
                  <a:srgbClr val="0000FF"/>
                </a:solidFill>
              </a:rPr>
              <a:t> Un sueño se hace realidad</a:t>
            </a:r>
          </a:p>
          <a:p>
            <a:pPr>
              <a:buFont typeface="Arial"/>
              <a:buChar char="•"/>
            </a:pPr>
            <a:r>
              <a:rPr lang="es-ES_tradnl" sz="1600" dirty="0" smtClean="0">
                <a:solidFill>
                  <a:srgbClr val="0000FF"/>
                </a:solidFill>
              </a:rPr>
              <a:t> Un hobby se convierte en trabajo</a:t>
            </a:r>
          </a:p>
          <a:p>
            <a:pPr>
              <a:buFont typeface="Arial"/>
              <a:buChar char="•"/>
            </a:pPr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1237674" y="3823855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1269428" y="4134556"/>
            <a:ext cx="25687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dirty="0" smtClean="0">
                <a:solidFill>
                  <a:srgbClr val="008000"/>
                </a:solidFill>
              </a:rPr>
              <a:t>La oportunidad de mercado es la catalizadora:</a:t>
            </a:r>
          </a:p>
          <a:p>
            <a:r>
              <a:rPr lang="en-GB" sz="1400" dirty="0" smtClean="0">
                <a:solidFill>
                  <a:srgbClr val="008000"/>
                </a:solidFill>
              </a:rPr>
              <a:t> </a:t>
            </a:r>
          </a:p>
          <a:p>
            <a:pPr>
              <a:buFont typeface="Arial"/>
              <a:buChar char="•"/>
            </a:pPr>
            <a:r>
              <a:rPr lang="es-ES_tradnl" sz="1400" dirty="0" smtClean="0">
                <a:solidFill>
                  <a:srgbClr val="008000"/>
                </a:solidFill>
              </a:rPr>
              <a:t> Tomar consciencia de un problema (polución ambiental, un problema social, etc.)</a:t>
            </a:r>
          </a:p>
          <a:p>
            <a:pPr>
              <a:buFont typeface="Arial"/>
              <a:buChar char="•"/>
            </a:pPr>
            <a:r>
              <a:rPr lang="es-ES_tradnl" sz="1400" dirty="0" smtClean="0">
                <a:solidFill>
                  <a:srgbClr val="008000"/>
                </a:solidFill>
              </a:rPr>
              <a:t> Cambio (legal, tendencias, etc.)</a:t>
            </a:r>
          </a:p>
          <a:p>
            <a:pPr>
              <a:buFont typeface="Arial"/>
              <a:buChar char="•"/>
            </a:pPr>
            <a:r>
              <a:rPr lang="es-ES_tradnl" sz="1400" dirty="0" smtClean="0">
                <a:solidFill>
                  <a:srgbClr val="008000"/>
                </a:solidFill>
              </a:rPr>
              <a:t>Desarrollo tecnológico (Internet, </a:t>
            </a:r>
            <a:r>
              <a:rPr lang="es-ES_tradnl" sz="1400" dirty="0" err="1" smtClean="0">
                <a:solidFill>
                  <a:srgbClr val="008000"/>
                </a:solidFill>
              </a:rPr>
              <a:t>smartphone</a:t>
            </a:r>
            <a:r>
              <a:rPr lang="es-ES_tradnl" sz="1400" dirty="0" smtClean="0">
                <a:solidFill>
                  <a:srgbClr val="008000"/>
                </a:solidFill>
              </a:rPr>
              <a:t>, etc.)</a:t>
            </a:r>
          </a:p>
          <a:p>
            <a:pPr>
              <a:buFont typeface="Arial"/>
              <a:buChar char="•"/>
            </a:pPr>
            <a:r>
              <a:rPr lang="es-ES_tradnl" sz="1400" dirty="0" smtClean="0">
                <a:solidFill>
                  <a:srgbClr val="008000"/>
                </a:solidFill>
              </a:rPr>
              <a:t> Competencia</a:t>
            </a:r>
            <a:endParaRPr lang="es-ES_tradnl" sz="1400" dirty="0">
              <a:solidFill>
                <a:srgbClr val="008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98378" y="6519446"/>
            <a:ext cx="2853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>
                <a:latin typeface="Arial"/>
                <a:cs typeface="Arial"/>
              </a:rPr>
              <a:t>Source: Lindner, J./Fröhlich, G (2015): Wirtschaft gestalten</a:t>
            </a:r>
          </a:p>
          <a:p>
            <a:r>
              <a:rPr lang="de-DE" sz="800" dirty="0" smtClean="0">
                <a:latin typeface="Arial"/>
                <a:cs typeface="Arial"/>
              </a:rPr>
              <a:t> </a:t>
            </a:r>
            <a:endParaRPr lang="de-DE" sz="800" dirty="0">
              <a:latin typeface="Arial"/>
              <a:cs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38222" y="2382287"/>
            <a:ext cx="25426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dirty="0" smtClean="0">
                <a:solidFill>
                  <a:srgbClr val="008000"/>
                </a:solidFill>
              </a:rPr>
              <a:t>Busca una oportunidad</a:t>
            </a:r>
          </a:p>
          <a:p>
            <a:r>
              <a:rPr lang="es-ES_tradnl" sz="1600" dirty="0" smtClean="0">
                <a:solidFill>
                  <a:srgbClr val="008000"/>
                </a:solidFill>
              </a:rPr>
              <a:t>de mercado</a:t>
            </a:r>
            <a:endParaRPr lang="es-ES_tradnl" sz="15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75909"/>
      </p:ext>
    </p:extLst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684213" y="1916113"/>
            <a:ext cx="43195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Un sueño se convierte en realidad</a:t>
            </a: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219700" y="5013325"/>
            <a:ext cx="3168650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sz="1400" dirty="0" smtClean="0"/>
              <a:t>Lionel Messi</a:t>
            </a:r>
            <a:endParaRPr lang="de-AT" sz="1400" dirty="0" smtClean="0"/>
          </a:p>
          <a:p>
            <a:pPr>
              <a:spcBef>
                <a:spcPct val="50000"/>
              </a:spcBef>
            </a:pPr>
            <a:endParaRPr lang="de-AT" sz="1400" dirty="0" smtClean="0"/>
          </a:p>
          <a:p>
            <a:pPr>
              <a:spcBef>
                <a:spcPct val="50000"/>
              </a:spcBef>
            </a:pPr>
            <a:r>
              <a:rPr lang="es-ES_tradnl" sz="900" dirty="0" smtClean="0"/>
              <a:t>Fuente: </a:t>
            </a:r>
            <a:r>
              <a:rPr lang="es-ES_tradnl" sz="900" dirty="0" err="1" smtClean="0"/>
              <a:t>Sportmagazin</a:t>
            </a:r>
            <a:endParaRPr lang="es-ES_tradnl" sz="900" dirty="0"/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8</a:t>
            </a:fld>
            <a:endParaRPr lang="de-AT"/>
          </a:p>
        </p:txBody>
      </p:sp>
      <p:pic>
        <p:nvPicPr>
          <p:cNvPr id="8" name="Picture 9" descr="Sportmagazin_04-12_001_COVER Kopi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075" y="1731386"/>
            <a:ext cx="2436380" cy="314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 una idea de negocio- Interna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40" y="1972685"/>
            <a:ext cx="4826000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366327" y="2548947"/>
            <a:ext cx="3477491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600" b="1" dirty="0" smtClean="0">
                <a:solidFill>
                  <a:srgbClr val="0033D1"/>
                </a:solidFill>
              </a:rPr>
              <a:t>Un hobby se convierte en trabajo</a:t>
            </a:r>
            <a:endParaRPr lang="es-ES_tradnl" sz="3600" b="1" dirty="0">
              <a:solidFill>
                <a:srgbClr val="0033D1"/>
              </a:solidFill>
            </a:endParaRPr>
          </a:p>
        </p:txBody>
      </p:sp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0790" y="4420610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399040" y="5428672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400" dirty="0" smtClean="0"/>
              <a:t>Maratón de Viena</a:t>
            </a:r>
            <a:endParaRPr lang="es-ES_tradnl" sz="1400" dirty="0"/>
          </a:p>
        </p:txBody>
      </p:sp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9</a:t>
            </a:fld>
            <a:endParaRPr lang="de-AT"/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5530273" y="5974773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900" dirty="0" smtClean="0"/>
              <a:t>Fuente: VCM / Niki Wagner</a:t>
            </a:r>
            <a:endParaRPr lang="es-ES_tradnl" sz="900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0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Desarrollar una idea de negocio- Interna</a:t>
            </a:r>
            <a:endParaRPr lang="es-ES_tradnl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0ecb174bfc8328138ca8bcfbb76b0c1a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6749e2bdb59824cf7e515d9ed9d5954f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532C2B-0640-4425-BE20-859B5335A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1907D0-CEEE-4727-A11C-5FF5A9202BA1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666</Words>
  <Application>Microsoft Macintosh PowerPoint</Application>
  <PresentationFormat>Presentación en pantalla (4:3)</PresentationFormat>
  <Paragraphs>220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Alexandre Ragás Brunet</cp:lastModifiedBy>
  <cp:revision>311</cp:revision>
  <dcterms:created xsi:type="dcterms:W3CDTF">2015-06-29T09:02:07Z</dcterms:created>
  <dcterms:modified xsi:type="dcterms:W3CDTF">2018-01-31T22:40:55Z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