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479" r:id="rId5"/>
    <p:sldId id="424" r:id="rId6"/>
    <p:sldId id="472" r:id="rId7"/>
    <p:sldId id="475" r:id="rId8"/>
    <p:sldId id="463" r:id="rId9"/>
    <p:sldId id="465" r:id="rId10"/>
    <p:sldId id="466" r:id="rId11"/>
    <p:sldId id="477" r:id="rId12"/>
    <p:sldId id="453" r:id="rId13"/>
    <p:sldId id="478" r:id="rId14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átia Santos" initials="CS" lastIdx="1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FFFC"/>
    <a:srgbClr val="A6CB12"/>
    <a:srgbClr val="F7FFFF"/>
    <a:srgbClr val="FFB300"/>
    <a:srgbClr val="1D1D1D"/>
    <a:srgbClr val="4B4B4B"/>
    <a:srgbClr val="808285"/>
    <a:srgbClr val="00AEEF"/>
    <a:srgbClr val="0097CC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59" autoAdjust="0"/>
  </p:normalViewPr>
  <p:slideViewPr>
    <p:cSldViewPr snapToGrid="0">
      <p:cViewPr varScale="1">
        <p:scale>
          <a:sx n="101" d="100"/>
          <a:sy n="101" d="100"/>
        </p:scale>
        <p:origin x="-18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B5301-5BB9-490F-8615-EF7BBCE854A3}" type="datetimeFigureOut">
              <a:rPr lang="en-US" smtClean="0"/>
              <a:pPr/>
              <a:t>31/01/18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B08B4-1CE4-42A5-9411-4E173DF1D4C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944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AT" smtClean="0">
              <a:latin typeface="Times" pitchFamily="-84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448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  <a:prstGeom prst="rect">
            <a:avLst/>
          </a:prstGeom>
        </p:spPr>
        <p:txBody>
          <a:bodyPr/>
          <a:lstStyle/>
          <a:p>
            <a:r>
              <a:rPr lang="de-AT" smtClean="0"/>
              <a:t>Click to edit Master title style</a:t>
            </a:r>
            <a:endParaRPr lang="de-D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 dirty="0" smtClean="0">
              <a:sym typeface="Helvetica Neue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67625" y="260350"/>
            <a:ext cx="1152525" cy="504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E7B72-B04A-904B-B7FC-DDFB2F6C8D79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  <p:transition xmlns:p14="http://schemas.microsoft.com/office/powerpoint/2010/main"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10/main"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2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png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es-ES_tradnl" strike="noStrike" dirty="0" smtClean="0">
                <a:solidFill>
                  <a:srgbClr val="FFFFFF"/>
                </a:solidFill>
                <a:latin typeface="Tw Cen MT"/>
                <a:ea typeface="DejaVu Sans"/>
              </a:rPr>
              <a:t>El reto de la idea/ B1: </a:t>
            </a:r>
            <a:r>
              <a:rPr lang="es-ES_tradnl" dirty="0" smtClean="0">
                <a:solidFill>
                  <a:srgbClr val="FFFFFF"/>
                </a:solidFill>
                <a:latin typeface="Tw Cen MT"/>
                <a:ea typeface="DejaVu Sans"/>
              </a:rPr>
              <a:t>Diseño </a:t>
            </a:r>
            <a:r>
              <a:rPr lang="es-ES_tradnl" dirty="0" smtClean="0">
                <a:solidFill>
                  <a:srgbClr val="FFFFFF"/>
                </a:solidFill>
                <a:latin typeface="Tw Cen MT"/>
                <a:ea typeface="DejaVu Sans"/>
              </a:rPr>
              <a:t>emprendedor </a:t>
            </a:r>
            <a:r>
              <a:rPr lang="es-ES_tradnl" dirty="0" smtClean="0">
                <a:solidFill>
                  <a:srgbClr val="FFFFFF"/>
                </a:solidFill>
                <a:latin typeface="Tw Cen MT"/>
                <a:ea typeface="DejaVu Sans"/>
              </a:rPr>
              <a:t>–</a:t>
            </a:r>
            <a:br>
              <a:rPr lang="es-ES_tradnl" dirty="0" smtClean="0">
                <a:solidFill>
                  <a:srgbClr val="FFFFFF"/>
                </a:solidFill>
                <a:latin typeface="Tw Cen MT"/>
                <a:ea typeface="DejaVu Sans"/>
              </a:rPr>
            </a:br>
            <a:r>
              <a:rPr lang="es-ES_tradnl" dirty="0" smtClean="0">
                <a:solidFill>
                  <a:srgbClr val="FFFFFF"/>
                </a:solidFill>
                <a:latin typeface="Tw Cen MT"/>
                <a:ea typeface="DejaVu Sans"/>
              </a:rPr>
              <a:t>Un </a:t>
            </a:r>
            <a:r>
              <a:rPr lang="es-ES_tradnl" dirty="0" smtClean="0">
                <a:solidFill>
                  <a:srgbClr val="FFFFFF"/>
                </a:solidFill>
                <a:latin typeface="Tw Cen MT"/>
                <a:ea typeface="DejaVu Sans"/>
              </a:rPr>
              <a:t>modelo de negocio sostenible</a:t>
            </a:r>
            <a:endParaRPr lang="es-ES_tradnl" dirty="0">
              <a:solidFill>
                <a:srgbClr val="FFFFFF"/>
              </a:solidFill>
              <a:latin typeface="Tw Cen MT"/>
              <a:ea typeface="DejaVu Sans"/>
            </a:endParaRP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CustomShape 3"/>
          <p:cNvSpPr/>
          <p:nvPr/>
        </p:nvSpPr>
        <p:spPr>
          <a:xfrm>
            <a:off x="459720" y="1834607"/>
            <a:ext cx="5137516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es-ES_tradnl" sz="3000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El reto de la idea B1</a:t>
            </a:r>
            <a:endParaRPr lang="es-ES_tradnl" sz="3000" b="1" strike="noStrike" dirty="0" smtClean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es-ES_tradnl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Soy capaz de desarrollar una idea y un modelo para implementarla.</a:t>
            </a:r>
            <a:endParaRPr lang="es-ES_tradnl" dirty="0" smtClean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ES_tradnl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Educación emprendedora básica</a:t>
            </a:r>
            <a:endParaRPr lang="es-ES_tradnl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" name="Picture 14" descr="Bildschirmfoto 2014-05-21 um 14.47.42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460" y="5628549"/>
            <a:ext cx="850900" cy="53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Logo_eesi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910" y="5610769"/>
            <a:ext cx="952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59225" y="5673721"/>
            <a:ext cx="826135" cy="44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kph-logo-2014-transparent-cmyk-300.eps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575" y="5666649"/>
            <a:ext cx="960120" cy="45974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7" name="Picture 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625" y="5607594"/>
            <a:ext cx="769620" cy="57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Bild 17" descr="Macintosh HD:Users:valentinmayerhofer:Dropbox:IFTE:Youth Challenge Program:final Layout:Icons ohne Hintergrund:co-funded.pn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075" y="5697129"/>
            <a:ext cx="1384935" cy="398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Picture 1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s-ES_tradnl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Diseño </a:t>
            </a:r>
            <a:r>
              <a:rPr lang="es-ES_tradnl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emprendedor </a:t>
            </a:r>
            <a:r>
              <a:rPr lang="es-ES_tradnl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– </a:t>
            </a:r>
            <a:br>
              <a:rPr lang="es-ES_tradnl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s-ES_tradnl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Un </a:t>
            </a:r>
            <a:r>
              <a:rPr lang="es-ES_tradnl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modelo de negocio sostenible</a:t>
            </a:r>
            <a:endParaRPr lang="es-ES_tradnl" b="1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756536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5" descr="cover_ill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478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5458691" y="6215383"/>
            <a:ext cx="32300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800" dirty="0" smtClean="0"/>
              <a:t>Source Johannes Lindner/Gerald </a:t>
            </a:r>
            <a:r>
              <a:rPr lang="en-GB" sz="800" dirty="0" err="1" smtClean="0"/>
              <a:t>Fröhlich</a:t>
            </a:r>
            <a:r>
              <a:rPr lang="en-GB" sz="800" dirty="0" smtClean="0"/>
              <a:t> (2014): Innovation Book, </a:t>
            </a:r>
          </a:p>
          <a:p>
            <a:r>
              <a:rPr lang="en-GB" sz="800" dirty="0" smtClean="0"/>
              <a:t>Illustrators: Helmut </a:t>
            </a:r>
            <a:r>
              <a:rPr lang="en-GB" sz="800" dirty="0" err="1" smtClean="0"/>
              <a:t>Pokornig</a:t>
            </a:r>
            <a:r>
              <a:rPr lang="en-GB" sz="800" dirty="0" smtClean="0"/>
              <a:t> and Hermann </a:t>
            </a:r>
            <a:r>
              <a:rPr lang="en-GB" sz="800" dirty="0" err="1" smtClean="0"/>
              <a:t>Redlingshofer</a:t>
            </a:r>
            <a:endParaRPr lang="en-GB" sz="800" dirty="0" smtClean="0"/>
          </a:p>
          <a:p>
            <a:r>
              <a:rPr lang="en-GB" sz="800" dirty="0" smtClean="0"/>
              <a:t>Contact: </a:t>
            </a:r>
            <a:r>
              <a:rPr lang="en-GB" sz="800" dirty="0" err="1" smtClean="0"/>
              <a:t>office@ifte.at</a:t>
            </a:r>
            <a:r>
              <a:rPr lang="en-GB" sz="800" dirty="0" smtClean="0"/>
              <a:t> </a:t>
            </a:r>
          </a:p>
          <a:p>
            <a:endParaRPr lang="en-GB" sz="800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ângulo 28"/>
          <p:cNvSpPr/>
          <p:nvPr/>
        </p:nvSpPr>
        <p:spPr>
          <a:xfrm>
            <a:off x="103912" y="260415"/>
            <a:ext cx="9040088" cy="6569363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5" name="Rectangle 94"/>
          <p:cNvSpPr/>
          <p:nvPr/>
        </p:nvSpPr>
        <p:spPr>
          <a:xfrm>
            <a:off x="2108541" y="0"/>
            <a:ext cx="4995805" cy="1876376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152400" y="1245588"/>
            <a:ext cx="4419600" cy="2438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 dirty="0"/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4724400" y="1245588"/>
            <a:ext cx="4267200" cy="2438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 dirty="0"/>
          </a:p>
        </p:txBody>
      </p:sp>
      <p:pic>
        <p:nvPicPr>
          <p:cNvPr id="14341" name="Picture 25" descr="Bildschirmfoto 2013-11-09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60" y="1377901"/>
            <a:ext cx="1141281" cy="981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9" descr="Bildschirmfoto 2014-03-16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8616" y="1400126"/>
            <a:ext cx="720271" cy="69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4724400" y="3836388"/>
            <a:ext cx="4267200" cy="2753534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 dirty="0"/>
          </a:p>
        </p:txBody>
      </p:sp>
      <p:sp>
        <p:nvSpPr>
          <p:cNvPr id="14345" name="Rectangle 11"/>
          <p:cNvSpPr>
            <a:spLocks noChangeArrowheads="1"/>
          </p:cNvSpPr>
          <p:nvPr/>
        </p:nvSpPr>
        <p:spPr bwMode="auto">
          <a:xfrm>
            <a:off x="152400" y="3836388"/>
            <a:ext cx="4419600" cy="2753534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 dirty="0"/>
          </a:p>
        </p:txBody>
      </p:sp>
      <p:pic>
        <p:nvPicPr>
          <p:cNvPr id="14347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1210" y="3915763"/>
            <a:ext cx="1064190" cy="1057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41" descr="Bildschirmfoto 2013-04-09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9" y="3912587"/>
            <a:ext cx="1089995" cy="90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officeArt object"/>
          <p:cNvSpPr/>
          <p:nvPr/>
        </p:nvSpPr>
        <p:spPr>
          <a:xfrm>
            <a:off x="1365482" y="3946155"/>
            <a:ext cx="2755779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s-ES_tradnl" sz="2200" b="1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Modelo de rentabilidad </a:t>
            </a:r>
            <a:r>
              <a:rPr lang="en-GB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GB" sz="2200" dirty="0" smtClean="0">
              <a:solidFill>
                <a:srgbClr val="000000"/>
              </a:solidFill>
              <a:effectLst/>
              <a:latin typeface="Helvetica" panose="020B0604020202020204" pitchFamily="34" charset="0"/>
              <a:ea typeface="Helvetica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220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Helvetica" panose="020B0604020202020204" pitchFamily="34" charset="0"/>
              </a:rPr>
              <a:t> </a:t>
            </a:r>
            <a:endParaRPr lang="en-GB" sz="2200" dirty="0">
              <a:solidFill>
                <a:srgbClr val="000000"/>
              </a:solidFill>
              <a:effectLst/>
              <a:latin typeface="Helvetica" panose="020B0604020202020204" pitchFamily="34" charset="0"/>
              <a:ea typeface="Helvetica" panose="020B0604020202020204" pitchFamily="34" charset="0"/>
            </a:endParaRPr>
          </a:p>
        </p:txBody>
      </p:sp>
      <p:sp>
        <p:nvSpPr>
          <p:cNvPr id="98" name="officeArt object"/>
          <p:cNvSpPr/>
          <p:nvPr/>
        </p:nvSpPr>
        <p:spPr>
          <a:xfrm>
            <a:off x="1317641" y="4636578"/>
            <a:ext cx="3175000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endParaRPr lang="en-GB" dirty="0" smtClean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0"/>
              </a:spcAft>
            </a:pPr>
            <a:r>
              <a:rPr lang="es-ES_tradnl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¿Cómo van a obtenerse beneficios con el plan de implementación escogido</a:t>
            </a:r>
            <a:r>
              <a:rPr lang="es-ES_tradnl" dirty="0" smtClean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?</a:t>
            </a:r>
            <a:endParaRPr lang="es-ES_tradnl" dirty="0" smtClean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GB" dirty="0" smtClean="0">
              <a:solidFill>
                <a:srgbClr val="000000"/>
              </a:solidFill>
              <a:effectLst/>
              <a:latin typeface="Helvetica" panose="020B0604020202020204" pitchFamily="34" charset="0"/>
              <a:ea typeface="Helvetica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Helvetica" panose="020B0604020202020204" pitchFamily="34" charset="0"/>
              </a:rPr>
              <a:t> </a:t>
            </a:r>
            <a:endParaRPr lang="en-GB" dirty="0">
              <a:solidFill>
                <a:srgbClr val="000000"/>
              </a:solidFill>
              <a:effectLst/>
              <a:latin typeface="Helvetica" panose="020B0604020202020204" pitchFamily="34" charset="0"/>
              <a:ea typeface="Helvetica" panose="020B0604020202020204" pitchFamily="34" charset="0"/>
            </a:endParaRPr>
          </a:p>
        </p:txBody>
      </p:sp>
      <p:sp>
        <p:nvSpPr>
          <p:cNvPr id="99" name="officeArt object"/>
          <p:cNvSpPr/>
          <p:nvPr/>
        </p:nvSpPr>
        <p:spPr>
          <a:xfrm>
            <a:off x="4838726" y="3922191"/>
            <a:ext cx="3012484" cy="110960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s-ES_tradnl" sz="2200" b="1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Sensibilidad social y</a:t>
            </a:r>
          </a:p>
          <a:p>
            <a:pPr>
              <a:spcAft>
                <a:spcPts val="0"/>
              </a:spcAft>
            </a:pPr>
            <a:r>
              <a:rPr lang="es-ES_tradnl" sz="2200" b="1" dirty="0" smtClean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ecológica</a:t>
            </a:r>
            <a:endParaRPr lang="es-ES_tradnl" sz="2200" dirty="0" smtClean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0" name="officeArt object"/>
          <p:cNvSpPr/>
          <p:nvPr/>
        </p:nvSpPr>
        <p:spPr>
          <a:xfrm>
            <a:off x="4838726" y="4636578"/>
            <a:ext cx="3175000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endParaRPr lang="en-GB" dirty="0">
              <a:solidFill>
                <a:srgbClr val="000000"/>
              </a:solidFill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0"/>
              </a:spcAft>
            </a:pPr>
            <a:r>
              <a:rPr lang="es-ES_tradnl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¿Qué responsabilidad social y ecológica asume la empresa? </a:t>
            </a:r>
            <a:endParaRPr lang="es-ES_tradnl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1" name="officeArt object"/>
          <p:cNvSpPr/>
          <p:nvPr/>
        </p:nvSpPr>
        <p:spPr>
          <a:xfrm>
            <a:off x="4778476" y="1332431"/>
            <a:ext cx="3175000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s-ES_tradnl" sz="2200" b="1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Estructura de la cadena de valor</a:t>
            </a:r>
            <a:endParaRPr lang="es-ES_tradnl" sz="2200" dirty="0" smtClean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2" name="officeArt object"/>
          <p:cNvSpPr/>
          <p:nvPr/>
        </p:nvSpPr>
        <p:spPr>
          <a:xfrm>
            <a:off x="1724238" y="1307773"/>
            <a:ext cx="2343158" cy="117677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s-ES_tradnl" sz="2200" b="1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Propuesta de valor</a:t>
            </a:r>
            <a:r>
              <a:rPr lang="es-ES_tradnl" sz="1100" b="1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s-ES_tradnl" sz="1100" b="1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s-ES_tradnl" sz="1100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fficeArt object"/>
          <p:cNvSpPr/>
          <p:nvPr/>
        </p:nvSpPr>
        <p:spPr>
          <a:xfrm>
            <a:off x="1386779" y="1985867"/>
            <a:ext cx="3175000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s-ES_tradnl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¿Qué valor tiene</a:t>
            </a:r>
            <a:br>
              <a:rPr lang="es-ES_tradnl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s-ES_tradnl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…</a:t>
            </a:r>
            <a:r>
              <a:rPr lang="es-ES_tradnl" dirty="0" smtClean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para los fundadores</a:t>
            </a:r>
            <a:r>
              <a:rPr lang="es-ES_tradnl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?</a:t>
            </a:r>
          </a:p>
          <a:p>
            <a:pPr>
              <a:spcAft>
                <a:spcPts val="0"/>
              </a:spcAft>
            </a:pPr>
            <a:r>
              <a:rPr lang="es-ES_tradnl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…</a:t>
            </a:r>
            <a:r>
              <a:rPr lang="es-ES_tradnl" dirty="0" smtClean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para los clientes</a:t>
            </a:r>
            <a:r>
              <a:rPr lang="es-ES_tradnl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?</a:t>
            </a:r>
            <a:endParaRPr lang="es-ES_tradnl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officeArt object"/>
          <p:cNvSpPr/>
          <p:nvPr/>
        </p:nvSpPr>
        <p:spPr>
          <a:xfrm>
            <a:off x="4766145" y="2021813"/>
            <a:ext cx="3974202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s-ES_tradnl" sz="150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¿</a:t>
            </a:r>
            <a:r>
              <a:rPr lang="es-ES_tradnl" sz="1500" dirty="0" smtClean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En qué sentido</a:t>
            </a:r>
            <a:r>
              <a:rPr lang="es-ES_tradnl" sz="150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aporta valor la empresa? </a:t>
            </a:r>
          </a:p>
          <a:p>
            <a:pPr>
              <a:spcAft>
                <a:spcPts val="0"/>
              </a:spcAft>
            </a:pPr>
            <a:r>
              <a:rPr lang="es-ES_tradnl" sz="1500" dirty="0" smtClean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¿Cómo y quién presta el servicio?</a:t>
            </a:r>
            <a:r>
              <a:rPr lang="es-ES_tradnl" sz="150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>
              <a:spcAft>
                <a:spcPts val="0"/>
              </a:spcAft>
            </a:pPr>
            <a:r>
              <a:rPr lang="es-ES_tradnl" sz="1500" dirty="0" smtClean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¿</a:t>
            </a:r>
            <a:r>
              <a:rPr lang="es-ES_tradnl" sz="150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Cómo llega el servicio a los clientes? </a:t>
            </a:r>
          </a:p>
          <a:p>
            <a:pPr>
              <a:spcAft>
                <a:spcPts val="0"/>
              </a:spcAft>
            </a:pPr>
            <a:r>
              <a:rPr lang="es-ES_tradnl" sz="150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(</a:t>
            </a:r>
            <a:r>
              <a:rPr lang="es-ES_tradnl" sz="1500" dirty="0" smtClean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</a:t>
            </a:r>
            <a:r>
              <a:rPr lang="es-ES_tradnl" sz="150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alabra clave: Ventas)</a:t>
            </a:r>
            <a:r>
              <a:rPr lang="es-ES_tradnl" sz="15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 Unicode MS" panose="020B0604020202020204" pitchFamily="34" charset="-128"/>
              </a:rPr>
              <a:t/>
            </a:r>
            <a:br>
              <a:rPr lang="es-ES_tradnl" sz="15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 Unicode MS" panose="020B0604020202020204" pitchFamily="34" charset="-128"/>
              </a:rPr>
            </a:br>
            <a:endParaRPr lang="es-ES_tradnl" sz="1500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5" name="Imagem 7" descr="title_shadow_50.png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26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Modelo de negocio sostenible</a:t>
            </a:r>
            <a:endParaRPr lang="es-ES_tradnl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7783" y="6542536"/>
            <a:ext cx="2800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/>
                <a:cs typeface="Arial"/>
              </a:rPr>
              <a:t>Source: Lindner, J./Fröhlich, G (2014): Starte dein Projekt</a:t>
            </a:r>
          </a:p>
          <a:p>
            <a:r>
              <a:rPr lang="de-DE" sz="800" dirty="0" smtClean="0">
                <a:latin typeface="Arial"/>
                <a:cs typeface="Arial"/>
              </a:rPr>
              <a:t> </a:t>
            </a:r>
            <a:endParaRPr lang="de-DE" sz="800" dirty="0">
              <a:latin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346366" y="969818"/>
            <a:ext cx="8405089" cy="4976085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B223A386-28DA-1A42-BFDC-75B9D034F233}" type="slidenum">
              <a:rPr lang="de-AT" smtClean="0"/>
              <a:pPr/>
              <a:t>3</a:t>
            </a:fld>
            <a:endParaRPr lang="de-AT" smtClean="0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2AEA7C-4C0D-104B-8636-62724E8BFD8F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31F038-BD09-1046-98E4-FF5B21DE1A30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E7428F-752D-F84A-B6EA-F1AED3B1CC42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Caso práctico: </a:t>
            </a:r>
            <a:r>
              <a:rPr lang="es-ES_tradnl" sz="3200" i="1" dirty="0" err="1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</a:t>
            </a:r>
            <a:r>
              <a:rPr lang="es-ES_tradnl" sz="3200" i="1" dirty="0" err="1" smtClean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nnocent</a:t>
            </a:r>
            <a:r>
              <a:rPr lang="es-ES_tradnl" sz="3200" dirty="0" smtClean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</a:t>
            </a:r>
            <a:r>
              <a:rPr lang="es-ES_tradnl" sz="3200" dirty="0" smtClean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– Utilizar el lienzo</a:t>
            </a:r>
            <a:endParaRPr lang="es-ES_tradnl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9" descr="Bildschirmfoto 2012-08-25 um 12.56.5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4836" y="1870364"/>
            <a:ext cx="36607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459509" y="5594927"/>
            <a:ext cx="13726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sz="800" dirty="0" smtClean="0"/>
              <a:t>Fuente: </a:t>
            </a:r>
            <a:r>
              <a:rPr lang="es-ES_tradnl" sz="800" dirty="0" err="1" smtClean="0"/>
              <a:t>innocent</a:t>
            </a:r>
            <a:r>
              <a:rPr lang="es-ES_tradnl" sz="800" dirty="0" smtClean="0"/>
              <a:t> </a:t>
            </a:r>
            <a:r>
              <a:rPr lang="es-ES_tradnl" sz="800" dirty="0" err="1" smtClean="0"/>
              <a:t>Alps</a:t>
            </a:r>
            <a:r>
              <a:rPr lang="es-ES_tradnl" sz="800" dirty="0" smtClean="0"/>
              <a:t> </a:t>
            </a:r>
            <a:r>
              <a:rPr lang="es-ES_tradnl" sz="800" dirty="0" err="1" smtClean="0"/>
              <a:t>Gmbh</a:t>
            </a:r>
            <a:endParaRPr lang="es-ES_tradnl" sz="800" dirty="0" smtClean="0"/>
          </a:p>
          <a:p>
            <a:endParaRPr lang="de-AT" sz="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1524000" y="1219200"/>
            <a:ext cx="4572000" cy="3962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6248400" y="3810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pic>
        <p:nvPicPr>
          <p:cNvPr id="70661" name="Picture 25" descr="Bildschirmfoto 2013-11-09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0363" y="1330325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3" name="Picture 7" descr="Bildschirmfoto 2014-03-16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3886200"/>
            <a:ext cx="3048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4" name="TextBox 10"/>
          <p:cNvSpPr txBox="1">
            <a:spLocks noChangeArrowheads="1"/>
          </p:cNvSpPr>
          <p:nvPr/>
        </p:nvSpPr>
        <p:spPr bwMode="auto">
          <a:xfrm>
            <a:off x="4953000" y="5410200"/>
            <a:ext cx="1043876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sz="700" dirty="0" smtClean="0"/>
              <a:t>Modelo de rentabilidad</a:t>
            </a:r>
            <a:endParaRPr lang="es-ES_tradnl" sz="700" dirty="0"/>
          </a:p>
        </p:txBody>
      </p:sp>
      <p:sp>
        <p:nvSpPr>
          <p:cNvPr id="70665" name="TextBox 11"/>
          <p:cNvSpPr txBox="1">
            <a:spLocks noChangeArrowheads="1"/>
          </p:cNvSpPr>
          <p:nvPr/>
        </p:nvSpPr>
        <p:spPr bwMode="auto">
          <a:xfrm>
            <a:off x="6248400" y="5334000"/>
            <a:ext cx="10567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s-ES_tradnl" sz="700" dirty="0" smtClean="0"/>
              <a:t>Sensibilidad social, </a:t>
            </a:r>
          </a:p>
          <a:p>
            <a:pPr algn="l"/>
            <a:r>
              <a:rPr lang="es-ES_tradnl" sz="700" dirty="0" smtClean="0"/>
              <a:t>ecológica y de liderazgo</a:t>
            </a:r>
            <a:endParaRPr lang="es-ES_tradnl" sz="700" dirty="0"/>
          </a:p>
        </p:txBody>
      </p:sp>
      <p:pic>
        <p:nvPicPr>
          <p:cNvPr id="7066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5410200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7" name="Picture 41" descr="Bildschirmfoto 2013-04-09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8" name="Rectangle 15"/>
          <p:cNvSpPr>
            <a:spLocks noChangeArrowheads="1"/>
          </p:cNvSpPr>
          <p:nvPr/>
        </p:nvSpPr>
        <p:spPr bwMode="auto">
          <a:xfrm>
            <a:off x="62484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sp>
        <p:nvSpPr>
          <p:cNvPr id="70669" name="Rectangle 16"/>
          <p:cNvSpPr>
            <a:spLocks noChangeArrowheads="1"/>
          </p:cNvSpPr>
          <p:nvPr/>
        </p:nvSpPr>
        <p:spPr bwMode="auto">
          <a:xfrm>
            <a:off x="46482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1752600" y="1905000"/>
            <a:ext cx="1261633" cy="1174750"/>
            <a:chOff x="-24" y="-24"/>
            <a:chExt cx="1031" cy="816"/>
          </a:xfrm>
        </p:grpSpPr>
        <p:pic>
          <p:nvPicPr>
            <p:cNvPr id="70683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4" name="Rectangle 50"/>
            <p:cNvSpPr>
              <a:spLocks/>
            </p:cNvSpPr>
            <p:nvPr/>
          </p:nvSpPr>
          <p:spPr bwMode="auto">
            <a:xfrm>
              <a:off x="55" y="135"/>
              <a:ext cx="952" cy="2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Alimentación sana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y fácil de adoptar </a:t>
              </a:r>
              <a:endParaRPr lang="es-ES_tradnl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3124200" y="3657600"/>
            <a:ext cx="1233489" cy="1174750"/>
            <a:chOff x="-24" y="-24"/>
            <a:chExt cx="1008" cy="816"/>
          </a:xfrm>
        </p:grpSpPr>
        <p:pic>
          <p:nvPicPr>
            <p:cNvPr id="70681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2" name="Rectangle 50"/>
            <p:cNvSpPr>
              <a:spLocks/>
            </p:cNvSpPr>
            <p:nvPr/>
          </p:nvSpPr>
          <p:spPr bwMode="auto">
            <a:xfrm>
              <a:off x="36" y="135"/>
              <a:ext cx="948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Crea algo por ti 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mismo y soluciona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un problema</a:t>
              </a:r>
              <a:endParaRPr lang="es-ES_tradnl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4572000" y="2209800"/>
            <a:ext cx="1233488" cy="1174750"/>
            <a:chOff x="-24" y="-24"/>
            <a:chExt cx="1008" cy="816"/>
          </a:xfrm>
        </p:grpSpPr>
        <p:pic>
          <p:nvPicPr>
            <p:cNvPr id="70679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0" name="Rectangle 50"/>
            <p:cNvSpPr>
              <a:spLocks/>
            </p:cNvSpPr>
            <p:nvPr/>
          </p:nvSpPr>
          <p:spPr bwMode="auto">
            <a:xfrm>
              <a:off x="163" y="153"/>
              <a:ext cx="583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Gestión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equitativa y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sostenible</a:t>
              </a:r>
              <a:endParaRPr lang="es-ES_tradnl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5" name="Group 48"/>
          <p:cNvGrpSpPr>
            <a:grpSpLocks/>
          </p:cNvGrpSpPr>
          <p:nvPr/>
        </p:nvGrpSpPr>
        <p:grpSpPr bwMode="auto">
          <a:xfrm>
            <a:off x="3124200" y="1981200"/>
            <a:ext cx="1233488" cy="1174750"/>
            <a:chOff x="-24" y="-24"/>
            <a:chExt cx="1008" cy="816"/>
          </a:xfrm>
        </p:grpSpPr>
        <p:pic>
          <p:nvPicPr>
            <p:cNvPr id="70677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78" name="Rectangle 50"/>
            <p:cNvSpPr>
              <a:spLocks/>
            </p:cNvSpPr>
            <p:nvPr/>
          </p:nvSpPr>
          <p:spPr bwMode="auto">
            <a:xfrm>
              <a:off x="223" y="205"/>
              <a:ext cx="352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100 % </a:t>
              </a:r>
            </a:p>
            <a:p>
              <a:r>
                <a:rPr lang="es-ES_tradnl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z</a:t>
              </a:r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umo 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natural</a:t>
              </a:r>
            </a:p>
          </p:txBody>
        </p:sp>
      </p:grp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4495800" y="3657600"/>
            <a:ext cx="1233487" cy="1174750"/>
            <a:chOff x="-24" y="-24"/>
            <a:chExt cx="1008" cy="816"/>
          </a:xfrm>
        </p:grpSpPr>
        <p:pic>
          <p:nvPicPr>
            <p:cNvPr id="70675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76" name="Rectangle 50"/>
            <p:cNvSpPr>
              <a:spLocks/>
            </p:cNvSpPr>
            <p:nvPr/>
          </p:nvSpPr>
          <p:spPr bwMode="auto">
            <a:xfrm>
              <a:off x="101" y="75"/>
              <a:ext cx="801" cy="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10 % de los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beneficios para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organizaciones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benéficas</a:t>
              </a:r>
            </a:p>
          </p:txBody>
        </p:sp>
      </p:grpSp>
      <p:sp>
        <p:nvSpPr>
          <p:cNvPr id="29" name="TextBox 8"/>
          <p:cNvSpPr txBox="1">
            <a:spLocks noChangeArrowheads="1"/>
          </p:cNvSpPr>
          <p:nvPr/>
        </p:nvSpPr>
        <p:spPr bwMode="auto">
          <a:xfrm>
            <a:off x="344055" y="6403109"/>
            <a:ext cx="22536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_tradnl" sz="800" dirty="0" smtClean="0"/>
              <a:t>Ilustraciones: Helmut </a:t>
            </a:r>
            <a:r>
              <a:rPr lang="es-ES_tradnl" sz="800" dirty="0" err="1" smtClean="0"/>
              <a:t>Pokornig</a:t>
            </a:r>
            <a:r>
              <a:rPr lang="es-ES_tradnl" sz="800" dirty="0" smtClean="0"/>
              <a:t> © IFTE</a:t>
            </a:r>
          </a:p>
          <a:p>
            <a:endParaRPr lang="en-GB" sz="800" dirty="0" smtClean="0"/>
          </a:p>
          <a:p>
            <a:endParaRPr lang="en-GB" sz="800" dirty="0"/>
          </a:p>
        </p:txBody>
      </p:sp>
      <p:sp>
        <p:nvSpPr>
          <p:cNvPr id="30" name="TextBox 8"/>
          <p:cNvSpPr txBox="1">
            <a:spLocks noChangeArrowheads="1"/>
          </p:cNvSpPr>
          <p:nvPr/>
        </p:nvSpPr>
        <p:spPr bwMode="auto">
          <a:xfrm>
            <a:off x="2239818" y="1373910"/>
            <a:ext cx="15594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sz="1400" dirty="0" smtClean="0"/>
              <a:t>Propuesta de valor</a:t>
            </a:r>
            <a:endParaRPr lang="es-ES_tradnl" sz="1400" dirty="0"/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6282596" y="4191000"/>
            <a:ext cx="800858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sz="900" dirty="0" smtClean="0"/>
              <a:t>Estructura</a:t>
            </a:r>
          </a:p>
          <a:p>
            <a:r>
              <a:rPr lang="es-ES_tradnl" sz="900" dirty="0" smtClean="0"/>
              <a:t> de la cadena </a:t>
            </a:r>
          </a:p>
          <a:p>
            <a:r>
              <a:rPr lang="es-ES_tradnl" sz="900" dirty="0" smtClean="0"/>
              <a:t>de valor</a:t>
            </a:r>
            <a:endParaRPr lang="es-ES_tradnl" sz="900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4572000" y="824089"/>
            <a:ext cx="4343400" cy="4343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1684" name="TextBox 11"/>
          <p:cNvSpPr txBox="1">
            <a:spLocks noChangeArrowheads="1"/>
          </p:cNvSpPr>
          <p:nvPr/>
        </p:nvSpPr>
        <p:spPr bwMode="auto">
          <a:xfrm>
            <a:off x="4572000" y="5334000"/>
            <a:ext cx="8670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s-ES_tradnl" sz="700" dirty="0" smtClean="0"/>
              <a:t>Sensibilidad social,</a:t>
            </a:r>
          </a:p>
          <a:p>
            <a:pPr algn="l"/>
            <a:r>
              <a:rPr lang="es-ES_tradnl" sz="700" dirty="0" smtClean="0"/>
              <a:t>ecológica y de </a:t>
            </a:r>
          </a:p>
          <a:p>
            <a:pPr algn="l"/>
            <a:r>
              <a:rPr lang="es-ES_tradnl" sz="700" dirty="0" smtClean="0"/>
              <a:t>liderazgo</a:t>
            </a:r>
          </a:p>
          <a:p>
            <a:pPr algn="l"/>
            <a:endParaRPr lang="en-GB" sz="700" dirty="0"/>
          </a:p>
        </p:txBody>
      </p:sp>
      <p:pic>
        <p:nvPicPr>
          <p:cNvPr id="7168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5410200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Picture 41" descr="Bildschirmfoto 2013-04-09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7" name="Rectangle 15"/>
          <p:cNvSpPr>
            <a:spLocks noChangeArrowheads="1"/>
          </p:cNvSpPr>
          <p:nvPr/>
        </p:nvSpPr>
        <p:spPr bwMode="auto">
          <a:xfrm>
            <a:off x="45720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1688" name="Rectangle 16"/>
          <p:cNvSpPr>
            <a:spLocks noChangeArrowheads="1"/>
          </p:cNvSpPr>
          <p:nvPr/>
        </p:nvSpPr>
        <p:spPr bwMode="auto">
          <a:xfrm>
            <a:off x="29718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pic>
        <p:nvPicPr>
          <p:cNvPr id="71690" name="Picture 17" descr="Bildschirmfoto 2014-03-16 um 16.33.36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53400" y="914400"/>
            <a:ext cx="4968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4876800" y="3733800"/>
            <a:ext cx="1233488" cy="1174750"/>
            <a:chOff x="-24" y="-24"/>
            <a:chExt cx="1008" cy="816"/>
          </a:xfrm>
        </p:grpSpPr>
        <p:pic>
          <p:nvPicPr>
            <p:cNvPr id="7174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6" name="Rectangle 50"/>
            <p:cNvSpPr>
              <a:spLocks/>
            </p:cNvSpPr>
            <p:nvPr/>
          </p:nvSpPr>
          <p:spPr bwMode="auto">
            <a:xfrm>
              <a:off x="73" y="125"/>
              <a:ext cx="788" cy="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Comunicación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con los clientes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 través de la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publicidad</a:t>
              </a:r>
              <a:endParaRPr lang="es-ES_tradnl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4862513" y="2438400"/>
            <a:ext cx="1233486" cy="1174750"/>
            <a:chOff x="-24" y="-24"/>
            <a:chExt cx="1008" cy="816"/>
          </a:xfrm>
        </p:grpSpPr>
        <p:pic>
          <p:nvPicPr>
            <p:cNvPr id="71743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4" name="Rectangle 50"/>
            <p:cNvSpPr>
              <a:spLocks/>
            </p:cNvSpPr>
            <p:nvPr/>
          </p:nvSpPr>
          <p:spPr bwMode="auto">
            <a:xfrm>
              <a:off x="101" y="25"/>
              <a:ext cx="862" cy="7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Purchasing of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</a:t>
              </a:r>
              <a:r>
                <a:rPr lang="en-GB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ruit directly from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t</a:t>
              </a:r>
              <a:r>
                <a:rPr lang="en-GB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he farmer with 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 quality </a:t>
              </a: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assurance</a:t>
              </a:r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r>
                <a:rPr lang="en-GB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system.</a:t>
              </a:r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6096000" y="1219200"/>
            <a:ext cx="1142999" cy="914400"/>
            <a:chOff x="-24" y="-24"/>
            <a:chExt cx="1008" cy="816"/>
          </a:xfrm>
        </p:grpSpPr>
        <p:pic>
          <p:nvPicPr>
            <p:cNvPr id="71741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2" name="Rectangle 53"/>
            <p:cNvSpPr>
              <a:spLocks/>
            </p:cNvSpPr>
            <p:nvPr/>
          </p:nvSpPr>
          <p:spPr bwMode="auto">
            <a:xfrm>
              <a:off x="132" y="33"/>
              <a:ext cx="729" cy="5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0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Los </a:t>
              </a:r>
              <a:r>
                <a:rPr lang="es-ES_tradnl" sz="1000" dirty="0" err="1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smoothies</a:t>
              </a:r>
              <a:endParaRPr lang="es-ES_tradnl" sz="1000" dirty="0" smtClean="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r>
                <a:rPr lang="es-ES_tradnl" sz="10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son de </a:t>
              </a:r>
            </a:p>
            <a:p>
              <a:r>
                <a:rPr lang="es-ES_tradnl" sz="10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producción</a:t>
              </a:r>
            </a:p>
            <a:p>
              <a:r>
                <a:rPr lang="es-ES_tradnl" sz="10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propia</a:t>
              </a:r>
              <a:endParaRPr lang="es-ES_tradnl" sz="1000" dirty="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4724400" y="1219200"/>
            <a:ext cx="1368423" cy="990600"/>
            <a:chOff x="-24" y="-24"/>
            <a:chExt cx="1008" cy="816"/>
          </a:xfrm>
        </p:grpSpPr>
        <p:pic>
          <p:nvPicPr>
            <p:cNvPr id="71739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0" name="Rectangle 53"/>
            <p:cNvSpPr>
              <a:spLocks/>
            </p:cNvSpPr>
            <p:nvPr/>
          </p:nvSpPr>
          <p:spPr bwMode="auto">
            <a:xfrm>
              <a:off x="116" y="102"/>
              <a:ext cx="788" cy="38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0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La fruta se compra</a:t>
              </a:r>
            </a:p>
            <a:p>
              <a:r>
                <a:rPr lang="es-ES_tradnl" sz="10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 un agricultor </a:t>
              </a:r>
            </a:p>
            <a:p>
              <a:r>
                <a:rPr lang="es-ES_tradnl" sz="10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ecológico</a:t>
              </a:r>
            </a:p>
          </p:txBody>
        </p:sp>
      </p:grp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6324600" y="2286000"/>
            <a:ext cx="1147535" cy="990600"/>
            <a:chOff x="-24" y="-24"/>
            <a:chExt cx="1012" cy="816"/>
          </a:xfrm>
        </p:grpSpPr>
        <p:pic>
          <p:nvPicPr>
            <p:cNvPr id="71737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8" name="Rectangle 50"/>
            <p:cNvSpPr>
              <a:spLocks/>
            </p:cNvSpPr>
            <p:nvPr/>
          </p:nvSpPr>
          <p:spPr bwMode="auto">
            <a:xfrm>
              <a:off x="158" y="32"/>
              <a:ext cx="830" cy="55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Procesamiento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de zumo de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frutas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subcontratado</a:t>
              </a:r>
              <a:endParaRPr lang="es-ES_tradnl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7" name="Group 48"/>
          <p:cNvGrpSpPr>
            <a:grpSpLocks/>
          </p:cNvGrpSpPr>
          <p:nvPr/>
        </p:nvGrpSpPr>
        <p:grpSpPr bwMode="auto">
          <a:xfrm>
            <a:off x="7467600" y="2133600"/>
            <a:ext cx="990600" cy="762000"/>
            <a:chOff x="-24" y="-24"/>
            <a:chExt cx="1008" cy="816"/>
          </a:xfrm>
        </p:grpSpPr>
        <p:pic>
          <p:nvPicPr>
            <p:cNvPr id="7173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6" name="Rectangle 50"/>
            <p:cNvSpPr>
              <a:spLocks/>
            </p:cNvSpPr>
            <p:nvPr/>
          </p:nvSpPr>
          <p:spPr bwMode="auto">
            <a:xfrm>
              <a:off x="131" y="18"/>
              <a:ext cx="798" cy="7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Embotellado</a:t>
              </a:r>
            </a:p>
            <a:p>
              <a:r>
                <a:rPr lang="es-ES_tradnl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y</a:t>
              </a:r>
              <a:endParaRPr lang="es-ES_tradnl" sz="1100" dirty="0" smtClean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embalaje</a:t>
              </a:r>
            </a:p>
            <a:p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7467600" y="2971800"/>
            <a:ext cx="1117373" cy="762000"/>
            <a:chOff x="-24" y="-24"/>
            <a:chExt cx="1137" cy="816"/>
          </a:xfrm>
        </p:grpSpPr>
        <p:pic>
          <p:nvPicPr>
            <p:cNvPr id="71733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4" name="Rectangle 50"/>
            <p:cNvSpPr>
              <a:spLocks/>
            </p:cNvSpPr>
            <p:nvPr/>
          </p:nvSpPr>
          <p:spPr bwMode="auto">
            <a:xfrm>
              <a:off x="131" y="149"/>
              <a:ext cx="982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Envíos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subcontratados</a:t>
              </a:r>
              <a:endParaRPr lang="es-ES_tradnl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9" name="Group 48"/>
          <p:cNvGrpSpPr>
            <a:grpSpLocks/>
          </p:cNvGrpSpPr>
          <p:nvPr/>
        </p:nvGrpSpPr>
        <p:grpSpPr bwMode="auto">
          <a:xfrm>
            <a:off x="7467600" y="3657600"/>
            <a:ext cx="1215647" cy="762000"/>
            <a:chOff x="-24" y="-24"/>
            <a:chExt cx="1237" cy="816"/>
          </a:xfrm>
        </p:grpSpPr>
        <p:pic>
          <p:nvPicPr>
            <p:cNvPr id="71731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2" name="Rectangle 50"/>
            <p:cNvSpPr>
              <a:spLocks/>
            </p:cNvSpPr>
            <p:nvPr/>
          </p:nvSpPr>
          <p:spPr bwMode="auto">
            <a:xfrm>
              <a:off x="131" y="199"/>
              <a:ext cx="1082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Almacenamiento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subcontratado</a:t>
              </a:r>
              <a:endParaRPr lang="es-ES_tradnl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6477000" y="3962400"/>
            <a:ext cx="1000427" cy="917575"/>
            <a:chOff x="-24" y="-24"/>
            <a:chExt cx="1018" cy="816"/>
          </a:xfrm>
        </p:grpSpPr>
        <p:pic>
          <p:nvPicPr>
            <p:cNvPr id="71729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0" name="Rectangle 50"/>
            <p:cNvSpPr>
              <a:spLocks/>
            </p:cNvSpPr>
            <p:nvPr/>
          </p:nvSpPr>
          <p:spPr bwMode="auto">
            <a:xfrm>
              <a:off x="84" y="212"/>
              <a:ext cx="910" cy="3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Contabilidad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subcontratada</a:t>
              </a:r>
            </a:p>
          </p:txBody>
        </p:sp>
      </p:grpSp>
      <p:grpSp>
        <p:nvGrpSpPr>
          <p:cNvPr id="11" name="Group 48"/>
          <p:cNvGrpSpPr>
            <a:grpSpLocks/>
          </p:cNvGrpSpPr>
          <p:nvPr/>
        </p:nvGrpSpPr>
        <p:grpSpPr bwMode="auto">
          <a:xfrm>
            <a:off x="6477000" y="3200400"/>
            <a:ext cx="1046616" cy="762000"/>
            <a:chOff x="-24" y="-24"/>
            <a:chExt cx="1065" cy="816"/>
          </a:xfrm>
        </p:grpSpPr>
        <p:pic>
          <p:nvPicPr>
            <p:cNvPr id="71727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28" name="Rectangle 50"/>
            <p:cNvSpPr>
              <a:spLocks/>
            </p:cNvSpPr>
            <p:nvPr/>
          </p:nvSpPr>
          <p:spPr bwMode="auto">
            <a:xfrm>
              <a:off x="131" y="200"/>
              <a:ext cx="910" cy="5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Diseño de </a:t>
              </a:r>
            </a:p>
            <a:p>
              <a:r>
                <a:rPr lang="es-ES_tradnl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</a:t>
              </a:r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ágina web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subcontratado</a:t>
              </a:r>
              <a:endParaRPr lang="es-ES_tradnl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2" name="Group 48"/>
          <p:cNvGrpSpPr>
            <a:grpSpLocks/>
          </p:cNvGrpSpPr>
          <p:nvPr/>
        </p:nvGrpSpPr>
        <p:grpSpPr bwMode="auto">
          <a:xfrm>
            <a:off x="7467600" y="4419600"/>
            <a:ext cx="1130149" cy="762000"/>
            <a:chOff x="-24" y="-24"/>
            <a:chExt cx="1150" cy="816"/>
          </a:xfrm>
        </p:grpSpPr>
        <p:pic>
          <p:nvPicPr>
            <p:cNvPr id="7172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26" name="Rectangle 50"/>
            <p:cNvSpPr>
              <a:spLocks/>
            </p:cNvSpPr>
            <p:nvPr/>
          </p:nvSpPr>
          <p:spPr bwMode="auto">
            <a:xfrm>
              <a:off x="131" y="199"/>
              <a:ext cx="995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Ventas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subcontratadas</a:t>
              </a:r>
              <a:endParaRPr lang="es-ES_tradnl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71705" name="TextBox 61"/>
          <p:cNvSpPr txBox="1">
            <a:spLocks noChangeArrowheads="1"/>
          </p:cNvSpPr>
          <p:nvPr/>
        </p:nvSpPr>
        <p:spPr bwMode="auto">
          <a:xfrm>
            <a:off x="3276600" y="5410200"/>
            <a:ext cx="1043876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sz="700" dirty="0" smtClean="0"/>
              <a:t>Modelo de rentabilidad</a:t>
            </a:r>
            <a:endParaRPr lang="es-ES_tradnl" sz="700" dirty="0"/>
          </a:p>
        </p:txBody>
      </p:sp>
      <p:pic>
        <p:nvPicPr>
          <p:cNvPr id="71706" name="Picture 41" descr="Bildschirmfoto 2013-04-09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51"/>
          <p:cNvGrpSpPr>
            <a:grpSpLocks/>
          </p:cNvGrpSpPr>
          <p:nvPr/>
        </p:nvGrpSpPr>
        <p:grpSpPr bwMode="auto">
          <a:xfrm>
            <a:off x="7239000" y="1219200"/>
            <a:ext cx="1143000" cy="914400"/>
            <a:chOff x="-24" y="-24"/>
            <a:chExt cx="1008" cy="816"/>
          </a:xfrm>
        </p:grpSpPr>
        <p:pic>
          <p:nvPicPr>
            <p:cNvPr id="71713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14" name="Rectangle 53"/>
            <p:cNvSpPr>
              <a:spLocks/>
            </p:cNvSpPr>
            <p:nvPr/>
          </p:nvSpPr>
          <p:spPr bwMode="auto">
            <a:xfrm>
              <a:off x="229" y="106"/>
              <a:ext cx="591" cy="4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0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Puesto de </a:t>
              </a:r>
            </a:p>
            <a:p>
              <a:r>
                <a:rPr lang="es-ES_tradnl" sz="10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venta en un</a:t>
              </a:r>
            </a:p>
            <a:p>
              <a:r>
                <a:rPr lang="es-ES_tradnl" sz="1000" dirty="0" smtClean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festival</a:t>
              </a:r>
              <a:endParaRPr lang="es-ES_tradnl" sz="1000" dirty="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8" name="TextBox 6"/>
          <p:cNvSpPr txBox="1">
            <a:spLocks noChangeArrowheads="1"/>
          </p:cNvSpPr>
          <p:nvPr/>
        </p:nvSpPr>
        <p:spPr bwMode="auto">
          <a:xfrm>
            <a:off x="5856110" y="832556"/>
            <a:ext cx="264114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_tradnl" sz="1400" dirty="0" smtClean="0"/>
              <a:t>Estructura de cadena de valor</a:t>
            </a:r>
            <a:endParaRPr lang="es-ES_tradnl" sz="1400" dirty="0"/>
          </a:p>
        </p:txBody>
      </p:sp>
      <p:sp>
        <p:nvSpPr>
          <p:cNvPr id="69" name="Rectangle 2"/>
          <p:cNvSpPr>
            <a:spLocks noChangeArrowheads="1"/>
          </p:cNvSpPr>
          <p:nvPr/>
        </p:nvSpPr>
        <p:spPr bwMode="auto">
          <a:xfrm>
            <a:off x="150091" y="849746"/>
            <a:ext cx="4306454" cy="4322618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/>
          </a:p>
        </p:txBody>
      </p:sp>
      <p:pic>
        <p:nvPicPr>
          <p:cNvPr id="70" name="Picture 25" descr="Bildschirmfoto 2013-11-09 um 14.30.4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6454" y="960871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1" name="Group 48"/>
          <p:cNvGrpSpPr>
            <a:grpSpLocks/>
          </p:cNvGrpSpPr>
          <p:nvPr/>
        </p:nvGrpSpPr>
        <p:grpSpPr bwMode="auto">
          <a:xfrm>
            <a:off x="193971" y="1535546"/>
            <a:ext cx="1261633" cy="1174750"/>
            <a:chOff x="-24" y="-24"/>
            <a:chExt cx="1031" cy="816"/>
          </a:xfrm>
        </p:grpSpPr>
        <p:pic>
          <p:nvPicPr>
            <p:cNvPr id="72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3" name="Rectangle 50"/>
            <p:cNvSpPr>
              <a:spLocks/>
            </p:cNvSpPr>
            <p:nvPr/>
          </p:nvSpPr>
          <p:spPr bwMode="auto">
            <a:xfrm>
              <a:off x="55" y="135"/>
              <a:ext cx="952" cy="2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Alimentación sana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y fácil de adoptar</a:t>
              </a:r>
              <a:endParaRPr lang="es-ES_tradnl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74" name="Group 48"/>
          <p:cNvGrpSpPr>
            <a:grpSpLocks/>
          </p:cNvGrpSpPr>
          <p:nvPr/>
        </p:nvGrpSpPr>
        <p:grpSpPr bwMode="auto">
          <a:xfrm>
            <a:off x="1565571" y="3288146"/>
            <a:ext cx="1233489" cy="1174750"/>
            <a:chOff x="-24" y="-24"/>
            <a:chExt cx="1008" cy="816"/>
          </a:xfrm>
        </p:grpSpPr>
        <p:pic>
          <p:nvPicPr>
            <p:cNvPr id="7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6" name="Rectangle 50"/>
            <p:cNvSpPr>
              <a:spLocks/>
            </p:cNvSpPr>
            <p:nvPr/>
          </p:nvSpPr>
          <p:spPr bwMode="auto">
            <a:xfrm>
              <a:off x="36" y="135"/>
              <a:ext cx="948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Crea algo por ti</a:t>
              </a:r>
            </a:p>
            <a:p>
              <a:r>
                <a:rPr lang="es-ES_tradnl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m</a:t>
              </a:r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ismo y soluciona</a:t>
              </a:r>
            </a:p>
            <a:p>
              <a:r>
                <a:rPr lang="es-ES_tradnl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u</a:t>
              </a:r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n problema</a:t>
              </a:r>
              <a:endParaRPr lang="es-ES_tradnl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77" name="Group 48"/>
          <p:cNvGrpSpPr>
            <a:grpSpLocks/>
          </p:cNvGrpSpPr>
          <p:nvPr/>
        </p:nvGrpSpPr>
        <p:grpSpPr bwMode="auto">
          <a:xfrm>
            <a:off x="3013371" y="1840346"/>
            <a:ext cx="1233488" cy="1174750"/>
            <a:chOff x="-24" y="-24"/>
            <a:chExt cx="1008" cy="816"/>
          </a:xfrm>
        </p:grpSpPr>
        <p:pic>
          <p:nvPicPr>
            <p:cNvPr id="78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9" name="Rectangle 50"/>
            <p:cNvSpPr>
              <a:spLocks/>
            </p:cNvSpPr>
            <p:nvPr/>
          </p:nvSpPr>
          <p:spPr bwMode="auto">
            <a:xfrm>
              <a:off x="163" y="153"/>
              <a:ext cx="583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Gestión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equitativa y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sostenible</a:t>
              </a:r>
              <a:endParaRPr lang="es-ES_tradnl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80" name="Group 48"/>
          <p:cNvGrpSpPr>
            <a:grpSpLocks/>
          </p:cNvGrpSpPr>
          <p:nvPr/>
        </p:nvGrpSpPr>
        <p:grpSpPr bwMode="auto">
          <a:xfrm>
            <a:off x="1565571" y="1611746"/>
            <a:ext cx="1233488" cy="1174750"/>
            <a:chOff x="-24" y="-24"/>
            <a:chExt cx="1008" cy="816"/>
          </a:xfrm>
        </p:grpSpPr>
        <p:pic>
          <p:nvPicPr>
            <p:cNvPr id="81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82" name="Rectangle 50"/>
            <p:cNvSpPr>
              <a:spLocks/>
            </p:cNvSpPr>
            <p:nvPr/>
          </p:nvSpPr>
          <p:spPr bwMode="auto">
            <a:xfrm>
              <a:off x="223" y="264"/>
              <a:ext cx="654" cy="2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Zumo 100 % 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natural</a:t>
              </a:r>
              <a:endParaRPr lang="es-ES_tradnl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83" name="Group 48"/>
          <p:cNvGrpSpPr>
            <a:grpSpLocks/>
          </p:cNvGrpSpPr>
          <p:nvPr/>
        </p:nvGrpSpPr>
        <p:grpSpPr bwMode="auto">
          <a:xfrm>
            <a:off x="2937171" y="3288146"/>
            <a:ext cx="1233487" cy="1174750"/>
            <a:chOff x="-24" y="-24"/>
            <a:chExt cx="1008" cy="816"/>
          </a:xfrm>
        </p:grpSpPr>
        <p:pic>
          <p:nvPicPr>
            <p:cNvPr id="84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85" name="Rectangle 50"/>
            <p:cNvSpPr>
              <a:spLocks/>
            </p:cNvSpPr>
            <p:nvPr/>
          </p:nvSpPr>
          <p:spPr bwMode="auto">
            <a:xfrm>
              <a:off x="101" y="76"/>
              <a:ext cx="795" cy="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10 % de los 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beneficios para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organizaciones</a:t>
              </a:r>
            </a:p>
            <a:p>
              <a:r>
                <a:rPr lang="es-ES_tradnl" sz="11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benéficas</a:t>
              </a:r>
              <a:endParaRPr lang="es-ES_tradnl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86" name="TextBox 8"/>
          <p:cNvSpPr txBox="1">
            <a:spLocks noChangeArrowheads="1"/>
          </p:cNvSpPr>
          <p:nvPr/>
        </p:nvSpPr>
        <p:spPr bwMode="auto">
          <a:xfrm>
            <a:off x="865909" y="1004456"/>
            <a:ext cx="15594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sz="1400" dirty="0" smtClean="0"/>
              <a:t>Propuesta de valor</a:t>
            </a:r>
            <a:endParaRPr lang="es-ES_tradnl" sz="1400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36146" y="1824182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2" name="Rectangle 15"/>
          <p:cNvSpPr>
            <a:spLocks noChangeArrowheads="1"/>
          </p:cNvSpPr>
          <p:nvPr/>
        </p:nvSpPr>
        <p:spPr bwMode="auto">
          <a:xfrm>
            <a:off x="5269346" y="1824182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3733" name="Rectangle 20"/>
          <p:cNvSpPr>
            <a:spLocks noChangeArrowheads="1"/>
          </p:cNvSpPr>
          <p:nvPr/>
        </p:nvSpPr>
        <p:spPr bwMode="auto">
          <a:xfrm>
            <a:off x="2068946" y="1824182"/>
            <a:ext cx="3048000" cy="3200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/>
          </a:p>
        </p:txBody>
      </p:sp>
      <p:sp>
        <p:nvSpPr>
          <p:cNvPr id="73734" name="TextBox 22"/>
          <p:cNvSpPr txBox="1">
            <a:spLocks noChangeArrowheads="1"/>
          </p:cNvSpPr>
          <p:nvPr/>
        </p:nvSpPr>
        <p:spPr bwMode="auto">
          <a:xfrm>
            <a:off x="2678546" y="1867045"/>
            <a:ext cx="190308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sz="1400" dirty="0" smtClean="0"/>
              <a:t>Modelo de rentabilidad</a:t>
            </a:r>
            <a:endParaRPr lang="es-ES_tradnl" sz="1400" dirty="0"/>
          </a:p>
        </p:txBody>
      </p:sp>
      <p:pic>
        <p:nvPicPr>
          <p:cNvPr id="73735" name="Picture 41" descr="Bildschirmfoto 2013-04-09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5146" y="1900382"/>
            <a:ext cx="60483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3211946" y="3348182"/>
            <a:ext cx="1562101" cy="1447800"/>
            <a:chOff x="-24" y="-24"/>
            <a:chExt cx="1008" cy="816"/>
          </a:xfrm>
        </p:grpSpPr>
        <p:pic>
          <p:nvPicPr>
            <p:cNvPr id="73743" name="Picture 49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3744" name="Rectangle 50"/>
            <p:cNvSpPr>
              <a:spLocks/>
            </p:cNvSpPr>
            <p:nvPr/>
          </p:nvSpPr>
          <p:spPr bwMode="auto">
            <a:xfrm>
              <a:off x="36" y="109"/>
              <a:ext cx="863" cy="60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4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El grupo objetivo</a:t>
              </a:r>
            </a:p>
            <a:p>
              <a:r>
                <a:rPr lang="es-ES_tradnl" sz="14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es lo suficiente-</a:t>
              </a:r>
            </a:p>
            <a:p>
              <a:r>
                <a:rPr lang="es-ES_tradnl" sz="14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mente grande y </a:t>
              </a:r>
            </a:p>
            <a:p>
              <a:r>
                <a:rPr lang="es-ES_tradnl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t</a:t>
              </a:r>
              <a:r>
                <a:rPr lang="es-ES_tradnl" sz="14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iene una </a:t>
              </a:r>
            </a:p>
            <a:p>
              <a:r>
                <a:rPr lang="es-ES_tradnl" sz="14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necesidad.</a:t>
              </a:r>
              <a:endParaRPr lang="es-ES_tradnl" sz="14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2830946" y="2128982"/>
            <a:ext cx="1295400" cy="1219200"/>
            <a:chOff x="-24" y="-24"/>
            <a:chExt cx="1008" cy="816"/>
          </a:xfrm>
        </p:grpSpPr>
        <p:pic>
          <p:nvPicPr>
            <p:cNvPr id="73741" name="Picture 49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3742" name="Rectangle 50"/>
            <p:cNvSpPr>
              <a:spLocks/>
            </p:cNvSpPr>
            <p:nvPr/>
          </p:nvSpPr>
          <p:spPr bwMode="auto">
            <a:xfrm>
              <a:off x="82" y="135"/>
              <a:ext cx="808" cy="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4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Se venderán </a:t>
              </a:r>
            </a:p>
            <a:p>
              <a:r>
                <a:rPr lang="es-ES_tradnl" sz="14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</a:t>
              </a:r>
              <a:r>
                <a:rPr lang="es-ES_tradnl" sz="1400" dirty="0" err="1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moothies</a:t>
              </a:r>
              <a:endParaRPr lang="es-ES_tradnl" sz="1400" dirty="0" smtClean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r>
                <a:rPr lang="es-ES_tradnl" sz="14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 los clientes</a:t>
              </a:r>
            </a:p>
          </p:txBody>
        </p:sp>
      </p:grp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5345546" y="1870364"/>
            <a:ext cx="10567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s-ES_tradnl" sz="700" dirty="0" smtClean="0"/>
              <a:t>Sensibilidad social, </a:t>
            </a:r>
          </a:p>
          <a:p>
            <a:pPr algn="l"/>
            <a:r>
              <a:rPr lang="es-ES_tradnl" sz="700" dirty="0"/>
              <a:t>e</a:t>
            </a:r>
            <a:r>
              <a:rPr lang="es-ES_tradnl" sz="700" dirty="0" smtClean="0"/>
              <a:t>cológica y de liderazgo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1570182" y="404091"/>
            <a:ext cx="6084454" cy="5414818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pic>
        <p:nvPicPr>
          <p:cNvPr id="7475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6999" y="459508"/>
            <a:ext cx="1109305" cy="110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6251550" y="3265055"/>
            <a:ext cx="1492722" cy="1318490"/>
            <a:chOff x="-95" y="-24"/>
            <a:chExt cx="1187" cy="816"/>
          </a:xfrm>
        </p:grpSpPr>
        <p:pic>
          <p:nvPicPr>
            <p:cNvPr id="74777" name="Picture 49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4778" name="Rectangle 50"/>
            <p:cNvSpPr>
              <a:spLocks/>
            </p:cNvSpPr>
            <p:nvPr/>
          </p:nvSpPr>
          <p:spPr bwMode="auto">
            <a:xfrm>
              <a:off x="-95" y="218"/>
              <a:ext cx="1187" cy="3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s-ES_tradnl" sz="16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Procesamiento </a:t>
              </a:r>
            </a:p>
            <a:p>
              <a:r>
                <a:rPr lang="es-ES_tradnl" sz="1600" dirty="0" smtClean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sostenible</a:t>
              </a:r>
              <a:endParaRPr lang="es-ES_tradnl" sz="16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67" name="Picture 66" descr="Bildschirmfoto 2014-03-23 um 06.43.0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4364" y="3276600"/>
            <a:ext cx="1200801" cy="1828492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8" name="Picture 67" descr="Bildschirmfoto 2014-03-23 um 06.42.5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4545" y="1331378"/>
            <a:ext cx="1563329" cy="1667410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9" name="Picture 68" descr="Bildschirmfoto 2014-03-23 um 06.42.5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9546" y="3059544"/>
            <a:ext cx="1261992" cy="1763493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0" name="Picture 69" descr="Bildschirmfoto 2014-03-23 um 06.42.44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7456" y="1034472"/>
            <a:ext cx="1516999" cy="1974423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1" name="Picture 70" descr="Bildschirmfoto 2014-03-23 um 06.42.37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6192" y="1062182"/>
            <a:ext cx="1310909" cy="1549256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50" name="Picture 49" descr="Bildschirmfoto 2014-03-24 um 07.32.28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2640" y="3200399"/>
            <a:ext cx="1469736" cy="1856509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286327" y="6345382"/>
            <a:ext cx="13451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sz="800" dirty="0" smtClean="0"/>
              <a:t>Fuente </a:t>
            </a:r>
            <a:r>
              <a:rPr lang="es-ES_tradnl" sz="800" dirty="0" err="1" smtClean="0"/>
              <a:t>innocent</a:t>
            </a:r>
            <a:r>
              <a:rPr lang="es-ES_tradnl" sz="800" dirty="0" smtClean="0"/>
              <a:t> </a:t>
            </a:r>
            <a:r>
              <a:rPr lang="es-ES_tradnl" sz="800" dirty="0" err="1" smtClean="0"/>
              <a:t>Alps</a:t>
            </a:r>
            <a:r>
              <a:rPr lang="es-ES_tradnl" sz="800" dirty="0" smtClean="0"/>
              <a:t> </a:t>
            </a:r>
            <a:r>
              <a:rPr lang="es-ES_tradnl" sz="800" dirty="0" err="1" smtClean="0"/>
              <a:t>Gmbh</a:t>
            </a:r>
            <a:endParaRPr lang="es-ES_tradnl" sz="800" dirty="0" smtClean="0"/>
          </a:p>
          <a:p>
            <a:endParaRPr lang="de-AT" sz="800" dirty="0"/>
          </a:p>
        </p:txBody>
      </p:sp>
      <p:sp>
        <p:nvSpPr>
          <p:cNvPr id="29" name="Rectangle 50"/>
          <p:cNvSpPr>
            <a:spLocks/>
          </p:cNvSpPr>
          <p:nvPr/>
        </p:nvSpPr>
        <p:spPr bwMode="auto">
          <a:xfrm>
            <a:off x="1990174" y="2164169"/>
            <a:ext cx="1060612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s-ES_tradnl" sz="1200" b="1" dirty="0" smtClean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100 % bebidas</a:t>
            </a:r>
          </a:p>
          <a:p>
            <a:r>
              <a:rPr lang="es-ES_tradnl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n</a:t>
            </a:r>
            <a:r>
              <a:rPr lang="es-ES_tradnl" sz="1200" b="1" dirty="0" smtClean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aturales </a:t>
            </a:r>
            <a:endParaRPr lang="es-ES_tradnl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" name="Rectangle 50"/>
          <p:cNvSpPr>
            <a:spLocks/>
          </p:cNvSpPr>
          <p:nvPr/>
        </p:nvSpPr>
        <p:spPr bwMode="auto">
          <a:xfrm>
            <a:off x="3472800" y="2524380"/>
            <a:ext cx="1081676" cy="33855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s-ES_tradnl" sz="1100" b="1" dirty="0" smtClean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Ingredientes de </a:t>
            </a:r>
          </a:p>
          <a:p>
            <a:pPr algn="ctr"/>
            <a:r>
              <a:rPr lang="es-ES_tradnl" sz="1100" b="1" dirty="0" smtClean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comercio justo</a:t>
            </a:r>
            <a:endParaRPr lang="es-ES_tradnl" sz="11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" name="TextBox 11"/>
          <p:cNvSpPr txBox="1">
            <a:spLocks noChangeArrowheads="1"/>
          </p:cNvSpPr>
          <p:nvPr/>
        </p:nvSpPr>
        <p:spPr bwMode="auto">
          <a:xfrm>
            <a:off x="1593274" y="473364"/>
            <a:ext cx="47913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s-ES_tradnl" sz="1600" b="1" dirty="0" smtClean="0"/>
              <a:t>Sensibilidad social, ecológica y de liderazgo</a:t>
            </a:r>
            <a:endParaRPr lang="es-ES_tradnl" sz="1600" b="1" dirty="0"/>
          </a:p>
        </p:txBody>
      </p:sp>
      <p:sp>
        <p:nvSpPr>
          <p:cNvPr id="32" name="Rectangle 50"/>
          <p:cNvSpPr>
            <a:spLocks/>
          </p:cNvSpPr>
          <p:nvPr/>
        </p:nvSpPr>
        <p:spPr bwMode="auto">
          <a:xfrm>
            <a:off x="5045360" y="2378516"/>
            <a:ext cx="1361446" cy="50783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100" b="1" dirty="0" smtClean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Eco-Friendly     </a:t>
            </a:r>
          </a:p>
          <a:p>
            <a:pPr algn="ctr"/>
            <a:endParaRPr lang="en-GB" sz="1100" b="1" dirty="0" smtClean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algn="ctr"/>
            <a:endParaRPr lang="en-GB" sz="11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Rectangle 50"/>
          <p:cNvSpPr>
            <a:spLocks/>
          </p:cNvSpPr>
          <p:nvPr/>
        </p:nvSpPr>
        <p:spPr bwMode="auto">
          <a:xfrm>
            <a:off x="1971958" y="4337024"/>
            <a:ext cx="1018315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s-ES_tradnl" sz="1200" b="1" dirty="0" smtClean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Embalaje</a:t>
            </a:r>
          </a:p>
          <a:p>
            <a:pPr algn="ctr"/>
            <a:r>
              <a:rPr lang="es-ES_tradnl" sz="1200" b="1" dirty="0" smtClean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sostenible</a:t>
            </a:r>
            <a:endParaRPr lang="es-ES_tradnl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" name="Rectangle 50"/>
          <p:cNvSpPr>
            <a:spLocks/>
          </p:cNvSpPr>
          <p:nvPr/>
        </p:nvSpPr>
        <p:spPr bwMode="auto">
          <a:xfrm>
            <a:off x="3495956" y="4440993"/>
            <a:ext cx="1076044" cy="73866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s-ES_tradnl" sz="1200" b="1" dirty="0" smtClean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Participación</a:t>
            </a:r>
          </a:p>
          <a:p>
            <a:pPr algn="ctr"/>
            <a:r>
              <a:rPr lang="es-ES_tradnl" sz="1200" b="1" dirty="0" smtClean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en los beneficios</a:t>
            </a:r>
          </a:p>
          <a:p>
            <a:pPr algn="ctr"/>
            <a:endParaRPr lang="en-GB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5" name="Rectangle 50"/>
          <p:cNvSpPr>
            <a:spLocks/>
          </p:cNvSpPr>
          <p:nvPr/>
        </p:nvSpPr>
        <p:spPr bwMode="auto">
          <a:xfrm>
            <a:off x="5574139" y="4360115"/>
            <a:ext cx="521777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GB" sz="1200" b="1" dirty="0" smtClean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Caritas </a:t>
            </a:r>
          </a:p>
          <a:p>
            <a:r>
              <a:rPr lang="en-GB" sz="1200" b="1" dirty="0" smtClean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&amp; You</a:t>
            </a:r>
            <a:endParaRPr lang="en-GB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207818" y="969818"/>
            <a:ext cx="8543637" cy="5888182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15" name="Picture 18" descr="Bildschirmfoto 2014-03-16 um 18.25.1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1273" y="878472"/>
            <a:ext cx="7308272" cy="5911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50"/>
          <p:cNvSpPr>
            <a:spLocks/>
          </p:cNvSpPr>
          <p:nvPr/>
        </p:nvSpPr>
        <p:spPr bwMode="auto">
          <a:xfrm rot="20951281">
            <a:off x="1384451" y="2877584"/>
            <a:ext cx="1393825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s-ES_tradnl" sz="1800" dirty="0" smtClean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Dibuja tu modelo de negocio sostenible en un </a:t>
            </a:r>
            <a:r>
              <a:rPr lang="es-ES_tradnl" sz="1800" dirty="0" err="1" smtClean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rotafolio</a:t>
            </a:r>
            <a:r>
              <a:rPr lang="es-ES_tradnl" sz="1800" dirty="0" smtClean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.</a:t>
            </a:r>
            <a:endParaRPr lang="es-ES_tradnl" sz="1800" b="1" dirty="0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Rectangle 50"/>
          <p:cNvSpPr>
            <a:spLocks/>
          </p:cNvSpPr>
          <p:nvPr/>
        </p:nvSpPr>
        <p:spPr bwMode="auto">
          <a:xfrm rot="333960">
            <a:off x="3903086" y="2723982"/>
            <a:ext cx="1393825" cy="11079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s-ES_tradnl" sz="1800" dirty="0" smtClean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Utiliza etiquetas adhesivas.</a:t>
            </a:r>
          </a:p>
          <a:p>
            <a:endParaRPr lang="en-GB" sz="1800" b="1" dirty="0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50"/>
          <p:cNvSpPr>
            <a:spLocks/>
          </p:cNvSpPr>
          <p:nvPr/>
        </p:nvSpPr>
        <p:spPr bwMode="auto">
          <a:xfrm rot="21404128">
            <a:off x="6043932" y="2655018"/>
            <a:ext cx="1889510" cy="16619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s-ES_tradnl" sz="1800" dirty="0" smtClean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Describe </a:t>
            </a:r>
            <a:r>
              <a:rPr lang="es-ES_tradnl" dirty="0" smtClean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l</a:t>
            </a:r>
            <a:r>
              <a:rPr lang="es-ES_tradnl" sz="1800" dirty="0" smtClean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os módulos de </a:t>
            </a:r>
            <a:r>
              <a:rPr lang="es-ES_tradnl" dirty="0" smtClean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t</a:t>
            </a:r>
            <a:r>
              <a:rPr lang="es-ES_tradnl" sz="1800" dirty="0" smtClean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u modelo de negocio sostenible.</a:t>
            </a:r>
          </a:p>
          <a:p>
            <a:endParaRPr lang="en-GB" sz="1800" b="1" dirty="0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1669473" y="4688472"/>
            <a:ext cx="1447800" cy="1981200"/>
          </a:xfrm>
          <a:prstGeom prst="rect">
            <a:avLst/>
          </a:prstGeom>
          <a:solidFill>
            <a:srgbClr val="FFFFFF"/>
          </a:solidFill>
          <a:ln w="2540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B223A386-28DA-1A42-BFDC-75B9D034F233}" type="slidenum">
              <a:rPr lang="de-AT" smtClean="0"/>
              <a:pPr/>
              <a:t>8</a:t>
            </a:fld>
            <a:endParaRPr lang="de-AT" smtClean="0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2AEA7C-4C0D-104B-8636-62724E8BFD8F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31F038-BD09-1046-98E4-FF5B21DE1A30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E7428F-752D-F84A-B6EA-F1AED3B1CC42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Crea tu propio modelo de negocio sostenible</a:t>
            </a:r>
            <a:endParaRPr lang="es-ES_tradnl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344055" y="6403109"/>
            <a:ext cx="22536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_tradnl" sz="800" dirty="0" smtClean="0"/>
              <a:t>Ilustrador: Helmut </a:t>
            </a:r>
            <a:r>
              <a:rPr lang="es-ES_tradnl" sz="800" dirty="0" err="1" smtClean="0"/>
              <a:t>Pokornig</a:t>
            </a:r>
            <a:r>
              <a:rPr lang="es-ES_tradnl" sz="800" dirty="0" smtClean="0"/>
              <a:t> © IFTE</a:t>
            </a:r>
          </a:p>
          <a:p>
            <a:endParaRPr lang="de-AT" sz="800" dirty="0" smtClean="0"/>
          </a:p>
          <a:p>
            <a:endParaRPr lang="de-AT" sz="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6" y="173187"/>
            <a:ext cx="9143993" cy="6569363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0418" name="Rectangle 3"/>
          <p:cNvSpPr>
            <a:spLocks noChangeArrowheads="1"/>
          </p:cNvSpPr>
          <p:nvPr/>
        </p:nvSpPr>
        <p:spPr bwMode="auto">
          <a:xfrm>
            <a:off x="152400" y="304800"/>
            <a:ext cx="44196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/>
          </a:p>
        </p:txBody>
      </p:sp>
      <p:sp>
        <p:nvSpPr>
          <p:cNvPr id="60419" name="Rectangle 5"/>
          <p:cNvSpPr>
            <a:spLocks noChangeArrowheads="1"/>
          </p:cNvSpPr>
          <p:nvPr/>
        </p:nvSpPr>
        <p:spPr bwMode="auto">
          <a:xfrm>
            <a:off x="4724400" y="304800"/>
            <a:ext cx="42672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0" name="TextBox 6"/>
          <p:cNvSpPr txBox="1">
            <a:spLocks noChangeArrowheads="1"/>
          </p:cNvSpPr>
          <p:nvPr/>
        </p:nvSpPr>
        <p:spPr bwMode="auto">
          <a:xfrm>
            <a:off x="5799667" y="395111"/>
            <a:ext cx="306057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_tradnl" sz="1400" dirty="0" smtClean="0"/>
              <a:t>Estructura de la cadena de valor</a:t>
            </a:r>
            <a:endParaRPr lang="es-ES_tradnl" sz="1400" dirty="0"/>
          </a:p>
        </p:txBody>
      </p:sp>
      <p:pic>
        <p:nvPicPr>
          <p:cNvPr id="60421" name="Picture 25" descr="Bildschirmfoto 2013-11-09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563" y="339725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2" name="TextBox 8"/>
          <p:cNvSpPr txBox="1">
            <a:spLocks noChangeArrowheads="1"/>
          </p:cNvSpPr>
          <p:nvPr/>
        </p:nvSpPr>
        <p:spPr bwMode="auto">
          <a:xfrm>
            <a:off x="762000" y="381000"/>
            <a:ext cx="15594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sz="1400" dirty="0" smtClean="0"/>
              <a:t>Propuesta de valor</a:t>
            </a:r>
            <a:endParaRPr lang="es-ES_tradnl" sz="1400" dirty="0"/>
          </a:p>
        </p:txBody>
      </p:sp>
      <p:pic>
        <p:nvPicPr>
          <p:cNvPr id="60423" name="Picture 9" descr="Bildschirmfoto 2014-03-16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18513" y="361950"/>
            <a:ext cx="4968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4" name="Rectangle 10"/>
          <p:cNvSpPr>
            <a:spLocks noChangeArrowheads="1"/>
          </p:cNvSpPr>
          <p:nvPr/>
        </p:nvSpPr>
        <p:spPr bwMode="auto">
          <a:xfrm>
            <a:off x="4724400" y="3429000"/>
            <a:ext cx="42672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5" name="Rectangle 11"/>
          <p:cNvSpPr>
            <a:spLocks noChangeArrowheads="1"/>
          </p:cNvSpPr>
          <p:nvPr/>
        </p:nvSpPr>
        <p:spPr bwMode="auto">
          <a:xfrm>
            <a:off x="152400" y="3429000"/>
            <a:ext cx="44196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6" name="TextBox 12"/>
          <p:cNvSpPr txBox="1">
            <a:spLocks noChangeArrowheads="1"/>
          </p:cNvSpPr>
          <p:nvPr/>
        </p:nvSpPr>
        <p:spPr bwMode="auto">
          <a:xfrm>
            <a:off x="762000" y="3471863"/>
            <a:ext cx="190308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_tradnl" sz="1400" dirty="0" smtClean="0"/>
              <a:t>Modelo de rentabilidad</a:t>
            </a:r>
            <a:endParaRPr lang="es-ES_tradnl" sz="1400" dirty="0"/>
          </a:p>
        </p:txBody>
      </p:sp>
      <p:sp>
        <p:nvSpPr>
          <p:cNvPr id="60427" name="TextBox 13"/>
          <p:cNvSpPr txBox="1">
            <a:spLocks noChangeArrowheads="1"/>
          </p:cNvSpPr>
          <p:nvPr/>
        </p:nvSpPr>
        <p:spPr bwMode="auto">
          <a:xfrm>
            <a:off x="5926668" y="3471334"/>
            <a:ext cx="27693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_tradnl" sz="1400" dirty="0" smtClean="0"/>
              <a:t>Sensibilidad ecológica y social</a:t>
            </a:r>
            <a:endParaRPr lang="es-ES_tradnl" sz="1400" dirty="0"/>
          </a:p>
        </p:txBody>
      </p:sp>
      <p:pic>
        <p:nvPicPr>
          <p:cNvPr id="60428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0" y="3508375"/>
            <a:ext cx="533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9" name="Picture 41" descr="Bildschirmfoto 2013-04-09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505200"/>
            <a:ext cx="60483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48"/>
          <p:cNvGrpSpPr>
            <a:grpSpLocks/>
          </p:cNvGrpSpPr>
          <p:nvPr/>
        </p:nvGrpSpPr>
        <p:grpSpPr bwMode="auto">
          <a:xfrm>
            <a:off x="378691" y="1050636"/>
            <a:ext cx="1233488" cy="1174750"/>
            <a:chOff x="-24" y="-24"/>
            <a:chExt cx="1008" cy="816"/>
          </a:xfrm>
        </p:grpSpPr>
        <p:pic>
          <p:nvPicPr>
            <p:cNvPr id="16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7" name="Rectangle 50"/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10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627ADFCD2114BA04773317A8E8776" ma:contentTypeVersion="0" ma:contentTypeDescription="Create a new document." ma:contentTypeScope="" ma:versionID="a9c2bf65c959cc1e81dd473ebb4680d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6b84bf688f0f6f41e1b0b61a072224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C6004B7-9DE0-4956-B228-CB074A2598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0E36E0-1372-4230-9D66-9B4A5D9C3E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01907D0-CEEE-4727-A11C-5FF5A9202BA1}">
  <ds:schemaRefs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465</Words>
  <Application>Microsoft Macintosh PowerPoint</Application>
  <PresentationFormat>Presentación en pantalla (4:3)</PresentationFormat>
  <Paragraphs>155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do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Rdesign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Rui Pedro</dc:creator>
  <cp:lastModifiedBy>Alexandre Ragás Brunet</cp:lastModifiedBy>
  <cp:revision>291</cp:revision>
  <dcterms:created xsi:type="dcterms:W3CDTF">2015-06-29T09:01:59Z</dcterms:created>
  <dcterms:modified xsi:type="dcterms:W3CDTF">2018-01-31T22:31:43Z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0x010100FAE627ADFCD2114BA04773317A8E8776</vt:lpwstr>
  </property>
</Properties>
</file>