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uria Vives Font" initials="NVF" lastIdx="2" clrIdx="0">
    <p:extLst>
      <p:ext uri="{19B8F6BF-5375-455C-9EA6-DF929625EA0E}">
        <p15:presenceInfo xmlns:p15="http://schemas.microsoft.com/office/powerpoint/2012/main" userId="S-1-5-21-1477550821-3826669863-1676819063-495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/>
    <p:restoredTop sz="94674"/>
  </p:normalViewPr>
  <p:slideViewPr>
    <p:cSldViewPr snapToGrid="0" snapToObjects="1">
      <p:cViewPr varScale="1">
        <p:scale>
          <a:sx n="83" d="100"/>
          <a:sy n="83" d="100"/>
        </p:scale>
        <p:origin x="2196" y="10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2-29T12:09:25.223" idx="1">
    <p:pos x="10" y="10"/>
    <p:text>He canviat el nom del Jardí... Arca de Noé per "El Jardín Sostenible"...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2-29T12:11:09.399" idx="2">
    <p:pos x="1954" y="620"/>
    <p:text>falta traducir esta parte</p:text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GB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Format der Notizen mittels Klicken bearbeiten</a:t>
            </a:r>
          </a:p>
        </p:txBody>
      </p:sp>
      <p:sp>
        <p:nvSpPr>
          <p:cNvPr id="37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GB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&lt;Kopfzeile&gt;</a:t>
            </a:r>
          </a:p>
        </p:txBody>
      </p:sp>
      <p:sp>
        <p:nvSpPr>
          <p:cNvPr id="38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GB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&lt;Datum/Uhrzeit&gt;</a:t>
            </a:r>
          </a:p>
        </p:txBody>
      </p:sp>
      <p:sp>
        <p:nvSpPr>
          <p:cNvPr id="39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GB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&lt;Fußzeile&gt;</a:t>
            </a:r>
          </a:p>
        </p:txBody>
      </p:sp>
      <p:sp>
        <p:nvSpPr>
          <p:cNvPr id="40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A5AEB3C9-F40E-4F3B-AB17-0F8DF6337074}" type="slidenum">
              <a:rPr lang="en-GB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‹Nº›</a:t>
            </a:fld>
            <a:endParaRPr lang="en-GB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50278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CustomShape 2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69CD28BB-8338-4DC5-AB4F-2A595CE921BD}" type="slidenum">
              <a:rPr lang="en-GB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1</a:t>
            </a:fld>
            <a:endParaRPr lang="en-GB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8511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4" name="CustomShape 2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DA0D7CA5-1AD8-4FB2-BA91-9D8EE6BD81FA}" type="slidenum">
              <a:rPr lang="en-GB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2</a:t>
            </a:fld>
            <a:endParaRPr lang="en-GB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7334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A5AEB3C9-F40E-4F3B-AB17-0F8DF6337074}" type="slidenum">
              <a:rPr lang="en-GB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3</a:t>
            </a:fld>
            <a:endParaRPr lang="en-GB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12991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A5AEB3C9-F40E-4F3B-AB17-0F8DF6337074}" type="slidenum">
              <a:rPr lang="en-GB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4</a:t>
            </a:fld>
            <a:endParaRPr lang="en-GB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72809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A5AEB3C9-F40E-4F3B-AB17-0F8DF6337074}" type="slidenum">
              <a:rPr lang="en-GB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5</a:t>
            </a:fld>
            <a:endParaRPr lang="en-GB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1973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A5AEB3C9-F40E-4F3B-AB17-0F8DF6337074}" type="slidenum">
              <a:rPr lang="en-GB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6</a:t>
            </a:fld>
            <a:endParaRPr lang="en-GB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476729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A5AEB3C9-F40E-4F3B-AB17-0F8DF6337074}" type="slidenum">
              <a:rPr lang="en-GB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7</a:t>
            </a:fld>
            <a:endParaRPr lang="en-GB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345079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A5AEB3C9-F40E-4F3B-AB17-0F8DF6337074}" type="slidenum">
              <a:rPr lang="en-GB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10</a:t>
            </a:fld>
            <a:endParaRPr lang="en-GB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84314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342720" y="364680"/>
            <a:ext cx="6171840" cy="152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6171840" cy="252936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342720" y="4909680"/>
            <a:ext cx="6171840" cy="252936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342720" y="364680"/>
            <a:ext cx="6171840" cy="152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3011760" cy="252936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3505320" y="2139480"/>
            <a:ext cx="3011760" cy="252936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3505320" y="4909680"/>
            <a:ext cx="3011760" cy="252936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342720" y="4909680"/>
            <a:ext cx="3011760" cy="252936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342720" y="364680"/>
            <a:ext cx="6171840" cy="152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6171840" cy="530280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42720" y="2139480"/>
            <a:ext cx="6171840" cy="530280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" name="Picture 33"/>
          <p:cNvPicPr/>
          <p:nvPr/>
        </p:nvPicPr>
        <p:blipFill>
          <a:blip r:embed="rId2"/>
          <a:stretch/>
        </p:blipFill>
        <p:spPr>
          <a:xfrm>
            <a:off x="342720" y="2328840"/>
            <a:ext cx="6171840" cy="4924080"/>
          </a:xfrm>
          <a:prstGeom prst="rect">
            <a:avLst/>
          </a:prstGeom>
          <a:ln>
            <a:noFill/>
          </a:ln>
        </p:spPr>
      </p:pic>
      <p:pic>
        <p:nvPicPr>
          <p:cNvPr id="35" name="Picture 34"/>
          <p:cNvPicPr/>
          <p:nvPr/>
        </p:nvPicPr>
        <p:blipFill>
          <a:blip r:embed="rId2"/>
          <a:stretch/>
        </p:blipFill>
        <p:spPr>
          <a:xfrm>
            <a:off x="342720" y="2328840"/>
            <a:ext cx="6171840" cy="4924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342720" y="364680"/>
            <a:ext cx="6171840" cy="152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342720" y="2139480"/>
            <a:ext cx="6171840" cy="5302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342720" y="364680"/>
            <a:ext cx="6171840" cy="152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6171840" cy="530280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342720" y="364680"/>
            <a:ext cx="6171840" cy="152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3011760" cy="530280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3505320" y="2139480"/>
            <a:ext cx="3011760" cy="530280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342720" y="364680"/>
            <a:ext cx="6171840" cy="152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342720" y="364680"/>
            <a:ext cx="6171840" cy="7076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342720" y="364680"/>
            <a:ext cx="6171840" cy="152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3011760" cy="252936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342720" y="4909680"/>
            <a:ext cx="3011760" cy="252936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3505320" y="2139480"/>
            <a:ext cx="3011760" cy="530280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342720" y="364680"/>
            <a:ext cx="6171840" cy="152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3011760" cy="530280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3505320" y="2139480"/>
            <a:ext cx="3011760" cy="252936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3505320" y="4909680"/>
            <a:ext cx="3011760" cy="252936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342720" y="364680"/>
            <a:ext cx="6171840" cy="152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3011760" cy="252936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3505320" y="2139480"/>
            <a:ext cx="3011760" cy="252936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342720" y="4909680"/>
            <a:ext cx="6171840" cy="2529360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342720" y="364680"/>
            <a:ext cx="6171840" cy="152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GB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Format des Titeltextes durch Klicken bearbeiten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6171840" cy="530280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Format des Gliederungstextes durch Klicken bearbeiten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Zweite Gliederungsebene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Dritte Gliederungsebene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Vierte Gliederungsebene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Fünfte Gliederungsebene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Sechste Gliederungsebene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Siebte Gliederungsebene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comments" Target="../comments/comment1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CustomShape 1"/>
          <p:cNvSpPr/>
          <p:nvPr/>
        </p:nvSpPr>
        <p:spPr>
          <a:xfrm>
            <a:off x="0" y="772920"/>
            <a:ext cx="6856200" cy="8369280"/>
          </a:xfrm>
          <a:prstGeom prst="rect">
            <a:avLst/>
          </a:prstGeom>
          <a:solidFill>
            <a:srgbClr val="608CCA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42" name="CustomShape 2"/>
          <p:cNvSpPr/>
          <p:nvPr/>
        </p:nvSpPr>
        <p:spPr>
          <a:xfrm>
            <a:off x="190080" y="159120"/>
            <a:ext cx="1403280" cy="27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200" b="0" strike="noStrike" spc="-1">
                <a:solidFill>
                  <a:srgbClr val="BFBFBF"/>
                </a:solidFill>
                <a:uFill>
                  <a:solidFill>
                    <a:srgbClr val="FFFFFF"/>
                  </a:solidFill>
                </a:uFill>
                <a:latin typeface="AG Book Stencil"/>
                <a:ea typeface="DejaVu Sans"/>
              </a:rPr>
              <a:t>ENTREPRENEUR</a:t>
            </a:r>
            <a:endParaRPr lang="en-GB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CustomShape 3"/>
          <p:cNvSpPr/>
          <p:nvPr/>
        </p:nvSpPr>
        <p:spPr>
          <a:xfrm>
            <a:off x="180720" y="794160"/>
            <a:ext cx="2532600" cy="1856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_tradnl" sz="36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Vamos a crear</a:t>
            </a:r>
            <a:endParaRPr lang="es-ES_tradnl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s-ES_tradnl" sz="80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Valor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4" name="Bild 2"/>
          <p:cNvPicPr/>
          <p:nvPr/>
        </p:nvPicPr>
        <p:blipFill>
          <a:blip r:embed="rId3"/>
          <a:stretch/>
        </p:blipFill>
        <p:spPr>
          <a:xfrm>
            <a:off x="4597560" y="-18000"/>
            <a:ext cx="1975320" cy="789120"/>
          </a:xfrm>
          <a:prstGeom prst="rect">
            <a:avLst/>
          </a:prstGeom>
          <a:ln>
            <a:noFill/>
          </a:ln>
        </p:spPr>
      </p:pic>
      <p:pic>
        <p:nvPicPr>
          <p:cNvPr id="45" name="Bild 5"/>
          <p:cNvPicPr/>
          <p:nvPr/>
        </p:nvPicPr>
        <p:blipFill>
          <a:blip r:embed="rId4"/>
          <a:srcRect t="33113" b="15463"/>
          <a:stretch/>
        </p:blipFill>
        <p:spPr>
          <a:xfrm>
            <a:off x="730440" y="3107880"/>
            <a:ext cx="5991120" cy="4380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Bild 1"/>
          <p:cNvPicPr/>
          <p:nvPr/>
        </p:nvPicPr>
        <p:blipFill>
          <a:blip r:embed="rId3"/>
          <a:stretch/>
        </p:blipFill>
        <p:spPr>
          <a:xfrm>
            <a:off x="105120" y="453240"/>
            <a:ext cx="6655680" cy="4761000"/>
          </a:xfrm>
          <a:prstGeom prst="rect">
            <a:avLst/>
          </a:prstGeom>
          <a:ln>
            <a:noFill/>
          </a:ln>
        </p:spPr>
      </p:pic>
      <p:pic>
        <p:nvPicPr>
          <p:cNvPr id="142" name="Bild 3"/>
          <p:cNvPicPr/>
          <p:nvPr/>
        </p:nvPicPr>
        <p:blipFill>
          <a:blip r:embed="rId4"/>
          <a:stretch/>
        </p:blipFill>
        <p:spPr>
          <a:xfrm>
            <a:off x="391320" y="5444280"/>
            <a:ext cx="2385360" cy="2652840"/>
          </a:xfrm>
          <a:prstGeom prst="rect">
            <a:avLst/>
          </a:prstGeom>
          <a:ln>
            <a:noFill/>
          </a:ln>
        </p:spPr>
      </p:pic>
      <p:pic>
        <p:nvPicPr>
          <p:cNvPr id="143" name="Bild 6"/>
          <p:cNvPicPr/>
          <p:nvPr/>
        </p:nvPicPr>
        <p:blipFill>
          <a:blip r:embed="rId5"/>
          <a:stretch/>
        </p:blipFill>
        <p:spPr>
          <a:xfrm>
            <a:off x="5136638" y="5706157"/>
            <a:ext cx="878400" cy="1059120"/>
          </a:xfrm>
          <a:prstGeom prst="rect">
            <a:avLst/>
          </a:prstGeom>
          <a:ln>
            <a:noFill/>
          </a:ln>
        </p:spPr>
      </p:pic>
      <p:sp>
        <p:nvSpPr>
          <p:cNvPr id="144" name="Line 1"/>
          <p:cNvSpPr/>
          <p:nvPr/>
        </p:nvSpPr>
        <p:spPr>
          <a:xfrm>
            <a:off x="0" y="5400000"/>
            <a:ext cx="6858000" cy="360"/>
          </a:xfrm>
          <a:prstGeom prst="line">
            <a:avLst/>
          </a:prstGeom>
          <a:ln w="936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45" name="CustomShape 2"/>
          <p:cNvSpPr/>
          <p:nvPr/>
        </p:nvSpPr>
        <p:spPr>
          <a:xfrm>
            <a:off x="144000" y="360000"/>
            <a:ext cx="3405600" cy="941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/>
          <a:lstStyle/>
          <a:p>
            <a:r>
              <a:rPr lang="es-ES" sz="1400" dirty="0"/>
              <a:t>A todas sus amigas les encantan los </a:t>
            </a:r>
            <a:endParaRPr lang="es-ES" sz="1400" dirty="0" smtClean="0"/>
          </a:p>
          <a:p>
            <a:r>
              <a:rPr lang="es-ES" sz="1400" dirty="0" smtClean="0"/>
              <a:t>deliciosos </a:t>
            </a:r>
            <a:r>
              <a:rPr lang="es-ES" sz="1400" dirty="0"/>
              <a:t>panqueques. Puesto que les </a:t>
            </a:r>
            <a:endParaRPr lang="es-ES" sz="1400" dirty="0" smtClean="0"/>
          </a:p>
          <a:p>
            <a:r>
              <a:rPr lang="es-ES" sz="1400" dirty="0" smtClean="0"/>
              <a:t>gusta </a:t>
            </a:r>
            <a:r>
              <a:rPr lang="es-ES" sz="1400" dirty="0"/>
              <a:t>tanto su mermelada de fresa, </a:t>
            </a:r>
            <a:r>
              <a:rPr lang="es-ES" sz="1400" dirty="0" smtClean="0"/>
              <a:t>Julia</a:t>
            </a:r>
          </a:p>
          <a:p>
            <a:r>
              <a:rPr lang="es-ES" sz="1400" dirty="0" smtClean="0"/>
              <a:t> </a:t>
            </a:r>
            <a:r>
              <a:rPr lang="es-ES" sz="1400" dirty="0"/>
              <a:t>les da un pequeño tarro para que se lo </a:t>
            </a:r>
            <a:endParaRPr lang="es-ES" sz="1400" dirty="0" smtClean="0"/>
          </a:p>
          <a:p>
            <a:r>
              <a:rPr lang="es-ES" sz="1400" dirty="0" smtClean="0"/>
              <a:t>lleven </a:t>
            </a:r>
            <a:r>
              <a:rPr lang="es-ES" sz="1400" dirty="0"/>
              <a:t>a casa.</a:t>
            </a:r>
            <a:endParaRPr lang="en-US" sz="1400" dirty="0"/>
          </a:p>
          <a:p>
            <a:pPr>
              <a:lnSpc>
                <a:spcPct val="100000"/>
              </a:lnSpc>
            </a:pPr>
            <a:endParaRPr lang="en-GB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46" name="CustomShape 3"/>
          <p:cNvSpPr/>
          <p:nvPr/>
        </p:nvSpPr>
        <p:spPr>
          <a:xfrm>
            <a:off x="3672000" y="432000"/>
            <a:ext cx="3274560" cy="727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" sz="1400" dirty="0"/>
              <a:t>A partir de unas pequeñas plantas, </a:t>
            </a:r>
            <a:endParaRPr lang="es-ES" sz="1400" dirty="0" smtClean="0"/>
          </a:p>
          <a:p>
            <a:pPr>
              <a:lnSpc>
                <a:spcPct val="100000"/>
              </a:lnSpc>
            </a:pPr>
            <a:r>
              <a:rPr lang="es-ES" sz="1400" dirty="0" smtClean="0"/>
              <a:t>Julia </a:t>
            </a:r>
            <a:r>
              <a:rPr lang="es-ES" sz="1400" dirty="0"/>
              <a:t>y </a:t>
            </a:r>
            <a:r>
              <a:rPr lang="es-ES" sz="1400" dirty="0" err="1"/>
              <a:t>Lewi</a:t>
            </a:r>
            <a:r>
              <a:rPr lang="es-ES" sz="1400" dirty="0"/>
              <a:t> han creado algo valioso </a:t>
            </a:r>
            <a:endParaRPr lang="es-ES" sz="1400" dirty="0" smtClean="0"/>
          </a:p>
          <a:p>
            <a:pPr>
              <a:lnSpc>
                <a:spcPct val="100000"/>
              </a:lnSpc>
            </a:pPr>
            <a:r>
              <a:rPr lang="es-ES" sz="1400" dirty="0" smtClean="0"/>
              <a:t>que </a:t>
            </a:r>
            <a:r>
              <a:rPr lang="es-ES" sz="1400" dirty="0"/>
              <a:t>les gusta a todos</a:t>
            </a:r>
            <a:r>
              <a:rPr lang="es-ES" sz="1400" dirty="0" smtClean="0"/>
              <a:t>.</a:t>
            </a:r>
            <a:endParaRPr lang="en-GB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47" name="Bild 5"/>
          <p:cNvPicPr/>
          <p:nvPr/>
        </p:nvPicPr>
        <p:blipFill>
          <a:blip r:embed="rId6"/>
          <a:stretch/>
        </p:blipFill>
        <p:spPr>
          <a:xfrm>
            <a:off x="504000" y="8352000"/>
            <a:ext cx="1056240" cy="430560"/>
          </a:xfrm>
          <a:prstGeom prst="rect">
            <a:avLst/>
          </a:prstGeom>
          <a:ln>
            <a:noFill/>
          </a:ln>
        </p:spPr>
      </p:pic>
      <p:sp>
        <p:nvSpPr>
          <p:cNvPr id="148" name="CustomShape 4"/>
          <p:cNvSpPr/>
          <p:nvPr/>
        </p:nvSpPr>
        <p:spPr>
          <a:xfrm>
            <a:off x="432000" y="8147880"/>
            <a:ext cx="1006560" cy="27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en-GB" sz="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Part of the programme:</a:t>
            </a:r>
            <a:endParaRPr lang="en-GB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9" name="CustomShape 5"/>
          <p:cNvSpPr/>
          <p:nvPr/>
        </p:nvSpPr>
        <p:spPr>
          <a:xfrm>
            <a:off x="2591999" y="6681576"/>
            <a:ext cx="3423039" cy="220826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ARCA DE NOÉ</a:t>
            </a:r>
            <a:endParaRPr lang="es-ES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  <a:p>
            <a:r>
              <a:rPr lang="es-ES" sz="800" b="0" i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Para información sobre semillas viejas y diversidad de frutas y sobre viajes al jardín de exposiciones en </a:t>
            </a:r>
            <a:r>
              <a:rPr lang="es-ES" sz="800" b="0" i="1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Schiltern</a:t>
            </a:r>
            <a:r>
              <a:rPr lang="es-ES" sz="800" b="0" i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(cerca de </a:t>
            </a:r>
            <a:r>
              <a:rPr lang="es-ES" sz="800" b="0" i="1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Langenlois</a:t>
            </a:r>
            <a:r>
              <a:rPr lang="es-ES" sz="800" b="0" i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es-ES" sz="800" i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B</a:t>
            </a:r>
            <a:r>
              <a:rPr lang="es-ES" sz="800" b="0" i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aja Austria) . </a:t>
            </a:r>
            <a:r>
              <a:rPr lang="es-ES" sz="800" b="0" i="1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www.archenoah.at</a:t>
            </a:r>
            <a:endParaRPr lang="es-ES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  <a:p>
            <a:endParaRPr lang="es-ES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  <a:p>
            <a:r>
              <a:rPr lang="es-ES" sz="8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Editorial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: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Österreichischer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Sparkassenverband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, Am Belvedere 1, 1100 Viena, Tel.: +43 5 0100 28418,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wilhelm.kraetschmer@sv.sparkasse.at</a:t>
            </a:r>
            <a:endParaRPr lang="es-ES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  <a:p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Initiative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for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Teaching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Entrepreneurship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Erdbergstraße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10/57, 1030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Vienna</a:t>
            </a:r>
            <a:endParaRPr lang="es-ES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  <a:p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Centre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for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Value-Vased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Business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Education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at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KPH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Vienna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/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Krems</a:t>
            </a:r>
            <a:endParaRPr lang="es-ES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  <a:p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“Vamos a crear valor” (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www.youthstart.eu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)</a:t>
            </a:r>
            <a:endParaRPr lang="es-ES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  <a:p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1</a:t>
            </a:r>
            <a:r>
              <a:rPr lang="es-ES" sz="800" b="0" strike="noStrike" spc="-1" baseline="39000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st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edición,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Vienna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2016 - “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Lewi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” (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Aktion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Leben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und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Wirtschaften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für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Kinder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)</a:t>
            </a:r>
            <a:endParaRPr lang="es-ES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  <a:p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Idea </a:t>
            </a:r>
            <a:r>
              <a:rPr lang="es-ES" sz="8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t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Text: ©Heidi Huber and Gerald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Fröhlich</a:t>
            </a:r>
            <a:endParaRPr lang="es-ES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  <a:p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Editores: Johannes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Lindner</a:t>
            </a:r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and Gerald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Fröhlich</a:t>
            </a:r>
            <a:endParaRPr lang="es-ES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  <a:p>
            <a:r>
              <a:rPr lang="es-ES" sz="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Ilustraciones: Helmut </a:t>
            </a:r>
            <a:r>
              <a:rPr lang="es-ES" sz="8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Pokornig</a:t>
            </a:r>
            <a:endParaRPr lang="es-ES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  <a:p>
            <a:r>
              <a:rPr lang="es-ES" sz="8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Redacción: Heidi Huber</a:t>
            </a:r>
            <a:endParaRPr lang="es-E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50" name="Picture 149"/>
          <p:cNvPicPr/>
          <p:nvPr/>
        </p:nvPicPr>
        <p:blipFill>
          <a:blip r:embed="rId7"/>
          <a:stretch/>
        </p:blipFill>
        <p:spPr>
          <a:xfrm>
            <a:off x="2776680" y="5888857"/>
            <a:ext cx="570240" cy="693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Bild 12"/>
          <p:cNvPicPr/>
          <p:nvPr/>
        </p:nvPicPr>
        <p:blipFill>
          <a:blip r:embed="rId3"/>
          <a:srcRect l="15501" t="38851" r="16383" b="5847"/>
          <a:stretch/>
        </p:blipFill>
        <p:spPr>
          <a:xfrm>
            <a:off x="552240" y="1349640"/>
            <a:ext cx="2591280" cy="2979000"/>
          </a:xfrm>
          <a:prstGeom prst="rect">
            <a:avLst/>
          </a:prstGeom>
          <a:ln>
            <a:noFill/>
          </a:ln>
        </p:spPr>
      </p:pic>
      <p:pic>
        <p:nvPicPr>
          <p:cNvPr id="47" name="Bild 8"/>
          <p:cNvPicPr/>
          <p:nvPr/>
        </p:nvPicPr>
        <p:blipFill>
          <a:blip r:embed="rId4"/>
          <a:stretch/>
        </p:blipFill>
        <p:spPr>
          <a:xfrm>
            <a:off x="3596760" y="1145160"/>
            <a:ext cx="2891520" cy="3183480"/>
          </a:xfrm>
          <a:prstGeom prst="rect">
            <a:avLst/>
          </a:prstGeom>
          <a:ln>
            <a:noFill/>
          </a:ln>
        </p:spPr>
      </p:pic>
      <p:pic>
        <p:nvPicPr>
          <p:cNvPr id="48" name="Bild 16"/>
          <p:cNvPicPr/>
          <p:nvPr/>
        </p:nvPicPr>
        <p:blipFill>
          <a:blip r:embed="rId5"/>
          <a:srcRect l="50332" t="17172"/>
          <a:stretch/>
        </p:blipFill>
        <p:spPr>
          <a:xfrm>
            <a:off x="3470400" y="5118120"/>
            <a:ext cx="3366720" cy="4014720"/>
          </a:xfrm>
          <a:prstGeom prst="rect">
            <a:avLst/>
          </a:prstGeom>
          <a:ln>
            <a:noFill/>
          </a:ln>
        </p:spPr>
      </p:pic>
      <p:pic>
        <p:nvPicPr>
          <p:cNvPr id="49" name="Bild 18"/>
          <p:cNvPicPr/>
          <p:nvPr/>
        </p:nvPicPr>
        <p:blipFill>
          <a:blip r:embed="rId6"/>
          <a:stretch/>
        </p:blipFill>
        <p:spPr>
          <a:xfrm>
            <a:off x="165960" y="4659840"/>
            <a:ext cx="3111480" cy="4453920"/>
          </a:xfrm>
          <a:prstGeom prst="rect">
            <a:avLst/>
          </a:prstGeom>
          <a:ln>
            <a:noFill/>
          </a:ln>
        </p:spPr>
      </p:pic>
      <p:sp>
        <p:nvSpPr>
          <p:cNvPr id="50" name="Line 1"/>
          <p:cNvSpPr/>
          <p:nvPr/>
        </p:nvSpPr>
        <p:spPr>
          <a:xfrm>
            <a:off x="3378960" y="0"/>
            <a:ext cx="360" cy="9134280"/>
          </a:xfrm>
          <a:prstGeom prst="line">
            <a:avLst/>
          </a:prstGeom>
          <a:ln w="936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1" name="Line 2"/>
          <p:cNvSpPr/>
          <p:nvPr/>
        </p:nvSpPr>
        <p:spPr>
          <a:xfrm>
            <a:off x="0" y="4513680"/>
            <a:ext cx="6858000" cy="360"/>
          </a:xfrm>
          <a:prstGeom prst="line">
            <a:avLst/>
          </a:prstGeom>
          <a:ln w="936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2" name="CustomShape 3"/>
          <p:cNvSpPr/>
          <p:nvPr/>
        </p:nvSpPr>
        <p:spPr>
          <a:xfrm>
            <a:off x="510840" y="177840"/>
            <a:ext cx="2511720" cy="1170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es-ES" sz="1400" dirty="0">
                <a:latin typeface="Calibri"/>
                <a:cs typeface="Calibri"/>
              </a:rPr>
              <a:t>Julia tiene ahora 9 años y vive en casa de sus padres con su hermano mayor Max. Su compañero de fatigas es un peluche, el ratoncito </a:t>
            </a:r>
            <a:r>
              <a:rPr lang="es-ES" sz="1400" dirty="0" err="1">
                <a:latin typeface="Calibri"/>
                <a:cs typeface="Calibri"/>
              </a:rPr>
              <a:t>Lewi</a:t>
            </a:r>
            <a:r>
              <a:rPr lang="es-ES" sz="1400" dirty="0"/>
              <a:t>.</a:t>
            </a:r>
            <a:endParaRPr lang="en-US" sz="1400" dirty="0"/>
          </a:p>
          <a:p>
            <a:endParaRPr lang="en-GB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53" name="CustomShape 4"/>
          <p:cNvSpPr/>
          <p:nvPr/>
        </p:nvSpPr>
        <p:spPr>
          <a:xfrm>
            <a:off x="3701520" y="288000"/>
            <a:ext cx="2561040" cy="72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" sz="1400" dirty="0">
                <a:latin typeface="Calibri"/>
                <a:cs typeface="Calibri"/>
              </a:rPr>
              <a:t>Julia y </a:t>
            </a:r>
            <a:r>
              <a:rPr lang="es-ES" sz="1400" dirty="0" err="1">
                <a:latin typeface="Calibri"/>
                <a:cs typeface="Calibri"/>
              </a:rPr>
              <a:t>Lewi</a:t>
            </a:r>
            <a:r>
              <a:rPr lang="es-ES" sz="1400" dirty="0">
                <a:latin typeface="Calibri"/>
                <a:cs typeface="Calibri"/>
              </a:rPr>
              <a:t> comparten un </a:t>
            </a:r>
            <a:r>
              <a:rPr lang="es-ES" sz="1400" dirty="0" smtClean="0">
                <a:latin typeface="Calibri"/>
                <a:cs typeface="Calibri"/>
              </a:rPr>
              <a:t>gran </a:t>
            </a:r>
          </a:p>
          <a:p>
            <a:r>
              <a:rPr lang="es-ES" sz="1400" dirty="0" smtClean="0">
                <a:latin typeface="Calibri"/>
                <a:cs typeface="Calibri"/>
              </a:rPr>
              <a:t>secreto</a:t>
            </a:r>
            <a:r>
              <a:rPr lang="es-ES" sz="1400" dirty="0">
                <a:latin typeface="Calibri"/>
                <a:cs typeface="Calibri"/>
              </a:rPr>
              <a:t>: ¡Pueden hablarse sin </a:t>
            </a:r>
            <a:endParaRPr lang="es-ES" sz="1400" dirty="0" smtClean="0">
              <a:latin typeface="Calibri"/>
              <a:cs typeface="Calibri"/>
            </a:endParaRPr>
          </a:p>
          <a:p>
            <a:r>
              <a:rPr lang="es-ES" sz="1400" dirty="0" smtClean="0">
                <a:latin typeface="Calibri"/>
                <a:cs typeface="Calibri"/>
              </a:rPr>
              <a:t>que </a:t>
            </a:r>
            <a:r>
              <a:rPr lang="es-ES" sz="1400" dirty="0">
                <a:latin typeface="Calibri"/>
                <a:cs typeface="Calibri"/>
              </a:rPr>
              <a:t>los demás se den cuenta!</a:t>
            </a:r>
            <a:endParaRPr lang="en-US" sz="1400" dirty="0">
              <a:latin typeface="Calibri"/>
              <a:cs typeface="Calibri"/>
            </a:endParaRPr>
          </a:p>
          <a:p>
            <a:endParaRPr lang="en-GB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  <a:ea typeface="Calibri" charset="0"/>
              <a:cs typeface="Calibri"/>
            </a:endParaRPr>
          </a:p>
        </p:txBody>
      </p:sp>
      <p:sp>
        <p:nvSpPr>
          <p:cNvPr id="54" name="CustomShape 5"/>
          <p:cNvSpPr/>
          <p:nvPr/>
        </p:nvSpPr>
        <p:spPr>
          <a:xfrm>
            <a:off x="360000" y="4701258"/>
            <a:ext cx="2606760" cy="727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" sz="1400" dirty="0">
                <a:latin typeface="Calibri"/>
                <a:cs typeface="Calibri"/>
              </a:rPr>
              <a:t>Julia pasa todas las tardes de los </a:t>
            </a:r>
            <a:endParaRPr lang="es-ES" sz="1400" dirty="0" smtClean="0">
              <a:latin typeface="Calibri"/>
              <a:cs typeface="Calibri"/>
            </a:endParaRPr>
          </a:p>
          <a:p>
            <a:r>
              <a:rPr lang="es-ES" sz="1400" dirty="0" smtClean="0">
                <a:latin typeface="Calibri"/>
                <a:cs typeface="Calibri"/>
              </a:rPr>
              <a:t>martes </a:t>
            </a:r>
            <a:r>
              <a:rPr lang="es-ES" sz="1400" dirty="0">
                <a:latin typeface="Calibri"/>
                <a:cs typeface="Calibri"/>
              </a:rPr>
              <a:t>con su abuela.</a:t>
            </a:r>
            <a:endParaRPr lang="en-US" sz="1400" dirty="0">
              <a:latin typeface="Calibri"/>
              <a:cs typeface="Calibri"/>
            </a:endParaRPr>
          </a:p>
          <a:p>
            <a:r>
              <a:rPr lang="es-ES" sz="1400" dirty="0">
                <a:latin typeface="Calibri"/>
                <a:cs typeface="Calibri"/>
              </a:rPr>
              <a:t>A menudo hacen escapadas juntas.</a:t>
            </a:r>
            <a:endParaRPr lang="en-US" sz="1400" dirty="0">
              <a:latin typeface="Calibri"/>
              <a:cs typeface="Calibri"/>
            </a:endParaRPr>
          </a:p>
          <a:p>
            <a:endParaRPr lang="en-GB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55" name="CustomShape 6"/>
          <p:cNvSpPr/>
          <p:nvPr/>
        </p:nvSpPr>
        <p:spPr>
          <a:xfrm>
            <a:off x="3888000" y="4680000"/>
            <a:ext cx="2127960" cy="939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Hoy están pensando en 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tomar el autobús y visitar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un jardín especial, donde 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hay muchas cosas que ver. </a:t>
            </a:r>
            <a:endParaRPr lang="es-ES_tradnl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Bild 1"/>
          <p:cNvPicPr/>
          <p:nvPr/>
        </p:nvPicPr>
        <p:blipFill>
          <a:blip r:embed="rId3"/>
          <a:srcRect t="4521"/>
          <a:stretch/>
        </p:blipFill>
        <p:spPr>
          <a:xfrm>
            <a:off x="312480" y="136080"/>
            <a:ext cx="6368400" cy="4349520"/>
          </a:xfrm>
          <a:prstGeom prst="rect">
            <a:avLst/>
          </a:prstGeom>
          <a:ln>
            <a:noFill/>
          </a:ln>
        </p:spPr>
      </p:pic>
      <p:sp>
        <p:nvSpPr>
          <p:cNvPr id="57" name="CustomShape 1"/>
          <p:cNvSpPr/>
          <p:nvPr/>
        </p:nvSpPr>
        <p:spPr>
          <a:xfrm>
            <a:off x="1904760" y="6079320"/>
            <a:ext cx="182880" cy="367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8" name="Bild 4"/>
          <p:cNvPicPr/>
          <p:nvPr/>
        </p:nvPicPr>
        <p:blipFill>
          <a:blip r:embed="rId4"/>
          <a:srcRect t="1331" b="1598"/>
          <a:stretch/>
        </p:blipFill>
        <p:spPr>
          <a:xfrm>
            <a:off x="329400" y="4560120"/>
            <a:ext cx="6351840" cy="4410360"/>
          </a:xfrm>
          <a:prstGeom prst="rect">
            <a:avLst/>
          </a:prstGeom>
          <a:ln>
            <a:noFill/>
          </a:ln>
        </p:spPr>
      </p:pic>
      <p:sp>
        <p:nvSpPr>
          <p:cNvPr id="59" name="Line 2"/>
          <p:cNvSpPr/>
          <p:nvPr/>
        </p:nvSpPr>
        <p:spPr>
          <a:xfrm>
            <a:off x="0" y="4522680"/>
            <a:ext cx="6858000" cy="360"/>
          </a:xfrm>
          <a:prstGeom prst="line">
            <a:avLst/>
          </a:prstGeom>
          <a:ln w="936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60" name="CustomShape 3"/>
          <p:cNvSpPr/>
          <p:nvPr/>
        </p:nvSpPr>
        <p:spPr>
          <a:xfrm>
            <a:off x="434880" y="136080"/>
            <a:ext cx="3019680" cy="51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A Julia le encanta el sitio: 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“¡Qué jardín tan extraordinario, 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incluso hay fresas!”</a:t>
            </a:r>
          </a:p>
          <a:p>
            <a:endParaRPr lang="en-GB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1" name="CustomShape 4"/>
          <p:cNvSpPr/>
          <p:nvPr/>
        </p:nvSpPr>
        <p:spPr>
          <a:xfrm rot="224400">
            <a:off x="3799952" y="1253144"/>
            <a:ext cx="2742480" cy="45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GB" sz="1400" b="1" spc="-1" dirty="0" smtClean="0">
                <a:solidFill>
                  <a:srgbClr val="6AA825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El </a:t>
            </a:r>
            <a:r>
              <a:rPr lang="en-GB" sz="1400" b="1" spc="-1" dirty="0" err="1" smtClean="0">
                <a:solidFill>
                  <a:srgbClr val="6AA825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Jardín</a:t>
            </a:r>
            <a:r>
              <a:rPr lang="en-GB" sz="1400" b="1" spc="-1" dirty="0" smtClean="0">
                <a:solidFill>
                  <a:srgbClr val="6AA825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GB" sz="1400" b="1" spc="-1" dirty="0" err="1" smtClean="0">
                <a:solidFill>
                  <a:srgbClr val="6AA825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Sostenible</a:t>
            </a:r>
            <a:endParaRPr lang="en-GB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2" name="CustomShape 5"/>
          <p:cNvSpPr/>
          <p:nvPr/>
        </p:nvSpPr>
        <p:spPr>
          <a:xfrm rot="21283800">
            <a:off x="640440" y="1078560"/>
            <a:ext cx="3494880" cy="2328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" name="CustomShape 6"/>
          <p:cNvSpPr/>
          <p:nvPr/>
        </p:nvSpPr>
        <p:spPr>
          <a:xfrm rot="21283800">
            <a:off x="690525" y="4966747"/>
            <a:ext cx="2508389" cy="1936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Nuestro objetivo es:</a:t>
            </a:r>
          </a:p>
          <a:p>
            <a:pPr marL="182520" indent="-180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Proteger la diversidad de </a:t>
            </a:r>
            <a:b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</a:b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plantas,</a:t>
            </a:r>
          </a:p>
          <a:p>
            <a:pPr marL="182520" indent="-180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conservar viejas plantas que </a:t>
            </a:r>
            <a:b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</a:b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dan frutos,</a:t>
            </a:r>
          </a:p>
          <a:p>
            <a:pPr marL="182520" indent="-180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Compartir conocimientos</a:t>
            </a:r>
            <a:b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</a:b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sobre este tema,</a:t>
            </a:r>
          </a:p>
          <a:p>
            <a:pPr marL="182520" indent="-180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Dar semillas y plantas a otras</a:t>
            </a:r>
          </a:p>
          <a:p>
            <a:pPr marL="2520">
              <a:lnSpc>
                <a:spcPct val="100000"/>
              </a:lnSpc>
              <a:buClr>
                <a:srgbClr val="000000"/>
              </a:buClr>
            </a:pPr>
            <a:r>
              <a:rPr lang="es-ES_tradnl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 </a:t>
            </a: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personas</a:t>
            </a:r>
            <a:b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</a:br>
            <a:endParaRPr lang="es-ES_tradnl" sz="14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</a:pPr>
            <a:r>
              <a:rPr lang="es-ES_tradnl" sz="14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¡Vivimos la sostenibilidad!</a:t>
            </a:r>
            <a:endParaRPr lang="es-ES_tradnl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4" name="CustomShape 7"/>
          <p:cNvSpPr/>
          <p:nvPr/>
        </p:nvSpPr>
        <p:spPr>
          <a:xfrm>
            <a:off x="3888000" y="4680000"/>
            <a:ext cx="2518560" cy="86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“Cuando yo tenía la edad de Julia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había diferentes tipos de fresas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y zanahorias en nuestro jardín. 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¡Lo había casi olvidado!” </a:t>
            </a:r>
            <a:endParaRPr lang="es-ES_tradnl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5" name="CustomShape 8"/>
          <p:cNvSpPr/>
          <p:nvPr/>
        </p:nvSpPr>
        <p:spPr>
          <a:xfrm>
            <a:off x="4307040" y="6912000"/>
            <a:ext cx="2027520" cy="68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“¿Qué es la sostenibilidad?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Estoy segura que aquí 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podré encontrarla”.  </a:t>
            </a:r>
            <a:endParaRPr lang="es-ES_tradnl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Bild 1"/>
          <p:cNvPicPr/>
          <p:nvPr/>
        </p:nvPicPr>
        <p:blipFill>
          <a:blip r:embed="rId3"/>
          <a:srcRect t="2792"/>
          <a:stretch/>
        </p:blipFill>
        <p:spPr>
          <a:xfrm>
            <a:off x="188280" y="67320"/>
            <a:ext cx="6495480" cy="4516560"/>
          </a:xfrm>
          <a:prstGeom prst="rect">
            <a:avLst/>
          </a:prstGeom>
          <a:ln>
            <a:noFill/>
          </a:ln>
        </p:spPr>
      </p:pic>
      <p:sp>
        <p:nvSpPr>
          <p:cNvPr id="67" name="CustomShape 1"/>
          <p:cNvSpPr/>
          <p:nvPr/>
        </p:nvSpPr>
        <p:spPr>
          <a:xfrm rot="1135200">
            <a:off x="5691600" y="1487520"/>
            <a:ext cx="1552680" cy="27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 kg 6.00 EUR</a:t>
            </a:r>
            <a:endParaRPr lang="en-GB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8" name="Bild 5"/>
          <p:cNvPicPr/>
          <p:nvPr/>
        </p:nvPicPr>
        <p:blipFill>
          <a:blip r:embed="rId4"/>
          <a:stretch/>
        </p:blipFill>
        <p:spPr>
          <a:xfrm>
            <a:off x="215640" y="4426560"/>
            <a:ext cx="6495480" cy="4646520"/>
          </a:xfrm>
          <a:prstGeom prst="rect">
            <a:avLst/>
          </a:prstGeom>
          <a:ln>
            <a:noFill/>
          </a:ln>
        </p:spPr>
      </p:pic>
      <p:sp>
        <p:nvSpPr>
          <p:cNvPr id="69" name="CustomShape 2"/>
          <p:cNvSpPr/>
          <p:nvPr/>
        </p:nvSpPr>
        <p:spPr>
          <a:xfrm rot="4015800">
            <a:off x="5947920" y="6966000"/>
            <a:ext cx="763920" cy="271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200" b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¡</a:t>
            </a:r>
            <a:r>
              <a:rPr lang="en-GB" sz="1200" b="1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Prueba</a:t>
            </a:r>
            <a:r>
              <a:rPr lang="en-GB" sz="12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!</a:t>
            </a:r>
            <a:endParaRPr lang="en-GB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" name="Line 3"/>
          <p:cNvSpPr/>
          <p:nvPr/>
        </p:nvSpPr>
        <p:spPr>
          <a:xfrm>
            <a:off x="3497760" y="4522680"/>
            <a:ext cx="360" cy="4611600"/>
          </a:xfrm>
          <a:prstGeom prst="line">
            <a:avLst/>
          </a:prstGeom>
          <a:ln w="936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71" name="Line 4"/>
          <p:cNvSpPr/>
          <p:nvPr/>
        </p:nvSpPr>
        <p:spPr>
          <a:xfrm>
            <a:off x="0" y="4522680"/>
            <a:ext cx="6858000" cy="360"/>
          </a:xfrm>
          <a:prstGeom prst="line">
            <a:avLst/>
          </a:prstGeom>
          <a:ln w="936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72" name="CustomShape 5"/>
          <p:cNvSpPr/>
          <p:nvPr/>
        </p:nvSpPr>
        <p:spPr>
          <a:xfrm>
            <a:off x="695880" y="135000"/>
            <a:ext cx="3406680" cy="72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_tradnl" sz="120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A Julia le encantan las fresas, así que le pregunta a </a:t>
            </a:r>
          </a:p>
          <a:p>
            <a:r>
              <a:rPr lang="es-ES_tradnl" sz="120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su abuela: “¿podemos recoger fresas juntas?</a:t>
            </a:r>
            <a:endParaRPr lang="es-ES_tradnl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endParaRPr lang="en-GB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CustomShape 6"/>
          <p:cNvSpPr/>
          <p:nvPr/>
        </p:nvSpPr>
        <p:spPr>
          <a:xfrm rot="20824200">
            <a:off x="376920" y="1693440"/>
            <a:ext cx="1267920" cy="27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n-GB" sz="1100" b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¡</a:t>
            </a:r>
            <a:r>
              <a:rPr lang="en-GB" sz="1100" b="1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Recoge</a:t>
            </a:r>
            <a:r>
              <a:rPr lang="en-GB" sz="1100" b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GB" sz="1100" b="1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tus</a:t>
            </a:r>
            <a:r>
              <a:rPr lang="en-GB" sz="1100" b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GB" sz="1100" b="1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propias</a:t>
            </a:r>
            <a:endParaRPr lang="en-GB" sz="1100" b="1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  <a:p>
            <a:r>
              <a:rPr lang="en-GB" sz="1100" b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GB" sz="1100" b="1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fresas</a:t>
            </a:r>
            <a:r>
              <a:rPr lang="en-GB" sz="11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!</a:t>
            </a:r>
            <a:endParaRPr lang="en-GB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</a:pPr>
            <a:r>
              <a:rPr lang="en-GB" sz="11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1 kg 4.00 EUR</a:t>
            </a:r>
            <a:endParaRPr lang="en-GB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74" name="CustomShape 7"/>
          <p:cNvSpPr/>
          <p:nvPr/>
        </p:nvSpPr>
        <p:spPr>
          <a:xfrm>
            <a:off x="3744000" y="3528000"/>
            <a:ext cx="2895840" cy="73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en-GB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“¡Es una gran idea! Estoy seguro que podemos empezar ahora mismo” le susurra </a:t>
            </a:r>
            <a:r>
              <a:rPr lang="es-ES_tradnl" sz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Lewi</a:t>
            </a:r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 al </a:t>
            </a:r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oído. </a:t>
            </a:r>
            <a:endParaRPr lang="es-ES_tradnl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  <a:cs typeface="Calibri"/>
            </a:endParaRPr>
          </a:p>
        </p:txBody>
      </p:sp>
      <p:sp>
        <p:nvSpPr>
          <p:cNvPr id="75" name="CustomShape 8"/>
          <p:cNvSpPr/>
          <p:nvPr/>
        </p:nvSpPr>
        <p:spPr>
          <a:xfrm>
            <a:off x="374400" y="4896000"/>
            <a:ext cx="3121920" cy="51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Todos sienten mucha curiosidad para probar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las diferentes fresas y zanahorias.</a:t>
            </a:r>
            <a:endParaRPr lang="es-ES_tradnl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76" name="CustomShape 9"/>
          <p:cNvSpPr/>
          <p:nvPr/>
        </p:nvSpPr>
        <p:spPr>
          <a:xfrm>
            <a:off x="3582000" y="5112000"/>
            <a:ext cx="2363040" cy="51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_tradnl" sz="14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Mmm</a:t>
            </a: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, estas fresas son las que</a:t>
            </a:r>
            <a:endParaRPr lang="es-ES_tradnl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s-ES_tradnl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m</a:t>
            </a:r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ás me gustan</a:t>
            </a: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. Son muy </a:t>
            </a:r>
          </a:p>
          <a:p>
            <a:pPr>
              <a:lnSpc>
                <a:spcPct val="100000"/>
              </a:lnSpc>
            </a:pP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dulces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" name="CustomShape 10"/>
          <p:cNvSpPr/>
          <p:nvPr/>
        </p:nvSpPr>
        <p:spPr>
          <a:xfrm>
            <a:off x="3522960" y="6471360"/>
            <a:ext cx="1875600" cy="727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Estas parecen muy </a:t>
            </a:r>
          </a:p>
          <a:p>
            <a:pPr>
              <a:lnSpc>
                <a:spcPct val="100000"/>
              </a:lnSpc>
            </a:pPr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divertidas</a:t>
            </a: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... ¡Y saben </a:t>
            </a:r>
          </a:p>
          <a:p>
            <a:pPr>
              <a:lnSpc>
                <a:spcPct val="100000"/>
              </a:lnSpc>
            </a:pP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todas diferente!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8" name="CustomShape 11"/>
          <p:cNvSpPr/>
          <p:nvPr/>
        </p:nvSpPr>
        <p:spPr>
          <a:xfrm>
            <a:off x="3638472" y="7792966"/>
            <a:ext cx="1674360" cy="51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¡Guau!</a:t>
            </a: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, estas son las</a:t>
            </a:r>
          </a:p>
          <a:p>
            <a:pPr>
              <a:lnSpc>
                <a:spcPct val="100000"/>
              </a:lnSpc>
            </a:pPr>
            <a:r>
              <a:rPr lang="es-ES_tradnl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m</a:t>
            </a:r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ejores </a:t>
            </a:r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zanahorias que </a:t>
            </a:r>
          </a:p>
          <a:p>
            <a:pPr>
              <a:lnSpc>
                <a:spcPct val="100000"/>
              </a:lnSpc>
            </a:pPr>
            <a:r>
              <a:rPr lang="es-ES_tradnl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h</a:t>
            </a: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 </a:t>
            </a: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comido nunca. 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Bild 1"/>
          <p:cNvPicPr/>
          <p:nvPr/>
        </p:nvPicPr>
        <p:blipFill>
          <a:blip r:embed="rId3"/>
          <a:stretch/>
        </p:blipFill>
        <p:spPr>
          <a:xfrm>
            <a:off x="340920" y="105840"/>
            <a:ext cx="6300000" cy="4506840"/>
          </a:xfrm>
          <a:prstGeom prst="rect">
            <a:avLst/>
          </a:prstGeom>
          <a:ln>
            <a:noFill/>
          </a:ln>
        </p:spPr>
      </p:pic>
      <p:sp>
        <p:nvSpPr>
          <p:cNvPr id="80" name="CustomShape 1"/>
          <p:cNvSpPr/>
          <p:nvPr/>
        </p:nvSpPr>
        <p:spPr>
          <a:xfrm>
            <a:off x="3978720" y="424800"/>
            <a:ext cx="900360" cy="567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_tradnl" sz="105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Se venden: </a:t>
            </a:r>
            <a:endParaRPr lang="es-ES_tradnl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s-ES_tradnl" sz="1050" b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Fresas y </a:t>
            </a:r>
          </a:p>
          <a:p>
            <a:pPr>
              <a:lnSpc>
                <a:spcPct val="100000"/>
              </a:lnSpc>
            </a:pPr>
            <a:r>
              <a:rPr lang="es-ES_tradnl" sz="1050" b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mermelada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1" name="CustomShape 2"/>
          <p:cNvSpPr/>
          <p:nvPr/>
        </p:nvSpPr>
        <p:spPr>
          <a:xfrm>
            <a:off x="5320440" y="1598040"/>
            <a:ext cx="995040" cy="407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/>
          <a:lstStyle/>
          <a:p>
            <a:pPr>
              <a:lnSpc>
                <a:spcPct val="100000"/>
              </a:lnSpc>
            </a:pPr>
            <a:r>
              <a:rPr lang="es-ES_tradnl" sz="105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¡Devolved los </a:t>
            </a:r>
          </a:p>
          <a:p>
            <a:pPr>
              <a:lnSpc>
                <a:spcPct val="100000"/>
              </a:lnSpc>
            </a:pPr>
            <a:r>
              <a:rPr lang="es-ES_tradnl" sz="105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tarros vacíos!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2" name="CustomShape 3"/>
          <p:cNvSpPr/>
          <p:nvPr/>
        </p:nvSpPr>
        <p:spPr>
          <a:xfrm>
            <a:off x="3903840" y="1979640"/>
            <a:ext cx="1850040" cy="24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050" b="1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Fresas</a:t>
            </a:r>
            <a:r>
              <a:rPr lang="en-GB" sz="105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lang="en-GB" sz="105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6.00 </a:t>
            </a:r>
            <a:r>
              <a:rPr lang="en-GB" sz="1050" b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euros</a:t>
            </a:r>
            <a:r>
              <a:rPr lang="en-GB" sz="105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/ </a:t>
            </a:r>
            <a:r>
              <a:rPr lang="en-GB" sz="105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kilo</a:t>
            </a:r>
            <a:endParaRPr lang="en-GB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3" name="CustomShape 4"/>
          <p:cNvSpPr/>
          <p:nvPr/>
        </p:nvSpPr>
        <p:spPr>
          <a:xfrm>
            <a:off x="3744000" y="2306160"/>
            <a:ext cx="2377400" cy="24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/>
          <a:lstStyle/>
          <a:p>
            <a:pPr>
              <a:lnSpc>
                <a:spcPct val="100000"/>
              </a:lnSpc>
            </a:pPr>
            <a:r>
              <a:rPr lang="es-ES_tradnl" sz="105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            1 tarro (1/4 kg) 5.00 EUR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4" name="Bild 6"/>
          <p:cNvPicPr/>
          <p:nvPr/>
        </p:nvPicPr>
        <p:blipFill>
          <a:blip r:embed="rId4"/>
          <a:stretch/>
        </p:blipFill>
        <p:spPr>
          <a:xfrm>
            <a:off x="340920" y="4778640"/>
            <a:ext cx="6100200" cy="4363560"/>
          </a:xfrm>
          <a:prstGeom prst="rect">
            <a:avLst/>
          </a:prstGeom>
          <a:ln>
            <a:noFill/>
          </a:ln>
        </p:spPr>
      </p:pic>
      <p:sp>
        <p:nvSpPr>
          <p:cNvPr id="85" name="CustomShape 5"/>
          <p:cNvSpPr/>
          <p:nvPr/>
        </p:nvSpPr>
        <p:spPr>
          <a:xfrm>
            <a:off x="576000" y="7992000"/>
            <a:ext cx="1004040" cy="39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_tradnl" sz="1000" b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Fresas</a:t>
            </a:r>
            <a:endParaRPr lang="es-ES_tradnl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s-ES_tradnl" sz="10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6.00 </a:t>
            </a:r>
            <a:r>
              <a:rPr lang="es-ES_tradnl" sz="1000" b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euros/kilo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1556640" y="8231040"/>
            <a:ext cx="1570320" cy="408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/>
          <a:lstStyle/>
          <a:p>
            <a:r>
              <a:rPr lang="es-ES_tradnl" sz="105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 tarro (1/4 kg)</a:t>
            </a:r>
            <a:endParaRPr lang="es-ES_tradnl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s-ES_tradnl" sz="105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	</a:t>
            </a:r>
            <a:r>
              <a:rPr lang="en-GB" sz="105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	5.00 EUR</a:t>
            </a:r>
            <a:endParaRPr lang="en-GB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960840" y="8498520"/>
            <a:ext cx="1019520" cy="568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s-ES_tradnl" sz="105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Panqueque con</a:t>
            </a:r>
          </a:p>
          <a:p>
            <a:pPr algn="ctr">
              <a:lnSpc>
                <a:spcPct val="100000"/>
              </a:lnSpc>
            </a:pPr>
            <a:r>
              <a:rPr lang="es-ES_tradnl" sz="1050" b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mermelada</a:t>
            </a:r>
            <a:endParaRPr lang="es-ES_tradnl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ES_tradnl" sz="105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3.00 </a:t>
            </a:r>
            <a:r>
              <a:rPr lang="es-ES_tradnl" sz="105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EUR/pieza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" name="Line 8"/>
          <p:cNvSpPr/>
          <p:nvPr/>
        </p:nvSpPr>
        <p:spPr>
          <a:xfrm>
            <a:off x="0" y="4632480"/>
            <a:ext cx="6858000" cy="360"/>
          </a:xfrm>
          <a:prstGeom prst="line">
            <a:avLst/>
          </a:prstGeom>
          <a:ln w="936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89" name="Line 9"/>
          <p:cNvSpPr/>
          <p:nvPr/>
        </p:nvSpPr>
        <p:spPr>
          <a:xfrm>
            <a:off x="3570840" y="0"/>
            <a:ext cx="360" cy="9134280"/>
          </a:xfrm>
          <a:prstGeom prst="line">
            <a:avLst/>
          </a:prstGeom>
          <a:ln w="936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90" name="CustomShape 10"/>
          <p:cNvSpPr/>
          <p:nvPr/>
        </p:nvSpPr>
        <p:spPr>
          <a:xfrm>
            <a:off x="518760" y="278640"/>
            <a:ext cx="3583800" cy="9278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Este es </a:t>
            </a:r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Benjamín. </a:t>
            </a:r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Cocina para los</a:t>
            </a:r>
          </a:p>
          <a:p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visitantes que vienen </a:t>
            </a:r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al Jardín Sostenible. </a:t>
            </a:r>
            <a:endParaRPr lang="es-ES_tradnl" sz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  <a:p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Hoy preparará su famosa mermelada </a:t>
            </a:r>
          </a:p>
          <a:p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de fresa con miel. </a:t>
            </a:r>
            <a:endParaRPr lang="es-ES_tradnl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91" name="CustomShape 11"/>
          <p:cNvSpPr/>
          <p:nvPr/>
        </p:nvSpPr>
        <p:spPr>
          <a:xfrm>
            <a:off x="3744000" y="2806700"/>
            <a:ext cx="2969640" cy="15838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/>
          <a:lstStyle/>
          <a:p>
            <a:pPr>
              <a:lnSpc>
                <a:spcPct val="100000"/>
              </a:lnSpc>
            </a:pPr>
            <a:r>
              <a:rPr lang="es-ES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 charset="0"/>
                <a:cs typeface="Calibri"/>
              </a:rPr>
              <a:t>Julia pregunta a su abuela la razón de</a:t>
            </a:r>
          </a:p>
          <a:p>
            <a:pPr>
              <a:lnSpc>
                <a:spcPct val="100000"/>
              </a:lnSpc>
            </a:pPr>
            <a:r>
              <a:rPr lang="es-ES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 charset="0"/>
                <a:cs typeface="Calibri"/>
              </a:rPr>
              <a:t> que la gente traiga de casa sus tarros </a:t>
            </a:r>
          </a:p>
          <a:p>
            <a:pPr>
              <a:lnSpc>
                <a:spcPct val="100000"/>
              </a:lnSpc>
            </a:pPr>
            <a:r>
              <a:rPr lang="es-ES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 charset="0"/>
                <a:cs typeface="Calibri"/>
              </a:rPr>
              <a:t>vacíos.</a:t>
            </a:r>
            <a:r>
              <a:rPr lang="es-ES" sz="1200" dirty="0" smtClean="0">
                <a:latin typeface="Calibri"/>
                <a:cs typeface="Calibri"/>
              </a:rPr>
              <a:t> Devuelven los tarros para </a:t>
            </a:r>
          </a:p>
          <a:p>
            <a:pPr>
              <a:lnSpc>
                <a:spcPct val="100000"/>
              </a:lnSpc>
            </a:pPr>
            <a:r>
              <a:rPr lang="es-ES" sz="1200" dirty="0" smtClean="0">
                <a:latin typeface="Calibri"/>
                <a:cs typeface="Calibri"/>
              </a:rPr>
              <a:t>que </a:t>
            </a:r>
            <a:r>
              <a:rPr lang="es-ES" sz="1200" dirty="0" smtClean="0">
                <a:latin typeface="Calibri"/>
                <a:cs typeface="Calibri"/>
              </a:rPr>
              <a:t>Benjamín </a:t>
            </a:r>
            <a:r>
              <a:rPr lang="es-ES" sz="1200" dirty="0" smtClean="0">
                <a:latin typeface="Calibri"/>
                <a:cs typeface="Calibri"/>
              </a:rPr>
              <a:t>pueda usarlos de </a:t>
            </a:r>
          </a:p>
          <a:p>
            <a:pPr>
              <a:lnSpc>
                <a:spcPct val="100000"/>
              </a:lnSpc>
            </a:pPr>
            <a:r>
              <a:rPr lang="es-ES" sz="1200" dirty="0" smtClean="0">
                <a:latin typeface="Calibri"/>
                <a:cs typeface="Calibri"/>
              </a:rPr>
              <a:t>nuevo y así no tenga que comprar </a:t>
            </a:r>
          </a:p>
          <a:p>
            <a:pPr>
              <a:lnSpc>
                <a:spcPct val="100000"/>
              </a:lnSpc>
            </a:pPr>
            <a:r>
              <a:rPr lang="es-ES" sz="1200" dirty="0" smtClean="0">
                <a:latin typeface="Calibri"/>
                <a:cs typeface="Calibri"/>
              </a:rPr>
              <a:t>otros. ¡Esto es bueno para el medio</a:t>
            </a:r>
          </a:p>
          <a:p>
            <a:pPr>
              <a:lnSpc>
                <a:spcPct val="100000"/>
              </a:lnSpc>
            </a:pPr>
            <a:r>
              <a:rPr lang="es-ES" sz="1200" dirty="0" smtClean="0">
                <a:latin typeface="Calibri"/>
                <a:cs typeface="Calibri"/>
              </a:rPr>
              <a:t>ambiente!” </a:t>
            </a:r>
            <a:endParaRPr lang="es-E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  <a:ea typeface="Calibri" charset="0"/>
              <a:cs typeface="Calibri"/>
            </a:endParaRPr>
          </a:p>
        </p:txBody>
      </p:sp>
      <p:sp>
        <p:nvSpPr>
          <p:cNvPr id="92" name="CustomShape 12"/>
          <p:cNvSpPr/>
          <p:nvPr/>
        </p:nvSpPr>
        <p:spPr>
          <a:xfrm>
            <a:off x="3672000" y="4752000"/>
            <a:ext cx="2959200" cy="15853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Julia echa una ojeada a la lista de 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precios y se sorprende “¿Por qué un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kilo de mermelada cuesta mucho más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que un kilo de fresas?”. ¿Tenéis 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alguna idea? 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¿Podéis ayudar a </a:t>
            </a:r>
            <a:r>
              <a:rPr lang="es-ES_tradnl" sz="14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Lewi</a:t>
            </a:r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a explicárselo a Julia?</a:t>
            </a:r>
          </a:p>
          <a:p>
            <a:endParaRPr lang="en-GB" sz="14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Bild 1"/>
          <p:cNvPicPr/>
          <p:nvPr/>
        </p:nvPicPr>
        <p:blipFill>
          <a:blip r:embed="rId3"/>
          <a:srcRect t="3443" r="10065" b="6197"/>
          <a:stretch/>
        </p:blipFill>
        <p:spPr>
          <a:xfrm>
            <a:off x="0" y="0"/>
            <a:ext cx="6573600" cy="4724280"/>
          </a:xfrm>
          <a:prstGeom prst="rect">
            <a:avLst/>
          </a:prstGeom>
          <a:ln>
            <a:noFill/>
          </a:ln>
        </p:spPr>
      </p:pic>
      <p:pic>
        <p:nvPicPr>
          <p:cNvPr id="94" name="Bild 2"/>
          <p:cNvPicPr/>
          <p:nvPr/>
        </p:nvPicPr>
        <p:blipFill>
          <a:blip r:embed="rId4"/>
          <a:srcRect t="15738"/>
          <a:stretch/>
        </p:blipFill>
        <p:spPr>
          <a:xfrm>
            <a:off x="235080" y="5068800"/>
            <a:ext cx="6434640" cy="3878640"/>
          </a:xfrm>
          <a:prstGeom prst="rect">
            <a:avLst/>
          </a:prstGeom>
          <a:ln>
            <a:noFill/>
          </a:ln>
        </p:spPr>
      </p:pic>
      <p:sp>
        <p:nvSpPr>
          <p:cNvPr id="95" name="CustomShape 1"/>
          <p:cNvSpPr/>
          <p:nvPr/>
        </p:nvSpPr>
        <p:spPr>
          <a:xfrm>
            <a:off x="4244423" y="316530"/>
            <a:ext cx="883800" cy="45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Empleados</a:t>
            </a:r>
          </a:p>
          <a:p>
            <a:pPr>
              <a:lnSpc>
                <a:spcPct val="100000"/>
              </a:lnSpc>
            </a:pP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(</a:t>
            </a:r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salarios</a:t>
            </a: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)</a:t>
            </a:r>
            <a:endParaRPr lang="es-ES_tradnl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96" name="CustomShape 2"/>
          <p:cNvSpPr/>
          <p:nvPr/>
        </p:nvSpPr>
        <p:spPr>
          <a:xfrm>
            <a:off x="4244423" y="1109250"/>
            <a:ext cx="961560" cy="45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Propietarios</a:t>
            </a:r>
          </a:p>
          <a:p>
            <a:pPr>
              <a:lnSpc>
                <a:spcPct val="100000"/>
              </a:lnSpc>
            </a:pP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(</a:t>
            </a:r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beneficios</a:t>
            </a: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)</a:t>
            </a:r>
            <a:endParaRPr lang="es-ES_tradnl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97" name="CustomShape 3"/>
          <p:cNvSpPr/>
          <p:nvPr/>
        </p:nvSpPr>
        <p:spPr>
          <a:xfrm>
            <a:off x="4244423" y="1840590"/>
            <a:ext cx="961560" cy="45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Gobierno</a:t>
            </a:r>
          </a:p>
          <a:p>
            <a:pPr>
              <a:lnSpc>
                <a:spcPct val="100000"/>
              </a:lnSpc>
            </a:pP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(</a:t>
            </a:r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impuestos</a:t>
            </a:r>
            <a:r>
              <a:rPr lang="en-GB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)</a:t>
            </a:r>
            <a:endParaRPr lang="en-GB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98" name="CustomShape 4"/>
          <p:cNvSpPr/>
          <p:nvPr/>
        </p:nvSpPr>
        <p:spPr>
          <a:xfrm>
            <a:off x="2418008" y="1646640"/>
            <a:ext cx="1159560" cy="100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s-ES_tradnl" sz="12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Horas de trabajo, </a:t>
            </a:r>
          </a:p>
          <a:p>
            <a:pPr algn="ctr">
              <a:lnSpc>
                <a:spcPct val="100000"/>
              </a:lnSpc>
            </a:pPr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Otros </a:t>
            </a:r>
          </a:p>
          <a:p>
            <a:pPr algn="ctr">
              <a:lnSpc>
                <a:spcPct val="100000"/>
              </a:lnSpc>
            </a:pPr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ingredientes</a:t>
            </a:r>
            <a:r>
              <a:rPr lang="es-ES_tradnl" sz="12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, </a:t>
            </a:r>
          </a:p>
          <a:p>
            <a:pPr algn="ctr">
              <a:lnSpc>
                <a:spcPct val="100000"/>
              </a:lnSpc>
            </a:pPr>
            <a:r>
              <a:rPr lang="es-ES_tradnl" sz="12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conocimiento, </a:t>
            </a:r>
          </a:p>
          <a:p>
            <a:pPr algn="ctr">
              <a:lnSpc>
                <a:spcPct val="100000"/>
              </a:lnSpc>
            </a:pPr>
            <a:r>
              <a:rPr lang="es-ES_tradnl" sz="12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idea</a:t>
            </a:r>
            <a:endParaRPr lang="es-ES_tradnl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99" name="CustomShape 5"/>
          <p:cNvSpPr/>
          <p:nvPr/>
        </p:nvSpPr>
        <p:spPr>
          <a:xfrm>
            <a:off x="1400760" y="2935800"/>
            <a:ext cx="1087200" cy="63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s-ES_tradnl" sz="12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Horas de trabajo, </a:t>
            </a:r>
          </a:p>
          <a:p>
            <a:pPr algn="ctr">
              <a:lnSpc>
                <a:spcPct val="100000"/>
              </a:lnSpc>
            </a:pPr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c</a:t>
            </a:r>
            <a:r>
              <a:rPr lang="es-ES_tradnl" sz="12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esto,</a:t>
            </a:r>
          </a:p>
          <a:p>
            <a:pPr algn="ctr">
              <a:lnSpc>
                <a:spcPct val="100000"/>
              </a:lnSpc>
            </a:pPr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conocimiento</a:t>
            </a:r>
            <a:endParaRPr lang="es-ES_tradnl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0" name="CustomShape 6"/>
          <p:cNvSpPr/>
          <p:nvPr/>
        </p:nvSpPr>
        <p:spPr>
          <a:xfrm>
            <a:off x="1400760" y="3807360"/>
            <a:ext cx="1001160" cy="45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s-ES_tradnl" sz="12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Recogen </a:t>
            </a:r>
          </a:p>
          <a:p>
            <a:pPr algn="ctr">
              <a:lnSpc>
                <a:spcPct val="100000"/>
              </a:lnSpc>
            </a:pPr>
            <a:r>
              <a:rPr lang="es-ES_tradnl" sz="12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las fresas</a:t>
            </a:r>
          </a:p>
          <a:p>
            <a:pPr algn="ctr">
              <a:lnSpc>
                <a:spcPct val="100000"/>
              </a:lnSpc>
            </a:pPr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para ti</a:t>
            </a:r>
            <a:endParaRPr lang="es-ES_tradnl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1" name="CustomShape 7"/>
          <p:cNvSpPr/>
          <p:nvPr/>
        </p:nvSpPr>
        <p:spPr>
          <a:xfrm>
            <a:off x="367200" y="3807360"/>
            <a:ext cx="988920" cy="635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s-ES_tradnl" sz="12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La gente recoge</a:t>
            </a:r>
          </a:p>
          <a:p>
            <a:pPr algn="ctr">
              <a:lnSpc>
                <a:spcPct val="100000"/>
              </a:lnSpc>
            </a:pPr>
            <a:r>
              <a:rPr lang="es-ES_tradnl" sz="12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las fresas</a:t>
            </a:r>
            <a:endParaRPr lang="es-ES_tradnl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2" name="CustomShape 8"/>
          <p:cNvSpPr/>
          <p:nvPr/>
        </p:nvSpPr>
        <p:spPr>
          <a:xfrm>
            <a:off x="2465168" y="3490200"/>
            <a:ext cx="1065240" cy="548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s-ES_tradnl" sz="12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Mermelada, </a:t>
            </a:r>
          </a:p>
          <a:p>
            <a:pPr algn="ctr">
              <a:lnSpc>
                <a:spcPct val="100000"/>
              </a:lnSpc>
            </a:pPr>
            <a:r>
              <a:rPr lang="es-ES_tradnl" sz="12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panqueques</a:t>
            </a:r>
            <a:endParaRPr lang="es-ES_tradnl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3" name="Line 9"/>
          <p:cNvSpPr/>
          <p:nvPr/>
        </p:nvSpPr>
        <p:spPr>
          <a:xfrm>
            <a:off x="0" y="4632480"/>
            <a:ext cx="6858000" cy="360"/>
          </a:xfrm>
          <a:prstGeom prst="line">
            <a:avLst/>
          </a:prstGeom>
          <a:ln w="936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04" name="Line 10"/>
          <p:cNvSpPr/>
          <p:nvPr/>
        </p:nvSpPr>
        <p:spPr>
          <a:xfrm>
            <a:off x="3755520" y="4632480"/>
            <a:ext cx="360" cy="4511520"/>
          </a:xfrm>
          <a:prstGeom prst="line">
            <a:avLst/>
          </a:prstGeom>
          <a:ln w="936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05" name="CustomShape 11"/>
          <p:cNvSpPr/>
          <p:nvPr/>
        </p:nvSpPr>
        <p:spPr>
          <a:xfrm>
            <a:off x="-10440" y="161280"/>
            <a:ext cx="3442320" cy="727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" sz="1200" dirty="0">
                <a:latin typeface="Calibri"/>
                <a:cs typeface="Calibri"/>
              </a:rPr>
              <a:t>Suerte que </a:t>
            </a:r>
            <a:r>
              <a:rPr lang="es-ES" sz="1200" dirty="0" err="1">
                <a:latin typeface="Calibri"/>
                <a:cs typeface="Calibri"/>
              </a:rPr>
              <a:t>Lewi</a:t>
            </a:r>
            <a:r>
              <a:rPr lang="es-ES" sz="1200" dirty="0">
                <a:latin typeface="Calibri"/>
                <a:cs typeface="Calibri"/>
              </a:rPr>
              <a:t> preste siempre atención.</a:t>
            </a:r>
            <a:endParaRPr lang="en-US" sz="1200" dirty="0">
              <a:latin typeface="Calibri"/>
              <a:cs typeface="Calibri"/>
            </a:endParaRPr>
          </a:p>
          <a:p>
            <a:r>
              <a:rPr lang="es-ES" sz="1200" dirty="0">
                <a:latin typeface="Calibri"/>
                <a:cs typeface="Calibri"/>
              </a:rPr>
              <a:t>Él puede explicar porque unas cosas </a:t>
            </a:r>
            <a:endParaRPr lang="es-ES" sz="1200" dirty="0" smtClean="0">
              <a:latin typeface="Calibri"/>
              <a:cs typeface="Calibri"/>
            </a:endParaRPr>
          </a:p>
          <a:p>
            <a:r>
              <a:rPr lang="es-ES" sz="1200" dirty="0" smtClean="0">
                <a:latin typeface="Calibri"/>
                <a:cs typeface="Calibri"/>
              </a:rPr>
              <a:t>cuestan </a:t>
            </a:r>
            <a:r>
              <a:rPr lang="es-ES" sz="1200" dirty="0">
                <a:latin typeface="Calibri"/>
                <a:cs typeface="Calibri"/>
              </a:rPr>
              <a:t>más que otras.</a:t>
            </a:r>
            <a:endParaRPr lang="en-US" sz="12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lang="en-GB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6" name="CustomShape 12"/>
          <p:cNvSpPr/>
          <p:nvPr/>
        </p:nvSpPr>
        <p:spPr>
          <a:xfrm>
            <a:off x="4016160" y="2952000"/>
            <a:ext cx="2750400" cy="1367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El valor a</a:t>
            </a:r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ñadido se distribuye entre:</a:t>
            </a:r>
            <a:endParaRPr lang="es-ES_tradnl" sz="14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</a:pPr>
            <a:endParaRPr lang="es-ES_tradnl" sz="14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  <a:p>
            <a:pPr marL="179280" indent="-1771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empleados (salarios)</a:t>
            </a:r>
          </a:p>
          <a:p>
            <a:pPr marL="179280" indent="-1771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p</a:t>
            </a: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ropietarios de la empresa</a:t>
            </a:r>
            <a:b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</a:b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(beneficios)</a:t>
            </a:r>
          </a:p>
          <a:p>
            <a:pPr marL="179280" indent="-1771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gobierno (impuestos)</a:t>
            </a:r>
            <a:endParaRPr lang="es-ES_tradnl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7" name="CustomShape 13"/>
          <p:cNvSpPr/>
          <p:nvPr/>
        </p:nvSpPr>
        <p:spPr>
          <a:xfrm>
            <a:off x="600074" y="4725720"/>
            <a:ext cx="2871045" cy="1497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“¡</a:t>
            </a:r>
            <a:r>
              <a:rPr lang="es-ES_tradnl" sz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Mmm</a:t>
            </a:r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! ¡Cómo me gustan estos </a:t>
            </a:r>
          </a:p>
          <a:p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panqueques! ¡Me comería dos más!” </a:t>
            </a:r>
          </a:p>
          <a:p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dice Julia. </a:t>
            </a:r>
          </a:p>
          <a:p>
            <a:r>
              <a:rPr lang="es-ES_tradnl" sz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Lewi</a:t>
            </a:r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piensa que saben diferente a </a:t>
            </a:r>
          </a:p>
          <a:p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otros panqueques que ha comido. </a:t>
            </a:r>
          </a:p>
          <a:p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Quiere que Julia pregunte a </a:t>
            </a:r>
            <a:r>
              <a:rPr lang="es-ES_tradnl" sz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Benjamin</a:t>
            </a:r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</a:t>
            </a:r>
          </a:p>
          <a:p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si tiene alguna receta secreta. </a:t>
            </a:r>
            <a:endParaRPr lang="es-ES_tradnl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8" name="CustomShape 14"/>
          <p:cNvSpPr/>
          <p:nvPr/>
        </p:nvSpPr>
        <p:spPr>
          <a:xfrm>
            <a:off x="3816000" y="4824000"/>
            <a:ext cx="3004920" cy="1580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/>
          <a:lstStyle/>
          <a:p>
            <a:r>
              <a:rPr lang="es-ES_tradnl" sz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Benjamin</a:t>
            </a:r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responde, “Mis panqueques </a:t>
            </a:r>
          </a:p>
          <a:p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y mermelada son tan buenos porque </a:t>
            </a:r>
          </a:p>
          <a:p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uso los mejores ingredientes. Conozco </a:t>
            </a:r>
          </a:p>
          <a:p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de dónde provienen todos los ingredientes.</a:t>
            </a:r>
          </a:p>
          <a:p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Luego se </a:t>
            </a:r>
            <a:r>
              <a:rPr lang="es-ES_tradnl" sz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rie</a:t>
            </a:r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, “puedo incluso verlos</a:t>
            </a:r>
          </a:p>
          <a:p>
            <a:r>
              <a:rPr lang="es-ES_tradnl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desde el campanario de la iglesia”. </a:t>
            </a:r>
            <a:endParaRPr lang="es-ES_tradnl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Bild 1"/>
          <p:cNvPicPr/>
          <p:nvPr/>
        </p:nvPicPr>
        <p:blipFill>
          <a:blip r:embed="rId3"/>
          <a:stretch/>
        </p:blipFill>
        <p:spPr>
          <a:xfrm>
            <a:off x="317520" y="141120"/>
            <a:ext cx="6096240" cy="4360680"/>
          </a:xfrm>
          <a:prstGeom prst="rect">
            <a:avLst/>
          </a:prstGeom>
          <a:ln>
            <a:noFill/>
          </a:ln>
        </p:spPr>
      </p:pic>
      <p:pic>
        <p:nvPicPr>
          <p:cNvPr id="110" name="Bild 2"/>
          <p:cNvPicPr/>
          <p:nvPr/>
        </p:nvPicPr>
        <p:blipFill>
          <a:blip r:embed="rId4"/>
          <a:srcRect l="4630" t="8304"/>
          <a:stretch/>
        </p:blipFill>
        <p:spPr>
          <a:xfrm>
            <a:off x="317520" y="4949640"/>
            <a:ext cx="6100560" cy="4196160"/>
          </a:xfrm>
          <a:prstGeom prst="rect">
            <a:avLst/>
          </a:prstGeom>
          <a:ln>
            <a:noFill/>
          </a:ln>
        </p:spPr>
      </p:pic>
      <p:sp>
        <p:nvSpPr>
          <p:cNvPr id="111" name="CustomShape 1"/>
          <p:cNvSpPr/>
          <p:nvPr/>
        </p:nvSpPr>
        <p:spPr>
          <a:xfrm>
            <a:off x="251640" y="4766760"/>
            <a:ext cx="1762920" cy="115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" sz="1400" dirty="0" smtClean="0"/>
              <a:t>“</a:t>
            </a:r>
            <a:r>
              <a:rPr lang="es-ES" sz="1400" dirty="0"/>
              <a:t>M</a:t>
            </a:r>
            <a:r>
              <a:rPr lang="es-ES" sz="1400" dirty="0" smtClean="0"/>
              <a:t>is </a:t>
            </a:r>
            <a:r>
              <a:rPr lang="es-ES" sz="1400" dirty="0"/>
              <a:t>productos no </a:t>
            </a:r>
            <a:endParaRPr lang="es-ES" sz="1400" dirty="0" smtClean="0"/>
          </a:p>
          <a:p>
            <a:r>
              <a:rPr lang="es-ES" sz="1400" dirty="0" smtClean="0"/>
              <a:t> viajan </a:t>
            </a:r>
            <a:r>
              <a:rPr lang="es-ES" sz="1400" dirty="0"/>
              <a:t>de muy lejos</a:t>
            </a:r>
            <a:r>
              <a:rPr lang="es-ES" sz="1400" dirty="0" smtClean="0"/>
              <a:t>.</a:t>
            </a:r>
          </a:p>
          <a:p>
            <a:r>
              <a:rPr lang="es-ES" sz="1400" dirty="0" smtClean="0"/>
              <a:t> </a:t>
            </a:r>
            <a:r>
              <a:rPr lang="es-ES" sz="1400" dirty="0"/>
              <a:t>Esto es bueno </a:t>
            </a:r>
            <a:endParaRPr lang="es-ES" sz="1400" dirty="0" smtClean="0"/>
          </a:p>
          <a:p>
            <a:r>
              <a:rPr lang="es-ES" sz="1400" dirty="0" smtClean="0"/>
              <a:t>para </a:t>
            </a:r>
            <a:r>
              <a:rPr lang="es-ES" sz="1400" dirty="0"/>
              <a:t>el medio </a:t>
            </a:r>
            <a:endParaRPr lang="es-ES" sz="1400" dirty="0" smtClean="0"/>
          </a:p>
          <a:p>
            <a:r>
              <a:rPr lang="es-ES" sz="1400" dirty="0" smtClean="0"/>
              <a:t>ambiente”.</a:t>
            </a:r>
            <a:r>
              <a:rPr lang="en-US" sz="1400" dirty="0" smtClean="0"/>
              <a:t> </a:t>
            </a:r>
            <a:endParaRPr lang="en-GB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2" name="CustomShape 2"/>
          <p:cNvSpPr/>
          <p:nvPr/>
        </p:nvSpPr>
        <p:spPr>
          <a:xfrm>
            <a:off x="3139560" y="4716000"/>
            <a:ext cx="2115000" cy="136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“Puesto que la gente de la 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región compra mis productos, 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tengo mi trabajo aquí y no 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tengo que alejarme. 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Siempre trato a mis 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clientes y empleados</a:t>
            </a:r>
          </a:p>
          <a:p>
            <a:r>
              <a:rPr lang="es-ES_tradnl" sz="1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 de manera justa</a:t>
            </a:r>
            <a:r>
              <a:rPr lang="es-ES_tradnl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”.</a:t>
            </a:r>
            <a:endParaRPr lang="es-ES_tradnl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3" name="CustomShape 3"/>
          <p:cNvSpPr/>
          <p:nvPr/>
        </p:nvSpPr>
        <p:spPr>
          <a:xfrm>
            <a:off x="127230" y="6511403"/>
            <a:ext cx="2482560" cy="819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" sz="1400" dirty="0" smtClean="0"/>
              <a:t>“Mis </a:t>
            </a:r>
            <a:r>
              <a:rPr lang="es-ES" sz="1400" dirty="0"/>
              <a:t>clientes conocen </a:t>
            </a:r>
            <a:endParaRPr lang="es-ES" sz="1400" dirty="0" smtClean="0"/>
          </a:p>
          <a:p>
            <a:pPr>
              <a:lnSpc>
                <a:spcPct val="100000"/>
              </a:lnSpc>
            </a:pPr>
            <a:r>
              <a:rPr lang="es-ES" sz="1400" dirty="0" smtClean="0"/>
              <a:t>perfectamente </a:t>
            </a:r>
            <a:r>
              <a:rPr lang="es-ES" sz="1400" dirty="0"/>
              <a:t>como están </a:t>
            </a:r>
            <a:endParaRPr lang="es-ES" sz="1400" dirty="0" smtClean="0"/>
          </a:p>
          <a:p>
            <a:pPr>
              <a:lnSpc>
                <a:spcPct val="100000"/>
              </a:lnSpc>
            </a:pPr>
            <a:r>
              <a:rPr lang="es-ES" sz="1400" dirty="0" smtClean="0"/>
              <a:t>hechos </a:t>
            </a:r>
            <a:r>
              <a:rPr lang="es-ES" sz="1400" dirty="0"/>
              <a:t>mis productos. </a:t>
            </a:r>
            <a:endParaRPr lang="es-ES" sz="1400" dirty="0" smtClean="0"/>
          </a:p>
          <a:p>
            <a:pPr>
              <a:lnSpc>
                <a:spcPct val="100000"/>
              </a:lnSpc>
            </a:pPr>
            <a:r>
              <a:rPr lang="es-ES" sz="1400" dirty="0" smtClean="0"/>
              <a:t>Trato </a:t>
            </a:r>
            <a:r>
              <a:rPr lang="es-ES" sz="1400" dirty="0"/>
              <a:t>con mucho cuidado </a:t>
            </a:r>
            <a:r>
              <a:rPr lang="es-ES" sz="1400" dirty="0" smtClean="0"/>
              <a:t>a </a:t>
            </a:r>
            <a:r>
              <a:rPr lang="es-ES" sz="1400" dirty="0"/>
              <a:t>mis animales”.</a:t>
            </a:r>
            <a:r>
              <a:rPr lang="en-US" sz="1400" dirty="0"/>
              <a:t> </a:t>
            </a:r>
            <a:r>
              <a:rPr lang="en-GB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”</a:t>
            </a:r>
            <a:endParaRPr lang="en-GB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4" name="CustomShape 4"/>
          <p:cNvSpPr/>
          <p:nvPr/>
        </p:nvSpPr>
        <p:spPr>
          <a:xfrm>
            <a:off x="3761540" y="8158320"/>
            <a:ext cx="2181960" cy="515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" sz="1400" dirty="0" smtClean="0"/>
              <a:t>“Nuestros </a:t>
            </a:r>
            <a:r>
              <a:rPr lang="es-ES" sz="1400" dirty="0"/>
              <a:t>productos saben </a:t>
            </a:r>
            <a:endParaRPr lang="es-ES" sz="1400" dirty="0" smtClean="0"/>
          </a:p>
          <a:p>
            <a:pPr>
              <a:lnSpc>
                <a:spcPct val="100000"/>
              </a:lnSpc>
            </a:pPr>
            <a:r>
              <a:rPr lang="es-ES" sz="1400" dirty="0" smtClean="0"/>
              <a:t>muy </a:t>
            </a:r>
            <a:r>
              <a:rPr lang="es-ES" sz="1400" dirty="0"/>
              <a:t>bien </a:t>
            </a:r>
            <a:r>
              <a:rPr lang="es-ES" sz="1400" dirty="0" smtClean="0"/>
              <a:t>y </a:t>
            </a:r>
            <a:r>
              <a:rPr lang="es-ES" sz="1400" dirty="0"/>
              <a:t>son, al mismo </a:t>
            </a:r>
            <a:endParaRPr lang="es-ES" sz="1400" dirty="0" smtClean="0"/>
          </a:p>
          <a:p>
            <a:pPr>
              <a:lnSpc>
                <a:spcPct val="100000"/>
              </a:lnSpc>
            </a:pPr>
            <a:r>
              <a:rPr lang="es-ES" sz="1400" dirty="0" smtClean="0"/>
              <a:t>tiempo</a:t>
            </a:r>
            <a:r>
              <a:rPr lang="es-ES" sz="1400" dirty="0"/>
              <a:t>, </a:t>
            </a:r>
            <a:r>
              <a:rPr lang="es-ES" sz="1400" dirty="0" smtClean="0"/>
              <a:t>saludables</a:t>
            </a:r>
            <a:r>
              <a:rPr lang="en-GB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”.</a:t>
            </a:r>
            <a:endParaRPr lang="en-GB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5" name="Line 5"/>
          <p:cNvSpPr/>
          <p:nvPr/>
        </p:nvSpPr>
        <p:spPr>
          <a:xfrm>
            <a:off x="0" y="4632480"/>
            <a:ext cx="6858000" cy="360"/>
          </a:xfrm>
          <a:prstGeom prst="line">
            <a:avLst/>
          </a:prstGeom>
          <a:ln w="936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Bild 1"/>
          <p:cNvPicPr/>
          <p:nvPr/>
        </p:nvPicPr>
        <p:blipFill>
          <a:blip r:embed="rId2"/>
          <a:srcRect b="9651"/>
          <a:stretch/>
        </p:blipFill>
        <p:spPr>
          <a:xfrm>
            <a:off x="125280" y="0"/>
            <a:ext cx="6491880" cy="4195800"/>
          </a:xfrm>
          <a:prstGeom prst="rect">
            <a:avLst/>
          </a:prstGeom>
          <a:ln>
            <a:noFill/>
          </a:ln>
        </p:spPr>
      </p:pic>
      <p:pic>
        <p:nvPicPr>
          <p:cNvPr id="117" name="Bild 2"/>
          <p:cNvPicPr/>
          <p:nvPr/>
        </p:nvPicPr>
        <p:blipFill>
          <a:blip r:embed="rId3"/>
          <a:srcRect t="8843"/>
          <a:stretch/>
        </p:blipFill>
        <p:spPr>
          <a:xfrm>
            <a:off x="540720" y="5109120"/>
            <a:ext cx="5596200" cy="3649320"/>
          </a:xfrm>
          <a:prstGeom prst="rect">
            <a:avLst/>
          </a:prstGeom>
          <a:ln>
            <a:noFill/>
          </a:ln>
        </p:spPr>
      </p:pic>
      <p:sp>
        <p:nvSpPr>
          <p:cNvPr id="118" name="CustomShape 1"/>
          <p:cNvSpPr/>
          <p:nvPr/>
        </p:nvSpPr>
        <p:spPr>
          <a:xfrm rot="19830000">
            <a:off x="664920" y="7741080"/>
            <a:ext cx="493560" cy="210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Karotte</a:t>
            </a:r>
            <a:endParaRPr lang="en-GB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9" name="CustomShape 2"/>
          <p:cNvSpPr/>
          <p:nvPr/>
        </p:nvSpPr>
        <p:spPr>
          <a:xfrm rot="19830000">
            <a:off x="951480" y="7941240"/>
            <a:ext cx="440280" cy="210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Minze</a:t>
            </a:r>
            <a:endParaRPr lang="en-GB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CustomShape 3"/>
          <p:cNvSpPr/>
          <p:nvPr/>
        </p:nvSpPr>
        <p:spPr>
          <a:xfrm rot="20287800">
            <a:off x="1504440" y="7239600"/>
            <a:ext cx="389880" cy="279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n-GB" sz="7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Erd-</a:t>
            </a:r>
            <a:endParaRPr lang="en-GB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80000"/>
              </a:lnSpc>
            </a:pPr>
            <a:r>
              <a:rPr lang="en-GB" sz="7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beere</a:t>
            </a:r>
            <a:endParaRPr lang="en-GB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CustomShape 4"/>
          <p:cNvSpPr/>
          <p:nvPr/>
        </p:nvSpPr>
        <p:spPr>
          <a:xfrm>
            <a:off x="1694160" y="762480"/>
            <a:ext cx="1678320" cy="147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82520" indent="-180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GB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producing goods without wasting raw materials</a:t>
            </a:r>
            <a:endParaRPr lang="en-GB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82520" indent="-180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GB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protecting companies and jobs</a:t>
            </a:r>
            <a:endParaRPr lang="en-GB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82520" indent="-180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GB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treating customers and employees fairly.</a:t>
            </a:r>
            <a:endParaRPr lang="en-GB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CustomShape 5"/>
          <p:cNvSpPr/>
          <p:nvPr/>
        </p:nvSpPr>
        <p:spPr>
          <a:xfrm>
            <a:off x="3392122" y="829564"/>
            <a:ext cx="1613880" cy="107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82520" indent="-180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GB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protecting animals and the environment</a:t>
            </a:r>
            <a:endParaRPr lang="en-GB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82520" indent="-180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GB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keeping air, water and soil clean</a:t>
            </a:r>
            <a:endParaRPr lang="en-GB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82520" indent="-180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GB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recycling things</a:t>
            </a:r>
            <a:endParaRPr lang="en-GB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3" name="CustomShape 6"/>
          <p:cNvSpPr/>
          <p:nvPr/>
        </p:nvSpPr>
        <p:spPr>
          <a:xfrm>
            <a:off x="2469240" y="2425140"/>
            <a:ext cx="2080800" cy="107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82520" indent="-180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GB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assuming responsibility </a:t>
            </a:r>
            <a:endParaRPr lang="en-GB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82520" indent="-180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GB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for others</a:t>
            </a:r>
            <a:endParaRPr lang="en-GB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82520" indent="-180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GB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sharing knowledge</a:t>
            </a:r>
            <a:endParaRPr lang="en-GB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82520" indent="-180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GB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working </a:t>
            </a:r>
            <a:r>
              <a:rPr lang="en-GB" sz="12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together</a:t>
            </a:r>
            <a:r>
              <a:rPr lang="en-GB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, not against each other</a:t>
            </a:r>
            <a:endParaRPr lang="en-GB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4" name="CustomShape 7"/>
          <p:cNvSpPr/>
          <p:nvPr/>
        </p:nvSpPr>
        <p:spPr>
          <a:xfrm>
            <a:off x="2168640" y="414720"/>
            <a:ext cx="943200" cy="33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_tradnl" sz="16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Economía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CustomShape 8"/>
          <p:cNvSpPr/>
          <p:nvPr/>
        </p:nvSpPr>
        <p:spPr>
          <a:xfrm>
            <a:off x="3372480" y="317500"/>
            <a:ext cx="1395720" cy="4723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_tradnl" sz="14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Medio ambiente</a:t>
            </a:r>
            <a:endParaRPr lang="es-ES_tradnl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CustomShape 9"/>
          <p:cNvSpPr/>
          <p:nvPr/>
        </p:nvSpPr>
        <p:spPr>
          <a:xfrm>
            <a:off x="3166200" y="3445560"/>
            <a:ext cx="786240" cy="33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6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Sociedad</a:t>
            </a:r>
            <a:endParaRPr lang="en-GB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7" name="Line 10"/>
          <p:cNvSpPr/>
          <p:nvPr/>
        </p:nvSpPr>
        <p:spPr>
          <a:xfrm>
            <a:off x="0" y="4577400"/>
            <a:ext cx="6858000" cy="360"/>
          </a:xfrm>
          <a:prstGeom prst="line">
            <a:avLst/>
          </a:prstGeom>
          <a:ln w="936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28" name="Line 11"/>
          <p:cNvSpPr/>
          <p:nvPr/>
        </p:nvSpPr>
        <p:spPr>
          <a:xfrm>
            <a:off x="3372480" y="4577400"/>
            <a:ext cx="360" cy="4566600"/>
          </a:xfrm>
          <a:prstGeom prst="line">
            <a:avLst/>
          </a:prstGeom>
          <a:ln w="936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29" name="CustomShape 12"/>
          <p:cNvSpPr/>
          <p:nvPr/>
        </p:nvSpPr>
        <p:spPr>
          <a:xfrm>
            <a:off x="216000" y="3643359"/>
            <a:ext cx="2582640" cy="727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" sz="1400" dirty="0" err="1"/>
              <a:t>Lewi</a:t>
            </a:r>
            <a:r>
              <a:rPr lang="es-ES" sz="1400" dirty="0"/>
              <a:t> ha prestado atención </a:t>
            </a:r>
            <a:r>
              <a:rPr lang="es-ES" sz="1400" dirty="0" smtClean="0"/>
              <a:t>y</a:t>
            </a:r>
          </a:p>
          <a:p>
            <a:r>
              <a:rPr lang="es-ES" sz="1400" dirty="0" smtClean="0"/>
              <a:t> </a:t>
            </a:r>
            <a:r>
              <a:rPr lang="es-ES" sz="1400" dirty="0"/>
              <a:t>puede explicar a Julia lo </a:t>
            </a:r>
            <a:r>
              <a:rPr lang="es-ES" sz="1400" dirty="0" smtClean="0"/>
              <a:t>que</a:t>
            </a:r>
          </a:p>
          <a:p>
            <a:r>
              <a:rPr lang="es-ES" sz="1400" dirty="0" smtClean="0"/>
              <a:t> </a:t>
            </a:r>
            <a:r>
              <a:rPr lang="es-ES" sz="1400" dirty="0"/>
              <a:t>es la sostenibilidad. </a:t>
            </a:r>
            <a:endParaRPr lang="en-US" sz="1400" dirty="0"/>
          </a:p>
          <a:p>
            <a:pPr>
              <a:lnSpc>
                <a:spcPct val="100000"/>
              </a:lnSpc>
            </a:pPr>
            <a:endParaRPr lang="en-GB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0" name="CustomShape 13"/>
          <p:cNvSpPr/>
          <p:nvPr/>
        </p:nvSpPr>
        <p:spPr>
          <a:xfrm>
            <a:off x="3759975" y="3213100"/>
            <a:ext cx="3022560" cy="8645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r"/>
            <a:r>
              <a:rPr lang="en-US" sz="1400" dirty="0"/>
              <a:t> </a:t>
            </a:r>
            <a:r>
              <a:rPr lang="es-ES" sz="1400" dirty="0"/>
              <a:t>“Ahora entiendo lo </a:t>
            </a:r>
            <a:r>
              <a:rPr lang="es-ES" sz="1400" dirty="0" smtClean="0"/>
              <a:t>que </a:t>
            </a:r>
          </a:p>
          <a:p>
            <a:pPr algn="r"/>
            <a:r>
              <a:rPr lang="es-ES" sz="1400" dirty="0" smtClean="0"/>
              <a:t>significa sostenibilidad. </a:t>
            </a:r>
          </a:p>
          <a:p>
            <a:pPr algn="r"/>
            <a:r>
              <a:rPr lang="es-ES" sz="1400" dirty="0" smtClean="0"/>
              <a:t>Significa que estamos todos bien: </a:t>
            </a:r>
          </a:p>
          <a:p>
            <a:pPr algn="r"/>
            <a:r>
              <a:rPr lang="es-ES" sz="1400" dirty="0" smtClean="0"/>
              <a:t>personas, animales y medio </a:t>
            </a:r>
            <a:r>
              <a:rPr lang="es-ES" sz="1400" dirty="0" smtClean="0"/>
              <a:t>ambiente”, </a:t>
            </a:r>
          </a:p>
          <a:p>
            <a:pPr algn="r"/>
            <a:r>
              <a:rPr lang="es-ES" sz="1400" dirty="0" smtClean="0"/>
              <a:t>dice </a:t>
            </a:r>
            <a:r>
              <a:rPr lang="es-ES" sz="1400" dirty="0" smtClean="0"/>
              <a:t>Julia.</a:t>
            </a:r>
            <a:endParaRPr lang="en-US" sz="1400" dirty="0" smtClean="0"/>
          </a:p>
          <a:p>
            <a:pPr algn="r">
              <a:lnSpc>
                <a:spcPct val="100000"/>
              </a:lnSpc>
            </a:pPr>
            <a:endParaRPr lang="en-GB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1" name="CustomShape 14"/>
          <p:cNvSpPr/>
          <p:nvPr/>
        </p:nvSpPr>
        <p:spPr>
          <a:xfrm>
            <a:off x="216000" y="4751280"/>
            <a:ext cx="2922120" cy="1367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" sz="1400" dirty="0"/>
              <a:t>Julia también quiere hacer algo </a:t>
            </a:r>
            <a:endParaRPr lang="es-ES" sz="1400" dirty="0" smtClean="0"/>
          </a:p>
          <a:p>
            <a:r>
              <a:rPr lang="es-ES" sz="1400" dirty="0" smtClean="0"/>
              <a:t>para </a:t>
            </a:r>
            <a:r>
              <a:rPr lang="es-ES" sz="1400" dirty="0"/>
              <a:t>que todo el mundo esté bien. </a:t>
            </a:r>
            <a:endParaRPr lang="en-US" sz="1400" dirty="0"/>
          </a:p>
          <a:p>
            <a:r>
              <a:rPr lang="es-ES" sz="1400" dirty="0"/>
              <a:t>Compra pequeñas plantas de </a:t>
            </a:r>
            <a:r>
              <a:rPr lang="es-ES" sz="1400" dirty="0" smtClean="0"/>
              <a:t>fresas</a:t>
            </a:r>
          </a:p>
          <a:p>
            <a:r>
              <a:rPr lang="es-ES" sz="1400" dirty="0" smtClean="0"/>
              <a:t> </a:t>
            </a:r>
            <a:r>
              <a:rPr lang="es-ES" sz="1400" dirty="0"/>
              <a:t>y semillas de plantas aromáticas y </a:t>
            </a:r>
            <a:endParaRPr lang="es-ES" sz="1400" dirty="0" smtClean="0"/>
          </a:p>
          <a:p>
            <a:r>
              <a:rPr lang="es-ES" sz="1400" dirty="0" smtClean="0"/>
              <a:t>zanahorias</a:t>
            </a:r>
            <a:r>
              <a:rPr lang="es-ES" sz="1400" dirty="0"/>
              <a:t>. Quiere cultivar las fresas </a:t>
            </a:r>
            <a:endParaRPr lang="es-ES" sz="1400" dirty="0" smtClean="0"/>
          </a:p>
          <a:p>
            <a:r>
              <a:rPr lang="es-ES" sz="1400" dirty="0" smtClean="0"/>
              <a:t>en </a:t>
            </a:r>
            <a:r>
              <a:rPr lang="es-ES" sz="1400" dirty="0"/>
              <a:t>el jardín y las zanahorias y las </a:t>
            </a:r>
            <a:endParaRPr lang="es-ES" sz="1400" dirty="0" smtClean="0"/>
          </a:p>
          <a:p>
            <a:r>
              <a:rPr lang="es-ES" sz="1400" dirty="0" smtClean="0"/>
              <a:t>hierbas </a:t>
            </a:r>
            <a:r>
              <a:rPr lang="es-ES" sz="1400" dirty="0"/>
              <a:t>en el alféizar </a:t>
            </a:r>
            <a:r>
              <a:rPr lang="es-ES" sz="1400" dirty="0" smtClean="0"/>
              <a:t>de</a:t>
            </a:r>
          </a:p>
          <a:p>
            <a:r>
              <a:rPr lang="es-ES" sz="1400" dirty="0" smtClean="0"/>
              <a:t> </a:t>
            </a:r>
            <a:r>
              <a:rPr lang="es-ES" sz="1400" dirty="0"/>
              <a:t>la </a:t>
            </a:r>
            <a:r>
              <a:rPr lang="es-ES" sz="1400" dirty="0" smtClean="0"/>
              <a:t>ventana</a:t>
            </a:r>
            <a:r>
              <a:rPr lang="es-ES" sz="1400" dirty="0"/>
              <a:t>.</a:t>
            </a:r>
            <a:endParaRPr lang="en-GB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2" name="CustomShape 15"/>
          <p:cNvSpPr/>
          <p:nvPr/>
        </p:nvSpPr>
        <p:spPr>
          <a:xfrm>
            <a:off x="3725280" y="4703400"/>
            <a:ext cx="2998800" cy="1793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" sz="1400" dirty="0" smtClean="0"/>
              <a:t>Julia se pregunta: “¿qué debo hacer </a:t>
            </a:r>
          </a:p>
          <a:p>
            <a:r>
              <a:rPr lang="es-ES" sz="1400" dirty="0" smtClean="0"/>
              <a:t>para conseguir que mis plantas </a:t>
            </a:r>
          </a:p>
          <a:p>
            <a:r>
              <a:rPr lang="es-ES" sz="1400" dirty="0" smtClean="0"/>
              <a:t>crezcan? Estoy segura que mi abuela </a:t>
            </a:r>
          </a:p>
          <a:p>
            <a:r>
              <a:rPr lang="es-ES" sz="1400" dirty="0" smtClean="0"/>
              <a:t>me va a ayudar”.</a:t>
            </a:r>
          </a:p>
          <a:p>
            <a:pPr>
              <a:lnSpc>
                <a:spcPct val="100000"/>
              </a:lnSpc>
            </a:pPr>
            <a:r>
              <a:rPr lang="es-ES" sz="1400" dirty="0"/>
              <a:t>Su abuela le dice lo que debe hacer</a:t>
            </a:r>
            <a:r>
              <a:rPr lang="es-ES" sz="1400" dirty="0" smtClean="0"/>
              <a:t>:</a:t>
            </a:r>
          </a:p>
          <a:p>
            <a:pPr>
              <a:lnSpc>
                <a:spcPct val="100000"/>
              </a:lnSpc>
            </a:pPr>
            <a:r>
              <a:rPr lang="es-ES" sz="1400" dirty="0" smtClean="0"/>
              <a:t> </a:t>
            </a:r>
            <a:r>
              <a:rPr lang="es-ES" sz="1400" dirty="0"/>
              <a:t>“Necesitas un buen lugar, con luz </a:t>
            </a:r>
            <a:endParaRPr lang="es-ES" sz="1400" dirty="0" smtClean="0"/>
          </a:p>
          <a:p>
            <a:pPr>
              <a:lnSpc>
                <a:spcPct val="100000"/>
              </a:lnSpc>
            </a:pPr>
            <a:r>
              <a:rPr lang="es-ES" sz="1400" dirty="0" smtClean="0"/>
              <a:t>suficiente </a:t>
            </a:r>
            <a:r>
              <a:rPr lang="es-ES" sz="1400" dirty="0"/>
              <a:t>y buena </a:t>
            </a:r>
            <a:r>
              <a:rPr lang="es-ES" sz="1400" dirty="0" smtClean="0"/>
              <a:t>tierra. Y </a:t>
            </a:r>
            <a:r>
              <a:rPr lang="es-ES" sz="1400" dirty="0"/>
              <a:t>a cada </a:t>
            </a:r>
            <a:endParaRPr lang="es-ES" sz="1400" dirty="0" smtClean="0"/>
          </a:p>
          <a:p>
            <a:pPr>
              <a:lnSpc>
                <a:spcPct val="100000"/>
              </a:lnSpc>
            </a:pPr>
            <a:r>
              <a:rPr lang="es-ES" sz="1400" dirty="0" smtClean="0"/>
              <a:t>planta </a:t>
            </a:r>
            <a:r>
              <a:rPr lang="es-ES" sz="1400" dirty="0"/>
              <a:t>le debes dar la cantidad de </a:t>
            </a:r>
            <a:endParaRPr lang="es-ES" sz="1400" dirty="0" smtClean="0"/>
          </a:p>
          <a:p>
            <a:pPr>
              <a:lnSpc>
                <a:spcPct val="100000"/>
              </a:lnSpc>
            </a:pPr>
            <a:r>
              <a:rPr lang="es-ES" sz="1400" dirty="0" smtClean="0"/>
              <a:t>agua </a:t>
            </a:r>
            <a:r>
              <a:rPr lang="es-ES" sz="1400" dirty="0"/>
              <a:t>adecuada”.</a:t>
            </a:r>
            <a:r>
              <a:rPr lang="en-US" sz="1400" dirty="0"/>
              <a:t> </a:t>
            </a:r>
            <a:endParaRPr lang="en-GB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Bild 1"/>
          <p:cNvPicPr/>
          <p:nvPr/>
        </p:nvPicPr>
        <p:blipFill>
          <a:blip r:embed="rId2"/>
          <a:srcRect t="20239"/>
          <a:stretch/>
        </p:blipFill>
        <p:spPr>
          <a:xfrm>
            <a:off x="0" y="709200"/>
            <a:ext cx="6856200" cy="3912480"/>
          </a:xfrm>
          <a:prstGeom prst="rect">
            <a:avLst/>
          </a:prstGeom>
          <a:ln>
            <a:noFill/>
          </a:ln>
        </p:spPr>
      </p:pic>
      <p:pic>
        <p:nvPicPr>
          <p:cNvPr id="134" name="Bild 2"/>
          <p:cNvPicPr/>
          <p:nvPr/>
        </p:nvPicPr>
        <p:blipFill>
          <a:blip r:embed="rId3"/>
          <a:srcRect t="12468"/>
          <a:stretch/>
        </p:blipFill>
        <p:spPr>
          <a:xfrm>
            <a:off x="0" y="4750200"/>
            <a:ext cx="6856200" cy="4293360"/>
          </a:xfrm>
          <a:prstGeom prst="rect">
            <a:avLst/>
          </a:prstGeom>
          <a:ln>
            <a:noFill/>
          </a:ln>
        </p:spPr>
      </p:pic>
      <p:sp>
        <p:nvSpPr>
          <p:cNvPr id="135" name="Line 1"/>
          <p:cNvSpPr/>
          <p:nvPr/>
        </p:nvSpPr>
        <p:spPr>
          <a:xfrm>
            <a:off x="0" y="4312440"/>
            <a:ext cx="6858000" cy="360"/>
          </a:xfrm>
          <a:prstGeom prst="line">
            <a:avLst/>
          </a:prstGeom>
          <a:ln w="936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36" name="Line 2"/>
          <p:cNvSpPr/>
          <p:nvPr/>
        </p:nvSpPr>
        <p:spPr>
          <a:xfrm>
            <a:off x="3434040" y="0"/>
            <a:ext cx="360" cy="9144000"/>
          </a:xfrm>
          <a:prstGeom prst="line">
            <a:avLst/>
          </a:prstGeom>
          <a:ln w="936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37" name="CustomShape 3"/>
          <p:cNvSpPr/>
          <p:nvPr/>
        </p:nvSpPr>
        <p:spPr>
          <a:xfrm>
            <a:off x="395280" y="78120"/>
            <a:ext cx="2788200" cy="1579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" sz="1400" dirty="0" smtClean="0"/>
              <a:t> Su </a:t>
            </a:r>
            <a:r>
              <a:rPr lang="es-ES" sz="1400" dirty="0"/>
              <a:t>abuela le enseña cómo se </a:t>
            </a:r>
            <a:r>
              <a:rPr lang="es-ES" sz="1400" dirty="0" smtClean="0"/>
              <a:t>plantan</a:t>
            </a:r>
          </a:p>
          <a:p>
            <a:r>
              <a:rPr lang="es-ES" sz="1400" dirty="0" smtClean="0"/>
              <a:t> </a:t>
            </a:r>
            <a:r>
              <a:rPr lang="es-ES" sz="1400" dirty="0"/>
              <a:t>las fresas</a:t>
            </a:r>
            <a:r>
              <a:rPr lang="es-ES" sz="1400" dirty="0" smtClean="0"/>
              <a:t>:</a:t>
            </a:r>
            <a:r>
              <a:rPr lang="en-US" sz="1400" dirty="0"/>
              <a:t> </a:t>
            </a:r>
            <a:r>
              <a:rPr lang="es-ES" sz="1400" dirty="0" smtClean="0"/>
              <a:t>“</a:t>
            </a:r>
            <a:r>
              <a:rPr lang="es-ES" sz="1400" dirty="0"/>
              <a:t>Asegúrate de que </a:t>
            </a:r>
            <a:r>
              <a:rPr lang="es-ES" sz="1400" dirty="0" smtClean="0"/>
              <a:t>hay</a:t>
            </a:r>
          </a:p>
          <a:p>
            <a:r>
              <a:rPr lang="es-ES" sz="1400" dirty="0" smtClean="0"/>
              <a:t> </a:t>
            </a:r>
            <a:r>
              <a:rPr lang="es-ES" sz="1400" dirty="0"/>
              <a:t>suficiente espacio entre las plantas</a:t>
            </a:r>
            <a:r>
              <a:rPr lang="es-ES" sz="1400" dirty="0" smtClean="0"/>
              <a:t>.</a:t>
            </a:r>
          </a:p>
          <a:p>
            <a:r>
              <a:rPr lang="es-ES" sz="1400" dirty="0" smtClean="0"/>
              <a:t> </a:t>
            </a:r>
            <a:r>
              <a:rPr lang="es-ES" sz="1400" dirty="0"/>
              <a:t>Las raíces deben estar </a:t>
            </a:r>
            <a:r>
              <a:rPr lang="es-ES" sz="1400" dirty="0" smtClean="0"/>
              <a:t>cubiertas</a:t>
            </a:r>
          </a:p>
          <a:p>
            <a:r>
              <a:rPr lang="es-ES" sz="1400" dirty="0" smtClean="0"/>
              <a:t> </a:t>
            </a:r>
            <a:r>
              <a:rPr lang="es-ES" sz="1400" dirty="0"/>
              <a:t>de tierra para que la planta crezca”.</a:t>
            </a:r>
            <a:r>
              <a:rPr lang="en-US" sz="1400" dirty="0"/>
              <a:t> </a:t>
            </a:r>
            <a:endParaRPr lang="en-GB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8" name="CustomShape 4"/>
          <p:cNvSpPr/>
          <p:nvPr/>
        </p:nvSpPr>
        <p:spPr>
          <a:xfrm>
            <a:off x="3552480" y="144000"/>
            <a:ext cx="3430080" cy="1367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r>
              <a:rPr lang="es-ES" sz="1400" dirty="0"/>
              <a:t>Tanto si las plantas crecen en el jardín </a:t>
            </a:r>
            <a:endParaRPr lang="es-ES" sz="1400" dirty="0" smtClean="0"/>
          </a:p>
          <a:p>
            <a:r>
              <a:rPr lang="es-ES" sz="1400" dirty="0" smtClean="0"/>
              <a:t>como </a:t>
            </a:r>
            <a:r>
              <a:rPr lang="es-ES" sz="1400" dirty="0"/>
              <a:t>en una terraza o en el alféizar </a:t>
            </a:r>
            <a:endParaRPr lang="es-ES" sz="1400" dirty="0" smtClean="0"/>
          </a:p>
          <a:p>
            <a:r>
              <a:rPr lang="es-ES" sz="1400" dirty="0" smtClean="0"/>
              <a:t>de </a:t>
            </a:r>
            <a:r>
              <a:rPr lang="es-ES" sz="1400" dirty="0"/>
              <a:t>una ventana, se necesita tiempo </a:t>
            </a:r>
            <a:endParaRPr lang="es-ES" sz="1400" dirty="0" smtClean="0"/>
          </a:p>
          <a:p>
            <a:r>
              <a:rPr lang="es-ES" sz="1400" dirty="0" smtClean="0"/>
              <a:t>hasta </a:t>
            </a:r>
            <a:r>
              <a:rPr lang="es-ES" sz="1400" dirty="0"/>
              <a:t>que las puedas recolectar. </a:t>
            </a:r>
            <a:endParaRPr lang="es-ES" sz="1400" dirty="0" smtClean="0"/>
          </a:p>
          <a:p>
            <a:r>
              <a:rPr lang="es-ES" sz="1400" dirty="0" smtClean="0"/>
              <a:t>Deberás </a:t>
            </a:r>
            <a:r>
              <a:rPr lang="es-ES" sz="1400" dirty="0"/>
              <a:t>ser paciente. Deberás </a:t>
            </a:r>
            <a:r>
              <a:rPr lang="es-ES" sz="1400" dirty="0" smtClean="0"/>
              <a:t>esperar</a:t>
            </a:r>
          </a:p>
          <a:p>
            <a:r>
              <a:rPr lang="es-ES" sz="1400" dirty="0" smtClean="0"/>
              <a:t> </a:t>
            </a:r>
            <a:r>
              <a:rPr lang="es-ES" sz="1400" dirty="0"/>
              <a:t>unos meses hasta que puedas comer </a:t>
            </a:r>
            <a:endParaRPr lang="es-ES" sz="1400" dirty="0" smtClean="0"/>
          </a:p>
          <a:p>
            <a:r>
              <a:rPr lang="es-ES" sz="1400" dirty="0" smtClean="0"/>
              <a:t>tus </a:t>
            </a:r>
            <a:r>
              <a:rPr lang="es-ES" sz="1400" dirty="0"/>
              <a:t>fresas. </a:t>
            </a:r>
            <a:endParaRPr lang="en-US" sz="1400" dirty="0"/>
          </a:p>
          <a:p>
            <a:pPr>
              <a:lnSpc>
                <a:spcPct val="100000"/>
              </a:lnSpc>
            </a:pPr>
            <a:endParaRPr lang="en-GB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9" name="CustomShape 5"/>
          <p:cNvSpPr/>
          <p:nvPr/>
        </p:nvSpPr>
        <p:spPr>
          <a:xfrm>
            <a:off x="360000" y="4464000"/>
            <a:ext cx="2760840" cy="94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" sz="1400" dirty="0" smtClean="0"/>
              <a:t>Por suerte, la abuela tiene tiempo </a:t>
            </a:r>
          </a:p>
          <a:p>
            <a:pPr>
              <a:lnSpc>
                <a:spcPct val="100000"/>
              </a:lnSpc>
            </a:pPr>
            <a:r>
              <a:rPr lang="es-ES" sz="1400" dirty="0" smtClean="0"/>
              <a:t>para preparar la mermelada de </a:t>
            </a:r>
          </a:p>
          <a:p>
            <a:pPr>
              <a:lnSpc>
                <a:spcPct val="100000"/>
              </a:lnSpc>
            </a:pPr>
            <a:r>
              <a:rPr lang="es-ES" sz="1400" dirty="0" smtClean="0"/>
              <a:t>fresa con ellos. Por supuesto, utilizan</a:t>
            </a:r>
          </a:p>
          <a:p>
            <a:pPr>
              <a:lnSpc>
                <a:spcPct val="100000"/>
              </a:lnSpc>
            </a:pPr>
            <a:r>
              <a:rPr lang="es-ES" sz="1400" dirty="0" smtClean="0"/>
              <a:t> la receta de </a:t>
            </a:r>
            <a:r>
              <a:rPr lang="es-ES" sz="1400" dirty="0" smtClean="0"/>
              <a:t>Benjamín. </a:t>
            </a:r>
            <a:endParaRPr lang="es-E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40" name="CustomShape 6"/>
          <p:cNvSpPr/>
          <p:nvPr/>
        </p:nvSpPr>
        <p:spPr>
          <a:xfrm>
            <a:off x="3744000" y="4530240"/>
            <a:ext cx="2824920" cy="94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" sz="1400" dirty="0" smtClean="0"/>
              <a:t>Julia ha invitado a sus amigas a </a:t>
            </a:r>
          </a:p>
          <a:p>
            <a:pPr>
              <a:lnSpc>
                <a:spcPct val="100000"/>
              </a:lnSpc>
            </a:pPr>
            <a:r>
              <a:rPr lang="es-ES" sz="1400" dirty="0" smtClean="0"/>
              <a:t>tomar panqueques con mermelada </a:t>
            </a:r>
          </a:p>
          <a:p>
            <a:pPr>
              <a:lnSpc>
                <a:spcPct val="100000"/>
              </a:lnSpc>
            </a:pPr>
            <a:r>
              <a:rPr lang="es-ES" sz="1400" dirty="0" smtClean="0"/>
              <a:t>de fresa en su casa. </a:t>
            </a:r>
          </a:p>
          <a:p>
            <a:pPr>
              <a:lnSpc>
                <a:spcPct val="100000"/>
              </a:lnSpc>
            </a:pPr>
            <a:r>
              <a:rPr lang="es-ES" sz="1400" dirty="0" smtClean="0"/>
              <a:t>Tiene muchas ganas</a:t>
            </a:r>
            <a:r>
              <a:rPr lang="es-ES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charset="0"/>
                <a:ea typeface="Calibri" charset="0"/>
                <a:cs typeface="Calibri" charset="0"/>
              </a:rPr>
              <a:t>. </a:t>
            </a:r>
            <a:endParaRPr lang="es-E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1199</Words>
  <Application>Microsoft Office PowerPoint</Application>
  <PresentationFormat>Presentación en pantalla (4:3)</PresentationFormat>
  <Paragraphs>235</Paragraphs>
  <Slides>10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8" baseType="lpstr">
      <vt:lpstr>AG Book Stencil</vt:lpstr>
      <vt:lpstr>Arial</vt:lpstr>
      <vt:lpstr>Calibri</vt:lpstr>
      <vt:lpstr>DejaVu Sans</vt:lpstr>
      <vt:lpstr>Symbol</vt:lpstr>
      <vt:lpstr>Times New Roman</vt:lpstr>
      <vt:lpstr>Wingdings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Gerald Fröhlich</dc:creator>
  <dc:description/>
  <cp:lastModifiedBy>Nuria Vives Font</cp:lastModifiedBy>
  <cp:revision>129</cp:revision>
  <cp:lastPrinted>2015-04-03T21:17:50Z</cp:lastPrinted>
  <dcterms:created xsi:type="dcterms:W3CDTF">2016-06-21T08:01:31Z</dcterms:created>
  <dcterms:modified xsi:type="dcterms:W3CDTF">2017-12-29T11:13:04Z</dcterms:modified>
  <dc:language>de-AT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15.0023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Bildschirmpräsentation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10</vt:i4>
  </property>
</Properties>
</file>