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488" r:id="rId5"/>
    <p:sldId id="471" r:id="rId6"/>
    <p:sldId id="472" r:id="rId7"/>
    <p:sldId id="473" r:id="rId8"/>
    <p:sldId id="474" r:id="rId9"/>
    <p:sldId id="475" r:id="rId10"/>
    <p:sldId id="476" r:id="rId11"/>
    <p:sldId id="477" r:id="rId12"/>
    <p:sldId id="478" r:id="rId13"/>
    <p:sldId id="479" r:id="rId14"/>
    <p:sldId id="480" r:id="rId15"/>
    <p:sldId id="481" r:id="rId16"/>
    <p:sldId id="482" r:id="rId17"/>
    <p:sldId id="483" r:id="rId18"/>
    <p:sldId id="484" r:id="rId19"/>
    <p:sldId id="485" r:id="rId20"/>
    <p:sldId id="486" r:id="rId21"/>
    <p:sldId id="487" r:id="rId2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átia Santos" initials="CS" lastIdx="1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CB12"/>
    <a:srgbClr val="F7FFFF"/>
    <a:srgbClr val="FFB300"/>
    <a:srgbClr val="1D1D1D"/>
    <a:srgbClr val="4B4B4B"/>
    <a:srgbClr val="808285"/>
    <a:srgbClr val="00AEEF"/>
    <a:srgbClr val="0097CC"/>
    <a:srgbClr val="333333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94759" autoAdjust="0"/>
  </p:normalViewPr>
  <p:slideViewPr>
    <p:cSldViewPr snapToGrid="0">
      <p:cViewPr varScale="1">
        <p:scale>
          <a:sx n="101" d="100"/>
          <a:sy n="101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B5301-5BB9-490F-8615-EF7BBCE854A3}" type="datetimeFigureOut">
              <a:rPr lang="en-US" smtClean="0"/>
              <a:pPr/>
              <a:t>31/01/18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B08B4-1CE4-42A5-9411-4E173DF1D4C9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944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28"/>
          <p:cNvSpPr/>
          <p:nvPr userDrawn="1"/>
        </p:nvSpPr>
        <p:spPr>
          <a:xfrm>
            <a:off x="109728" y="1035824"/>
            <a:ext cx="8924544" cy="544175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8817F-E2D8-46FA-AE2F-9555133E64F3}" type="datetimeFigureOut">
              <a:rPr lang="pt-PT" smtClean="0"/>
              <a:pPr/>
              <a:t>31/01/18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8D147-B25F-4239-815C-D0792C3A5B6A}" type="slidenum">
              <a:rPr lang="pt-PT" smtClean="0"/>
              <a:pPr/>
              <a:t>‹Nr.›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 spd="med"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jpeg"/><Relationship Id="rId8" Type="http://schemas.openxmlformats.org/officeDocument/2006/relationships/image" Target="../media/image17.jpeg"/><Relationship Id="rId9" Type="http://schemas.openxmlformats.org/officeDocument/2006/relationships/image" Target="../media/image18.png"/><Relationship Id="rId1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r>
              <a:rPr lang="de-AT" sz="2800" strike="noStrike" dirty="0">
                <a:solidFill>
                  <a:srgbClr val="FFFFFF"/>
                </a:solidFill>
                <a:latin typeface="Tw Cen MT"/>
                <a:ea typeface="DejaVu Sans"/>
              </a:rPr>
              <a:t>                       </a:t>
            </a:r>
            <a:r>
              <a:rPr lang="de-AT" strike="noStrike" dirty="0">
                <a:solidFill>
                  <a:srgbClr val="FFFFFF"/>
                </a:solidFill>
                <a:latin typeface="Tw Cen MT"/>
                <a:ea typeface="DejaVu Sans"/>
              </a:rPr>
              <a:t> </a:t>
            </a:r>
            <a:r>
              <a:rPr lang="es-ES" strike="noStrike" dirty="0" smtClean="0">
                <a:solidFill>
                  <a:srgbClr val="FFFFFF"/>
                </a:solidFill>
                <a:latin typeface="Tw Cen MT"/>
                <a:ea typeface="DejaVu Sans"/>
              </a:rPr>
              <a:t>El reto de empezar tu proyecto/ B2: </a:t>
            </a:r>
            <a:r>
              <a:rPr lang="es-ES" dirty="0" smtClean="0">
                <a:solidFill>
                  <a:srgbClr val="FFFFFF"/>
                </a:solidFill>
                <a:latin typeface="Tw Cen MT"/>
                <a:ea typeface="DejaVu Sans"/>
              </a:rPr>
              <a:t>Empieza tu proyecto</a:t>
            </a:r>
            <a:endParaRPr lang="es-ES" dirty="0"/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77" name="CustomShape 3"/>
          <p:cNvSpPr/>
          <p:nvPr/>
        </p:nvSpPr>
        <p:spPr>
          <a:xfrm>
            <a:off x="277367" y="1834607"/>
            <a:ext cx="7525993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es-ES_tradnl" sz="3000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El reto de empezar tu proyecto B2</a:t>
            </a:r>
            <a:endParaRPr lang="es-ES_tradnl" sz="3000" b="1" strike="noStrike" dirty="0" smtClean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Soy capaz de planificar e implementar mi proyecto con </a:t>
            </a:r>
          </a:p>
          <a:p>
            <a:pPr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un equipo. </a:t>
            </a: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ES_tradnl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Educación emprendedora básica</a:t>
            </a:r>
            <a:endParaRPr lang="es-ES_tradnl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9225" y="5673721"/>
            <a:ext cx="826135" cy="44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es-ES_tradnl" b="1" dirty="0" smtClean="0">
                <a:solidFill>
                  <a:srgbClr val="FFB300"/>
                </a:solidFill>
                <a:latin typeface="Calibri" charset="0"/>
                <a:ea typeface="Calibri" charset="0"/>
                <a:cs typeface="Calibri" charset="0"/>
              </a:rPr>
              <a:t>Empieza tu proyecto</a:t>
            </a:r>
            <a:endParaRPr lang="es-ES_tradnl" b="1" dirty="0">
              <a:solidFill>
                <a:srgbClr val="FFB3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449649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6: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Fechas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–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Progreso del proyecto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hteck 5"/>
          <p:cNvSpPr>
            <a:spLocks noChangeArrowheads="1"/>
          </p:cNvSpPr>
          <p:nvPr/>
        </p:nvSpPr>
        <p:spPr bwMode="auto">
          <a:xfrm>
            <a:off x="578806" y="2159010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2400" dirty="0" smtClean="0">
                <a:ea typeface="ÇlÇr ñæí©"/>
              </a:rPr>
              <a:t>¿Cuándo</a:t>
            </a:r>
            <a:r>
              <a:rPr kumimoji="0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7170" name="Gerade Verbindung mit Pfeil 4"/>
          <p:cNvCxnSpPr>
            <a:cxnSpLocks noChangeShapeType="1"/>
          </p:cNvCxnSpPr>
          <p:nvPr/>
        </p:nvCxnSpPr>
        <p:spPr bwMode="auto">
          <a:xfrm flipV="1">
            <a:off x="522914" y="4629737"/>
            <a:ext cx="7970357" cy="2185"/>
          </a:xfrm>
          <a:prstGeom prst="straightConnector1">
            <a:avLst/>
          </a:prstGeom>
          <a:noFill/>
          <a:ln w="25400">
            <a:solidFill>
              <a:srgbClr val="4E6128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</p:cxn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68889" y="4573796"/>
            <a:ext cx="1121957" cy="677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Tiempo</a:t>
            </a:r>
            <a:endParaRPr kumimoji="0" lang="es-ES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hteck 5"/>
          <p:cNvSpPr>
            <a:spLocks noChangeArrowheads="1"/>
          </p:cNvSpPr>
          <p:nvPr/>
        </p:nvSpPr>
        <p:spPr bwMode="auto">
          <a:xfrm>
            <a:off x="6156145" y="2149686"/>
            <a:ext cx="2356088" cy="2240749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2400" dirty="0" smtClean="0">
                <a:ea typeface="ÇlÇr ñæí©"/>
              </a:rPr>
              <a:t>¿Qué metas</a:t>
            </a:r>
            <a:r>
              <a:rPr kumimoji="0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9" name="Rechteck 5"/>
          <p:cNvSpPr>
            <a:spLocks noChangeArrowheads="1"/>
          </p:cNvSpPr>
          <p:nvPr/>
        </p:nvSpPr>
        <p:spPr bwMode="auto">
          <a:xfrm>
            <a:off x="3397104" y="2152795"/>
            <a:ext cx="2356088" cy="2240747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_tradnl" sz="2400" dirty="0" smtClean="0">
                <a:ea typeface="ÇlÇr ñæí©"/>
              </a:rPr>
              <a:t>¿Quién</a:t>
            </a:r>
            <a:r>
              <a:rPr kumimoji="0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?</a:t>
            </a:r>
            <a:endParaRPr kumimoji="0" lang="de-AT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05458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6: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Fechas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– </a:t>
            </a:r>
            <a:r>
              <a:rPr lang="es-ES_tradnl" sz="3200" dirty="0">
                <a:solidFill>
                  <a:schemeClr val="bg1"/>
                </a:solidFill>
                <a:latin typeface="Tw Cen MT"/>
                <a:cs typeface="Times New Roman"/>
              </a:rPr>
              <a:t>P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rogreso del proyecto 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(</a:t>
            </a:r>
            <a:r>
              <a:rPr lang="es-ES_tradnl" sz="3200" dirty="0">
                <a:solidFill>
                  <a:schemeClr val="bg1"/>
                </a:solidFill>
                <a:latin typeface="Tw Cen MT"/>
                <a:cs typeface="Times New Roman"/>
              </a:rPr>
              <a:t>e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structura del tiempo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)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ung 1"/>
          <p:cNvGrpSpPr/>
          <p:nvPr/>
        </p:nvGrpSpPr>
        <p:grpSpPr>
          <a:xfrm>
            <a:off x="1313481" y="1478494"/>
            <a:ext cx="6955387" cy="4502145"/>
            <a:chOff x="1004569" y="877856"/>
            <a:chExt cx="5065648" cy="2826039"/>
          </a:xfrm>
        </p:grpSpPr>
        <p:sp>
          <p:nvSpPr>
            <p:cNvPr id="10" name="Oval 9"/>
            <p:cNvSpPr/>
            <p:nvPr/>
          </p:nvSpPr>
          <p:spPr>
            <a:xfrm>
              <a:off x="2402155" y="1751256"/>
              <a:ext cx="213693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r>
                <a:rPr lang="es-ES" dirty="0" smtClean="0">
                  <a:solidFill>
                    <a:schemeClr val="tx1"/>
                  </a:solidFill>
                  <a:cs typeface="PoloMatheAustria1Krftg krftg"/>
                </a:rPr>
                <a:t>Proyecto:</a:t>
              </a:r>
              <a:endParaRPr lang="es-ES" dirty="0">
                <a:solidFill>
                  <a:schemeClr val="tx1"/>
                </a:solidFill>
                <a:cs typeface="PoloMatheAustria1Krftg krftg"/>
              </a:endParaRPr>
            </a:p>
          </p:txBody>
        </p:sp>
        <p:sp>
          <p:nvSpPr>
            <p:cNvPr id="11" name="Rechteck 1"/>
            <p:cNvSpPr>
              <a:spLocks noChangeArrowheads="1"/>
            </p:cNvSpPr>
            <p:nvPr/>
          </p:nvSpPr>
          <p:spPr bwMode="auto">
            <a:xfrm>
              <a:off x="1949827" y="87785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_tradnl" sz="1600" dirty="0" smtClean="0">
                  <a:solidFill>
                    <a:srgbClr val="000000"/>
                  </a:solidFill>
                  <a:cs typeface="PoloMatheAustria1Leicht Leicht"/>
                </a:rPr>
                <a:t>Fecha de inicio</a:t>
              </a:r>
              <a:r>
                <a:rPr sz="1600" dirty="0" smtClean="0">
                  <a:solidFill>
                    <a:srgbClr val="000000"/>
                  </a:solidFill>
                  <a:cs typeface="PoloMatheAustria1Leicht Leicht"/>
                </a:rPr>
                <a:t>:</a:t>
              </a:r>
              <a:endParaRPr sz="1600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3" name="Rechteck 1"/>
            <p:cNvSpPr>
              <a:spLocks noChangeArrowheads="1"/>
            </p:cNvSpPr>
            <p:nvPr/>
          </p:nvSpPr>
          <p:spPr bwMode="auto">
            <a:xfrm>
              <a:off x="1949827" y="302490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_tradnl" sz="1600" dirty="0" smtClean="0">
                  <a:solidFill>
                    <a:srgbClr val="000000"/>
                  </a:solidFill>
                  <a:cs typeface="PoloMatheAustria1Leicht Leicht"/>
                </a:rPr>
                <a:t>E</a:t>
              </a:r>
              <a:r>
                <a:rPr sz="1600" dirty="0" smtClean="0">
                  <a:solidFill>
                    <a:srgbClr val="000000"/>
                  </a:solidFill>
                  <a:cs typeface="PoloMatheAustria1Leicht Leicht"/>
                </a:rPr>
                <a:t>vent</a:t>
              </a:r>
              <a:r>
                <a:rPr lang="es-ES_tradnl" sz="1600" dirty="0" smtClean="0">
                  <a:solidFill>
                    <a:srgbClr val="000000"/>
                  </a:solidFill>
                  <a:cs typeface="PoloMatheAustria1Leicht Leicht"/>
                </a:rPr>
                <a:t>o de apertura</a:t>
              </a:r>
              <a:r>
                <a:rPr sz="1600" dirty="0" smtClean="0">
                  <a:solidFill>
                    <a:srgbClr val="000000"/>
                  </a:solidFill>
                  <a:cs typeface="PoloMatheAustria1Leicht Leicht"/>
                </a:rPr>
                <a:t>:</a:t>
              </a:r>
              <a:endParaRPr sz="1600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4" name="Rechteck 1"/>
            <p:cNvSpPr>
              <a:spLocks noChangeArrowheads="1"/>
            </p:cNvSpPr>
            <p:nvPr/>
          </p:nvSpPr>
          <p:spPr bwMode="auto">
            <a:xfrm>
              <a:off x="4107690" y="877856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_tradnl" sz="1600" dirty="0" smtClean="0">
                  <a:solidFill>
                    <a:srgbClr val="000000"/>
                  </a:solidFill>
                  <a:cs typeface="PoloMatheAustria1Leicht Leicht"/>
                </a:rPr>
                <a:t>Fecha final</a:t>
              </a:r>
              <a:r>
                <a:rPr sz="1600" dirty="0" smtClean="0">
                  <a:solidFill>
                    <a:srgbClr val="000000"/>
                  </a:solidFill>
                  <a:cs typeface="PoloMatheAustria1Leicht Leicht"/>
                </a:rPr>
                <a:t>:</a:t>
              </a:r>
              <a:endParaRPr sz="1600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sp>
          <p:nvSpPr>
            <p:cNvPr id="15" name="Rechteck 1"/>
            <p:cNvSpPr>
              <a:spLocks noChangeArrowheads="1"/>
            </p:cNvSpPr>
            <p:nvPr/>
          </p:nvSpPr>
          <p:spPr bwMode="auto">
            <a:xfrm>
              <a:off x="4107690" y="3024067"/>
              <a:ext cx="883724" cy="6789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  <a:ex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_tradnl" sz="1600" dirty="0" smtClean="0">
                  <a:solidFill>
                    <a:srgbClr val="000000"/>
                  </a:solidFill>
                  <a:cs typeface="PoloMatheAustria1Leicht Leicht"/>
                </a:rPr>
                <a:t>E</a:t>
              </a:r>
              <a:r>
                <a:rPr sz="1600" dirty="0" smtClean="0">
                  <a:solidFill>
                    <a:srgbClr val="000000"/>
                  </a:solidFill>
                  <a:cs typeface="PoloMatheAustria1Leicht Leicht"/>
                </a:rPr>
                <a:t>vent</a:t>
              </a:r>
              <a:r>
                <a:rPr lang="es-ES_tradnl" sz="1600" dirty="0" smtClean="0">
                  <a:solidFill>
                    <a:srgbClr val="000000"/>
                  </a:solidFill>
                  <a:cs typeface="PoloMatheAustria1Leicht Leicht"/>
                </a:rPr>
                <a:t>o de clausura</a:t>
              </a:r>
              <a:r>
                <a:rPr sz="1600" dirty="0" smtClean="0">
                  <a:solidFill>
                    <a:srgbClr val="000000"/>
                  </a:solidFill>
                  <a:cs typeface="PoloMatheAustria1Leicht Leicht"/>
                </a:rPr>
                <a:t>:</a:t>
              </a:r>
              <a:endParaRPr sz="1600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  <a:p>
              <a:pPr algn="ctr"/>
              <a:endParaRPr lang="de-AT" sz="1600" b="1" dirty="0">
                <a:solidFill>
                  <a:srgbClr val="000000"/>
                </a:solidFill>
                <a:cs typeface="PoloMatheAustria1Leicht Leicht"/>
              </a:endParaRPr>
            </a:p>
          </p:txBody>
        </p:sp>
        <p:cxnSp>
          <p:nvCxnSpPr>
            <p:cNvPr id="16" name="Gerade Verbindung mit Pfeil 15"/>
            <p:cNvCxnSpPr>
              <a:stCxn id="11" idx="2"/>
              <a:endCxn id="13" idx="0"/>
            </p:cNvCxnSpPr>
            <p:nvPr/>
          </p:nvCxnSpPr>
          <p:spPr>
            <a:xfrm>
              <a:off x="2391689" y="1556845"/>
              <a:ext cx="0" cy="1468061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Gerade Verbindung mit Pfeil 16"/>
            <p:cNvCxnSpPr>
              <a:stCxn id="14" idx="2"/>
              <a:endCxn id="15" idx="0"/>
            </p:cNvCxnSpPr>
            <p:nvPr/>
          </p:nvCxnSpPr>
          <p:spPr>
            <a:xfrm>
              <a:off x="4549552" y="1556845"/>
              <a:ext cx="0" cy="1467222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18" name="Freihandform 17"/>
            <p:cNvSpPr/>
            <p:nvPr/>
          </p:nvSpPr>
          <p:spPr>
            <a:xfrm>
              <a:off x="1004569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19" name="Freihandform 18"/>
            <p:cNvSpPr/>
            <p:nvPr/>
          </p:nvSpPr>
          <p:spPr>
            <a:xfrm flipH="1">
              <a:off x="4555628" y="1628571"/>
              <a:ext cx="1379358" cy="1300426"/>
            </a:xfrm>
            <a:custGeom>
              <a:avLst/>
              <a:gdLst>
                <a:gd name="connsiteX0" fmla="*/ 0 w 1379358"/>
                <a:gd name="connsiteY0" fmla="*/ 0 h 1300426"/>
                <a:gd name="connsiteX1" fmla="*/ 1379348 w 1379358"/>
                <a:gd name="connsiteY1" fmla="*/ 656290 h 1300426"/>
                <a:gd name="connsiteX2" fmla="*/ 18229 w 1379358"/>
                <a:gd name="connsiteY2" fmla="*/ 1300426 h 130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9358" h="1300426">
                  <a:moveTo>
                    <a:pt x="0" y="0"/>
                  </a:moveTo>
                  <a:cubicBezTo>
                    <a:pt x="688155" y="219776"/>
                    <a:pt x="1376310" y="439552"/>
                    <a:pt x="1379348" y="656290"/>
                  </a:cubicBezTo>
                  <a:cubicBezTo>
                    <a:pt x="1382386" y="873028"/>
                    <a:pt x="700307" y="1086727"/>
                    <a:pt x="18229" y="1300426"/>
                  </a:cubicBezTo>
                </a:path>
              </a:pathLst>
            </a:custGeom>
            <a:solidFill>
              <a:schemeClr val="bg1"/>
            </a:solidFill>
            <a:ln w="12700">
              <a:solidFill>
                <a:srgbClr val="84AA39"/>
              </a:solidFill>
              <a:headEnd type="oval"/>
              <a:tailEnd type="oval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360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004569" y="2169403"/>
              <a:ext cx="1235496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600" dirty="0" smtClean="0">
                  <a:cs typeface="PoloMatheAustria1Leicht Leicht"/>
                </a:rPr>
                <a:t>F</a:t>
              </a:r>
              <a:r>
                <a:rPr sz="1600" dirty="0" smtClean="0">
                  <a:cs typeface="PoloMatheAustria1Leicht Leicht"/>
                </a:rPr>
                <a:t>ase</a:t>
              </a:r>
              <a:r>
                <a:rPr lang="es-ES_tradnl" sz="1600" dirty="0" smtClean="0">
                  <a:cs typeface="PoloMatheAustria1Leicht Leicht"/>
                </a:rPr>
                <a:t> pre-proyecto</a:t>
              </a:r>
              <a:endParaRPr lang="de-DE" sz="1600" dirty="0">
                <a:cs typeface="PoloMatheAustria1Leicht Leicht"/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4773866" y="2169403"/>
              <a:ext cx="1296351" cy="2125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sz="1600" dirty="0" smtClean="0">
                  <a:cs typeface="PoloMatheAustria1Leicht Leicht"/>
                </a:rPr>
                <a:t>F</a:t>
              </a:r>
              <a:r>
                <a:rPr sz="1600" dirty="0" smtClean="0">
                  <a:cs typeface="PoloMatheAustria1Leicht Leicht"/>
                </a:rPr>
                <a:t>ase</a:t>
              </a:r>
              <a:r>
                <a:rPr lang="es-ES_tradnl" sz="1600" dirty="0" smtClean="0">
                  <a:cs typeface="PoloMatheAustria1Leicht Leicht"/>
                </a:rPr>
                <a:t> post-proyecto</a:t>
              </a:r>
              <a:endParaRPr lang="de-DE" sz="1600" dirty="0">
                <a:cs typeface="PoloMatheAustria1Leicht Leich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831643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7: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Plan de recursos y presupuesto de costes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258552"/>
              </p:ext>
            </p:extLst>
          </p:nvPr>
        </p:nvGraphicFramePr>
        <p:xfrm>
          <a:off x="420467" y="1405581"/>
          <a:ext cx="8340612" cy="4869703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50626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87676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9354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8495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7525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8383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5544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297704">
                <a:tc gridSpan="7">
                  <a:txBody>
                    <a:bodyPr/>
                    <a:lstStyle/>
                    <a:p>
                      <a:pPr algn="ctr"/>
                      <a:r>
                        <a:rPr baseline="0" dirty="0" smtClean="0"/>
                        <a:t>Plan</a:t>
                      </a:r>
                      <a:r>
                        <a:rPr lang="es-ES_tradnl" baseline="0" dirty="0" smtClean="0"/>
                        <a:t> de recursos</a:t>
                      </a:r>
                      <a:r>
                        <a:rPr baseline="0" dirty="0" smtClean="0"/>
                        <a:t>/</a:t>
                      </a:r>
                      <a:r>
                        <a:rPr lang="es-ES_tradnl" baseline="0" dirty="0" smtClean="0"/>
                        <a:t>Presupuesto de costes del proyecto:</a:t>
                      </a:r>
                      <a:r>
                        <a:rPr lang="en-US" baseline="0" dirty="0" smtClean="0"/>
                        <a:t>"</a:t>
                      </a:r>
                      <a:r>
                        <a:rPr lang="en-US" baseline="0" dirty="0"/>
                        <a:t>......... 20.."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lang="es-ES_tradnl" dirty="0" smtClean="0"/>
                        <a:t>Fase</a:t>
                      </a:r>
                      <a:r>
                        <a:rPr dirty="0" smtClean="0"/>
                        <a:t>/</a:t>
                      </a:r>
                      <a:r>
                        <a:rPr lang="es-ES_tradnl" dirty="0" smtClean="0"/>
                        <a:t>Grupo</a:t>
                      </a:r>
                      <a:r>
                        <a:rPr lang="es-ES_tradnl" baseline="0" dirty="0" smtClean="0"/>
                        <a:t> de tareas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s-ES_tradnl" dirty="0" smtClean="0"/>
                        <a:t>Necesidades de recursos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dirty="0" smtClean="0"/>
                        <a:t>Cost</a:t>
                      </a:r>
                      <a:r>
                        <a:rPr lang="es-ES_tradnl" dirty="0" smtClean="0"/>
                        <a:t>e</a:t>
                      </a:r>
                      <a:r>
                        <a:rPr dirty="0" smtClean="0"/>
                        <a:t> </a:t>
                      </a:r>
                      <a:r>
                        <a:rPr lang="es-ES_tradnl" dirty="0" smtClean="0"/>
                        <a:t>e</a:t>
                      </a:r>
                      <a:r>
                        <a:rPr dirty="0" smtClean="0"/>
                        <a:t>n </a:t>
                      </a:r>
                      <a:r>
                        <a:rPr dirty="0"/>
                        <a:t>€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0982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GT</a:t>
                      </a:r>
                      <a:r>
                        <a:rPr dirty="0" smtClean="0"/>
                        <a:t>-N</a:t>
                      </a:r>
                      <a:r>
                        <a:rPr lang="es-ES_tradnl" dirty="0" smtClean="0"/>
                        <a:t>.º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/>
                        <a:t>Nombre</a:t>
                      </a:r>
                      <a:endParaRPr lang="es-ES" noProof="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Recursos necesarios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/>
                        <a:t>Unidades</a:t>
                      </a:r>
                      <a:endParaRPr lang="es-ES" noProof="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Cantidad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Precio por unidad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Coste</a:t>
                      </a:r>
                      <a:r>
                        <a:rPr lang="es-ES_tradnl" baseline="0" dirty="0" smtClean="0"/>
                        <a:t> total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51758">
                <a:tc>
                  <a:txBody>
                    <a:bodyPr/>
                    <a:lstStyle/>
                    <a:p>
                      <a:r>
                        <a:rPr sz="1200" dirty="0"/>
                        <a:t>1.1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1.2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1.3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1.4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1.5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48087">
                <a:tc>
                  <a:txBody>
                    <a:bodyPr/>
                    <a:lstStyle/>
                    <a:p>
                      <a:r>
                        <a:rPr sz="1200" dirty="0"/>
                        <a:t>1.6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sz="14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t>Total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rPr lang="es-ES_tradnl" dirty="0" smtClean="0"/>
                        <a:t>Gastos totales efectuados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97704">
                <a:tc gridSpan="3">
                  <a:txBody>
                    <a:bodyPr/>
                    <a:lstStyle/>
                    <a:p>
                      <a:r>
                        <a:rPr lang="es-ES_tradnl" dirty="0" smtClean="0"/>
                        <a:t>Gastos totales efectuados para la escuela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97704">
                <a:tc gridSpan="2">
                  <a:txBody>
                    <a:bodyPr/>
                    <a:lstStyle/>
                    <a:p>
                      <a:r>
                        <a:rPr sz="1200" dirty="0" smtClean="0"/>
                        <a:t>Versi</a:t>
                      </a:r>
                      <a:r>
                        <a:rPr lang="es-ES_tradnl" sz="1200" dirty="0" smtClean="0"/>
                        <a:t>ó</a:t>
                      </a:r>
                      <a:r>
                        <a:rPr sz="1200" dirty="0" smtClean="0"/>
                        <a:t>n</a:t>
                      </a:r>
                      <a:r>
                        <a:rPr sz="1200" dirty="0"/>
                        <a:t>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sz="1200" dirty="0" smtClean="0"/>
                        <a:t>Fecha</a:t>
                      </a:r>
                      <a:r>
                        <a:rPr sz="1200" dirty="0" smtClean="0"/>
                        <a:t>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sz="1200" dirty="0" smtClean="0"/>
                        <a:t>Autor</a:t>
                      </a:r>
                      <a:r>
                        <a:rPr sz="1200" dirty="0"/>
                        <a:t>:</a:t>
                      </a:r>
                      <a:endParaRPr lang="en-US" sz="120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 noProof="0" dirty="0" smtClean="0"/>
                        <a:t>Página 1 de 1</a:t>
                      </a:r>
                      <a:endParaRPr lang="es-ES" sz="1200" noProof="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4265426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8: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Iniciación del proyecto</a:t>
            </a:r>
            <a:endParaRPr lang="es-ES_tradnl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Bild 1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734" y="2205165"/>
            <a:ext cx="3054791" cy="3054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15608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9: </a:t>
            </a:r>
            <a:r>
              <a:rPr lang="es-ES_tradnl" sz="3200" dirty="0">
                <a:solidFill>
                  <a:schemeClr val="bg1"/>
                </a:solidFill>
                <a:latin typeface="Tw Cen MT"/>
                <a:cs typeface="Times New Roman"/>
              </a:rPr>
              <a:t>D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efinición y manual del proyecto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70056"/>
              </p:ext>
            </p:extLst>
          </p:nvPr>
        </p:nvGraphicFramePr>
        <p:xfrm>
          <a:off x="382744" y="1259706"/>
          <a:ext cx="8352592" cy="4958312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72302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89688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4917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318350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461555">
                <a:tc gridSpan="4">
                  <a:txBody>
                    <a:bodyPr/>
                    <a:lstStyle/>
                    <a:p>
                      <a:pPr algn="ctr"/>
                      <a:r>
                        <a:rPr lang="es-ES_tradnl" dirty="0" smtClean="0">
                          <a:solidFill>
                            <a:schemeClr val="bg1"/>
                          </a:solidFill>
                        </a:rPr>
                        <a:t>Definición del proyecto</a:t>
                      </a:r>
                      <a:endParaRPr lang="de-AT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Nombre del 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Contratista y socio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del 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Director del 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Evento de apertura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Evento de clausura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Fecha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de inicio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Fecha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de cierre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Fase pre-proyecto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Fase post-proyecto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Objetivos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No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objetivos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625792">
                <a:tc gridSpan="3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Fases del 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tareas principales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Recursos necesarios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/cost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61555">
                <a:tc gridSpan="4">
                  <a:txBody>
                    <a:bodyPr/>
                    <a:lstStyle/>
                    <a:p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Relación con estrategias, proyectos y otras actividades escolares: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61555">
                <a:tc gridSpan="3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Miembros del equipo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Personal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61555"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Fecha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Contratista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Director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4855140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 10: Ejecución y supervisión del proyecto</a:t>
            </a:r>
            <a:endParaRPr lang="es-ES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Gleichschenkliges Dreieck 4"/>
          <p:cNvSpPr/>
          <p:nvPr/>
        </p:nvSpPr>
        <p:spPr>
          <a:xfrm>
            <a:off x="2910875" y="2055094"/>
            <a:ext cx="2910289" cy="3487769"/>
          </a:xfrm>
          <a:prstGeom prst="triangle">
            <a:avLst/>
          </a:prstGeom>
          <a:solidFill>
            <a:srgbClr val="AFD173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endParaRPr lang="de-DE" sz="2400">
              <a:solidFill>
                <a:schemeClr val="tx1"/>
              </a:solidFill>
              <a:latin typeface="PoloMatheAustria1Krftg krftg"/>
              <a:cs typeface="PoloMatheAustria1Krftg krftg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814903" y="1647474"/>
            <a:ext cx="9544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latin typeface="PoloMatheAustria1Leicht Leicht"/>
                <a:cs typeface="PoloMatheAustria1Leicht Leicht"/>
              </a:rPr>
              <a:t>Tareas</a:t>
            </a:r>
            <a:endParaRPr lang="es-ES" sz="2000" dirty="0">
              <a:latin typeface="PoloMatheAustria1Leicht Leicht"/>
              <a:cs typeface="PoloMatheAustria1Leicht Leicht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761874" y="5239095"/>
            <a:ext cx="1030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latin typeface="PoloMatheAustria1Leicht Leicht"/>
                <a:cs typeface="PoloMatheAustria1Leicht Leicht"/>
              </a:rPr>
              <a:t>Tiempo</a:t>
            </a:r>
            <a:endParaRPr lang="es-ES" sz="2000" dirty="0">
              <a:latin typeface="PoloMatheAustria1Leicht Leicht"/>
              <a:cs typeface="PoloMatheAustria1Leicht Leicht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821164" y="5239095"/>
            <a:ext cx="1267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latin typeface="PoloMatheAustria1Leicht Leicht"/>
                <a:cs typeface="PoloMatheAustria1Leicht Leicht"/>
              </a:rPr>
              <a:t>Recursos</a:t>
            </a:r>
            <a:endParaRPr lang="es-ES" sz="2000" dirty="0">
              <a:latin typeface="PoloMatheAustria1Leicht Leicht"/>
              <a:cs typeface="PoloMatheAustria1Leicht Leicht"/>
            </a:endParaRPr>
          </a:p>
        </p:txBody>
      </p:sp>
    </p:spTree>
    <p:extLst>
      <p:ext uri="{BB962C8B-B14F-4D97-AF65-F5344CB8AC3E}">
        <p14:creationId xmlns:p14="http://schemas.microsoft.com/office/powerpoint/2010/main" val="457599063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11: 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Marketing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del proyecto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 smtClean="0"/>
              <a:t>¿Qué medios publicitarios puedes utilizar?</a:t>
            </a:r>
          </a:p>
          <a:p>
            <a:r>
              <a:rPr lang="es-ES" sz="2400" dirty="0" smtClean="0"/>
              <a:t>Folder publicitario</a:t>
            </a:r>
          </a:p>
          <a:p>
            <a:r>
              <a:rPr lang="es-ES" sz="2400" dirty="0" err="1" smtClean="0"/>
              <a:t>Newsletter</a:t>
            </a:r>
            <a:endParaRPr lang="es-ES" sz="2400" dirty="0" smtClean="0"/>
          </a:p>
          <a:p>
            <a:r>
              <a:rPr lang="es-ES" sz="2400" dirty="0" smtClean="0"/>
              <a:t>Hojas informativas/folletos/panfletos</a:t>
            </a:r>
          </a:p>
          <a:p>
            <a:r>
              <a:rPr lang="es-ES" sz="2400" dirty="0" smtClean="0"/>
              <a:t>Páginas web</a:t>
            </a:r>
          </a:p>
          <a:p>
            <a:endParaRPr lang="es-ES" sz="2400" dirty="0" smtClean="0"/>
          </a:p>
          <a:p>
            <a:pPr marL="0" indent="0">
              <a:buNone/>
            </a:pPr>
            <a:r>
              <a:rPr lang="es-ES" sz="2400" dirty="0" smtClean="0"/>
              <a:t>Estos son canales especialmente idóneos para fines de marketing de proyectos.</a:t>
            </a:r>
            <a:endParaRPr lang="es-ES" sz="2400" dirty="0"/>
          </a:p>
        </p:txBody>
      </p:sp>
      <p:pic>
        <p:nvPicPr>
          <p:cNvPr id="2" name="Bild 1" descr="letters-1132703_128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41" y="2021720"/>
            <a:ext cx="1324693" cy="1324693"/>
          </a:xfrm>
          <a:prstGeom prst="rect">
            <a:avLst/>
          </a:prstGeom>
        </p:spPr>
      </p:pic>
      <p:pic>
        <p:nvPicPr>
          <p:cNvPr id="3" name="Bild 2" descr="social-349520_128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541" y="4522831"/>
            <a:ext cx="1815929" cy="16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48546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 12: Finalización del proyecto y reflexión 1/2</a:t>
            </a:r>
            <a:endParaRPr lang="es-ES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683285"/>
              </p:ext>
            </p:extLst>
          </p:nvPr>
        </p:nvGraphicFramePr>
        <p:xfrm>
          <a:off x="1524000" y="1397000"/>
          <a:ext cx="6096000" cy="429767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30480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dirty="0" smtClean="0"/>
                        <a:t>PRO</a:t>
                      </a:r>
                      <a:r>
                        <a:rPr lang="es-ES_tradnl" dirty="0" smtClean="0"/>
                        <a:t>YECTO</a:t>
                      </a:r>
                      <a:r>
                        <a:rPr dirty="0"/>
                        <a:t/>
                      </a:r>
                      <a:br>
                        <a:rPr dirty="0"/>
                      </a:br>
                      <a:r>
                        <a:rPr lang="es-ES_tradnl" dirty="0" smtClean="0"/>
                        <a:t>INFORME</a:t>
                      </a:r>
                      <a:r>
                        <a:rPr lang="es-ES_tradnl" baseline="0" dirty="0" smtClean="0"/>
                        <a:t> DE FINALIZACIÓN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Impresión general</a:t>
                      </a:r>
                      <a:r>
                        <a:rPr dirty="0" smtClean="0"/>
                        <a:t>:</a:t>
                      </a:r>
                      <a:endParaRPr dirty="0"/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/>
                        <a:t>Reflexión: Consecución de objetivos</a:t>
                      </a:r>
                      <a:endParaRPr lang="es-ES" noProof="0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ES" noProof="0" dirty="0" smtClean="0"/>
                        <a:t>Reflexión: Tareas/Plazos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ES" noProof="0" dirty="0" smtClean="0"/>
                        <a:t>Reflexión: Recursos/Costes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ES" noProof="0" dirty="0" smtClean="0"/>
                        <a:t>Reflexión: Organización interna/relaciones con el entorno</a:t>
                      </a:r>
                    </a:p>
                    <a:p>
                      <a:endParaRPr lang="de-AT" dirty="0"/>
                    </a:p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9692197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12: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Finalización del proyecto y reflexión 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2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961910"/>
              </p:ext>
            </p:extLst>
          </p:nvPr>
        </p:nvGraphicFramePr>
        <p:xfrm>
          <a:off x="1524000" y="1260703"/>
          <a:ext cx="6096000" cy="5005465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39871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5126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3980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63760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1039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1598197">
                <a:tc gridSpan="3">
                  <a:txBody>
                    <a:bodyPr/>
                    <a:lstStyle/>
                    <a:p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Evaluación del rendimiento </a:t>
                      </a:r>
                      <a:r>
                        <a:rPr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contratista</a:t>
                      </a:r>
                      <a:r>
                        <a:rPr lang="es-ES_tradnl" b="0" baseline="0" dirty="0" smtClean="0">
                          <a:solidFill>
                            <a:schemeClr val="tx1"/>
                          </a:solidFill>
                        </a:rPr>
                        <a:t> del proyecto</a:t>
                      </a:r>
                      <a:r>
                        <a:rPr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director del proyecto</a:t>
                      </a:r>
                      <a:r>
                        <a:rPr b="0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es-ES_tradnl" b="0" baseline="0" dirty="0" smtClean="0">
                          <a:solidFill>
                            <a:schemeClr val="tx1"/>
                          </a:solidFill>
                        </a:rPr>
                        <a:t> personal del proyecto</a:t>
                      </a:r>
                      <a:r>
                        <a:rPr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b="0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Lecciones aprendidas </a:t>
                      </a:r>
                      <a:r>
                        <a:rPr b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s-ES_tradnl" b="0" dirty="0" smtClean="0">
                          <a:solidFill>
                            <a:schemeClr val="tx1"/>
                          </a:solidFill>
                        </a:rPr>
                        <a:t>resumir experiencias y sugerencias para mejorar</a:t>
                      </a:r>
                      <a:r>
                        <a:rPr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de-AT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05099">
                <a:tc gridSpan="5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Planificar la fase post-proyecto,</a:t>
                      </a:r>
                      <a:r>
                        <a:rPr lang="es-ES_tradnl" baseline="0" dirty="0" smtClean="0">
                          <a:solidFill>
                            <a:schemeClr val="tx1"/>
                          </a:solidFill>
                        </a:rPr>
                        <a:t> tareas pendientes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98535">
                <a:tc gridSpan="3">
                  <a:txBody>
                    <a:bodyPr/>
                    <a:lstStyle/>
                    <a:p>
                      <a:r>
                        <a:rPr lang="es-ES" noProof="0" dirty="0" smtClean="0">
                          <a:solidFill>
                            <a:schemeClr val="tx1"/>
                          </a:solidFill>
                        </a:rPr>
                        <a:t>Cosas por hacer</a:t>
                      </a: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Responsable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>
                          <a:solidFill>
                            <a:schemeClr val="tx1"/>
                          </a:solidFill>
                        </a:rPr>
                        <a:t>Fecha</a:t>
                      </a:r>
                      <a:r>
                        <a:rPr lang="es-ES" baseline="0" noProof="0" dirty="0" smtClean="0">
                          <a:solidFill>
                            <a:schemeClr val="tx1"/>
                          </a:solidFill>
                        </a:rPr>
                        <a:t> límite</a:t>
                      </a:r>
                      <a:endParaRPr lang="es-ES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98535">
                <a:tc gridSpan="5"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Aceptación del proyecto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Contratista del 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	 </a:t>
                      </a:r>
                      <a:r>
                        <a:rPr lang="de-AT" dirty="0">
                          <a:solidFill>
                            <a:schemeClr val="tx1"/>
                          </a:solidFill>
                        </a:rPr>
                        <a:t>                    </a:t>
                      </a:r>
                      <a:r>
                        <a:rPr lang="de-AT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Líder del proyecto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05099">
                <a:tc>
                  <a:txBody>
                    <a:bodyPr/>
                    <a:lstStyle/>
                    <a:p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Versi</a:t>
                      </a:r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ó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>
                          <a:solidFill>
                            <a:schemeClr val="tx1"/>
                          </a:solidFill>
                        </a:rPr>
                        <a:t>Fecha</a:t>
                      </a:r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dirty="0" smtClean="0">
                          <a:solidFill>
                            <a:schemeClr val="tx1"/>
                          </a:solidFill>
                        </a:rPr>
                        <a:t>Autor</a:t>
                      </a:r>
                      <a:r>
                        <a:rPr dirty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657617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Bild 204" descr="euro-1130696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16096" r="11790" b="19175"/>
          <a:stretch/>
        </p:blipFill>
        <p:spPr>
          <a:xfrm>
            <a:off x="6687553" y="1937086"/>
            <a:ext cx="1230439" cy="797532"/>
          </a:xfrm>
          <a:prstGeom prst="rect">
            <a:avLst/>
          </a:prstGeom>
        </p:spPr>
      </p:pic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Resumen de todas las fases de un proye</a:t>
            </a:r>
            <a:r>
              <a:rPr lang="es-ES_tradnl" sz="3200" dirty="0">
                <a:solidFill>
                  <a:schemeClr val="bg1"/>
                </a:solidFill>
                <a:latin typeface="Tw Cen MT"/>
                <a:cs typeface="Times New Roman"/>
              </a:rPr>
              <a:t>c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to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1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155" name="Rechteck 154"/>
          <p:cNvSpPr>
            <a:spLocks noChangeArrowheads="1"/>
          </p:cNvSpPr>
          <p:nvPr/>
        </p:nvSpPr>
        <p:spPr bwMode="auto">
          <a:xfrm>
            <a:off x="1092113" y="1187988"/>
            <a:ext cx="7007915" cy="509588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" sz="2400" b="1" dirty="0" smtClean="0">
                <a:solidFill>
                  <a:srgbClr val="000000"/>
                </a:solidFill>
                <a:cs typeface="PoloMatheAustria1Leicht Leicht"/>
              </a:rPr>
              <a:t>Fase de planificación</a:t>
            </a:r>
            <a:endParaRPr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6" name="Rechteck 1"/>
          <p:cNvSpPr>
            <a:spLocks noChangeArrowheads="1"/>
          </p:cNvSpPr>
          <p:nvPr/>
        </p:nvSpPr>
        <p:spPr bwMode="auto">
          <a:xfrm>
            <a:off x="1102450" y="3066434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1: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Idea + Objetivos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7" name="Rechteck 1"/>
          <p:cNvSpPr>
            <a:spLocks noChangeArrowheads="1"/>
          </p:cNvSpPr>
          <p:nvPr/>
        </p:nvSpPr>
        <p:spPr bwMode="auto">
          <a:xfrm>
            <a:off x="5923233" y="3066434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6: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Fechas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8" name="Rechteck 1"/>
          <p:cNvSpPr>
            <a:spLocks noChangeArrowheads="1"/>
          </p:cNvSpPr>
          <p:nvPr/>
        </p:nvSpPr>
        <p:spPr bwMode="auto">
          <a:xfrm>
            <a:off x="3511696" y="3066434"/>
            <a:ext cx="2110643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4: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Marco lógico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59" name="Rechteck 1"/>
          <p:cNvSpPr>
            <a:spLocks noChangeArrowheads="1"/>
          </p:cNvSpPr>
          <p:nvPr/>
        </p:nvSpPr>
        <p:spPr bwMode="auto">
          <a:xfrm>
            <a:off x="1104516" y="3802952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2: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Equipo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0" name="Rechteck 1"/>
          <p:cNvSpPr>
            <a:spLocks noChangeArrowheads="1"/>
          </p:cNvSpPr>
          <p:nvPr/>
        </p:nvSpPr>
        <p:spPr bwMode="auto">
          <a:xfrm>
            <a:off x="5925300" y="3798489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chemeClr val="tx1"/>
                </a:solidFill>
                <a:cs typeface="PoloMatheAustria1Leicht Leicht"/>
              </a:rPr>
              <a:t>Paso 7:</a:t>
            </a:r>
          </a:p>
          <a:p>
            <a:pPr algn="ctr"/>
            <a:r>
              <a:rPr lang="es-ES_tradnl" sz="2000" b="1" dirty="0" smtClean="0">
                <a:solidFill>
                  <a:schemeClr val="tx1"/>
                </a:solidFill>
                <a:cs typeface="PoloMatheAustria1Leicht Leicht"/>
              </a:rPr>
              <a:t>Costes</a:t>
            </a:r>
            <a:endParaRPr lang="es-ES_tradnl" sz="2000" b="1" dirty="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1" name="Rechteck 1"/>
          <p:cNvSpPr>
            <a:spLocks noChangeArrowheads="1"/>
          </p:cNvSpPr>
          <p:nvPr/>
        </p:nvSpPr>
        <p:spPr bwMode="auto">
          <a:xfrm>
            <a:off x="3514908" y="3802952"/>
            <a:ext cx="2110644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5: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Grupos de tareas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2" name="Rechteck 1"/>
          <p:cNvSpPr>
            <a:spLocks noChangeArrowheads="1"/>
          </p:cNvSpPr>
          <p:nvPr/>
        </p:nvSpPr>
        <p:spPr bwMode="auto">
          <a:xfrm>
            <a:off x="1107928" y="4533501"/>
            <a:ext cx="2108576" cy="68674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3: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Entorno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163" name="Richtungspfeil 3"/>
          <p:cNvSpPr>
            <a:spLocks noChangeArrowheads="1"/>
          </p:cNvSpPr>
          <p:nvPr/>
        </p:nvSpPr>
        <p:spPr bwMode="auto">
          <a:xfrm>
            <a:off x="1104516" y="1853151"/>
            <a:ext cx="6958301" cy="973003"/>
          </a:xfrm>
          <a:prstGeom prst="homePlate">
            <a:avLst>
              <a:gd name="adj" fmla="val 35376"/>
            </a:avLst>
          </a:prstGeom>
          <a:noFill/>
          <a:ln w="12700">
            <a:solidFill>
              <a:srgbClr val="84AA3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1600">
              <a:solidFill>
                <a:schemeClr val="tx1"/>
              </a:solidFill>
              <a:cs typeface="PoloMatheAustria1Leicht Leicht"/>
            </a:endParaRPr>
          </a:p>
        </p:txBody>
      </p:sp>
      <p:sp>
        <p:nvSpPr>
          <p:cNvPr id="164" name="Text Box 10"/>
          <p:cNvSpPr txBox="1">
            <a:spLocks noChangeArrowheads="1"/>
          </p:cNvSpPr>
          <p:nvPr/>
        </p:nvSpPr>
        <p:spPr bwMode="auto">
          <a:xfrm>
            <a:off x="1498010" y="6096000"/>
            <a:ext cx="985546" cy="211845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ÇlÇr ñæí©"/>
              </a:rPr>
              <a:t>Propuesta</a:t>
            </a:r>
            <a:endParaRPr kumimoji="0" lang="es-E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65" name="Text Box 11"/>
          <p:cNvSpPr txBox="1">
            <a:spLocks noChangeArrowheads="1"/>
          </p:cNvSpPr>
          <p:nvPr/>
        </p:nvSpPr>
        <p:spPr bwMode="auto">
          <a:xfrm>
            <a:off x="3130612" y="6078118"/>
            <a:ext cx="926120" cy="237191"/>
          </a:xfrm>
          <a:prstGeom prst="rect">
            <a:avLst/>
          </a:prstGeom>
          <a:solidFill>
            <a:srgbClr val="AFD173"/>
          </a:solidFill>
          <a:ln>
            <a:noFill/>
          </a:ln>
        </p:spPr>
        <p:txBody>
          <a:bodyPr vert="horz" wrap="square" lIns="36000" tIns="36000" rIns="36000" bIns="36000" numCol="1" anchor="ctr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1400" b="1" dirty="0" smtClean="0">
                <a:latin typeface="+mn-lt"/>
                <a:ea typeface="ÇlÇr ñæí©"/>
              </a:rPr>
              <a:t>Tarea</a:t>
            </a:r>
            <a:endParaRPr kumimoji="0" lang="es-E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pSp>
        <p:nvGrpSpPr>
          <p:cNvPr id="166" name="Gruppierung 165"/>
          <p:cNvGrpSpPr/>
          <p:nvPr/>
        </p:nvGrpSpPr>
        <p:grpSpPr>
          <a:xfrm>
            <a:off x="1651657" y="5328133"/>
            <a:ext cx="490378" cy="667649"/>
            <a:chOff x="2264581" y="1404357"/>
            <a:chExt cx="2560252" cy="3541130"/>
          </a:xfrm>
        </p:grpSpPr>
        <p:sp>
          <p:nvSpPr>
            <p:cNvPr id="167" name="Rechteck 166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8" name="Rechteck 167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69" name="Rechteck 168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0" name="Rechteck 169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1" name="Rechteck 170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2" name="Rechteck 171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3" name="Rechteck 172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4" name="Rechteck 173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5" name="Rechteck 174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6" name="Rechteck 175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7" name="Rechteck 176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8" name="Rechteck 177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79" name="Rechteck 178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0" name="Rechteck 179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1" name="Freihandform 180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grpSp>
        <p:nvGrpSpPr>
          <p:cNvPr id="182" name="Gruppierung 181"/>
          <p:cNvGrpSpPr/>
          <p:nvPr/>
        </p:nvGrpSpPr>
        <p:grpSpPr>
          <a:xfrm>
            <a:off x="3342267" y="5328133"/>
            <a:ext cx="490378" cy="667649"/>
            <a:chOff x="2264581" y="1404357"/>
            <a:chExt cx="2560252" cy="3541130"/>
          </a:xfrm>
        </p:grpSpPr>
        <p:sp>
          <p:nvSpPr>
            <p:cNvPr id="183" name="Rechteck 182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4" name="Rechteck 183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5" name="Rechteck 184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6" name="Rechteck 185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7" name="Rechteck 186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8" name="Rechteck 187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89" name="Rechteck 188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0" name="Rechteck 189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1" name="Rechteck 190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2" name="Rechteck 191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3" name="Rechteck 192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4" name="Rechteck 193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5" name="Rechteck 194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6" name="Rechteck 195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197" name="Freihandform 196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</p:grpSp>
      <p:pic>
        <p:nvPicPr>
          <p:cNvPr id="198" name="Bild 197" descr="the-light-bulb-371651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2" y="1887719"/>
            <a:ext cx="182997" cy="343455"/>
          </a:xfrm>
          <a:prstGeom prst="rect">
            <a:avLst/>
          </a:prstGeom>
        </p:spPr>
      </p:pic>
      <p:pic>
        <p:nvPicPr>
          <p:cNvPr id="199" name="Bild 198" descr="darts-15572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059" y="2332051"/>
            <a:ext cx="405136" cy="448335"/>
          </a:xfrm>
          <a:prstGeom prst="rect">
            <a:avLst/>
          </a:prstGeom>
        </p:spPr>
      </p:pic>
      <p:pic>
        <p:nvPicPr>
          <p:cNvPr id="200" name="Bild 199" descr="jigsaw-30557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229" y="1920493"/>
            <a:ext cx="1048924" cy="776313"/>
          </a:xfrm>
          <a:prstGeom prst="rect">
            <a:avLst/>
          </a:prstGeom>
        </p:spPr>
      </p:pic>
      <p:pic>
        <p:nvPicPr>
          <p:cNvPr id="201" name="Bild 200" descr="binoculars-1015265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812" y="1855900"/>
            <a:ext cx="964627" cy="964627"/>
          </a:xfrm>
          <a:prstGeom prst="rect">
            <a:avLst/>
          </a:prstGeom>
        </p:spPr>
      </p:pic>
      <p:pic>
        <p:nvPicPr>
          <p:cNvPr id="202" name="Bild 201" descr="frame-473631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87724" y="2065776"/>
            <a:ext cx="916019" cy="546788"/>
          </a:xfrm>
          <a:prstGeom prst="rect">
            <a:avLst/>
          </a:prstGeom>
        </p:spPr>
      </p:pic>
      <p:pic>
        <p:nvPicPr>
          <p:cNvPr id="203" name="Bild 202" descr="postal-32383_1280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544" y="1910099"/>
            <a:ext cx="697047" cy="801635"/>
          </a:xfrm>
          <a:prstGeom prst="rect">
            <a:avLst/>
          </a:prstGeom>
        </p:spPr>
      </p:pic>
      <p:pic>
        <p:nvPicPr>
          <p:cNvPr id="204" name="Bild 203" descr="calendar-33104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3313" y="1918134"/>
            <a:ext cx="911905" cy="80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029177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Resumen de todas las fases de un p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ro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y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ect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2/2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6" name="Rechteck 55"/>
          <p:cNvSpPr>
            <a:spLocks noChangeArrowheads="1"/>
          </p:cNvSpPr>
          <p:nvPr/>
        </p:nvSpPr>
        <p:spPr bwMode="auto">
          <a:xfrm>
            <a:off x="715589" y="1329534"/>
            <a:ext cx="4898382" cy="53022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400" b="1" dirty="0" smtClean="0">
                <a:solidFill>
                  <a:srgbClr val="000000"/>
                </a:solidFill>
                <a:cs typeface="PoloMatheAustria1Leicht Leicht"/>
              </a:rPr>
              <a:t>Fase de ejecución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7" name="Rechteck 1"/>
          <p:cNvSpPr>
            <a:spLocks noChangeArrowheads="1"/>
          </p:cNvSpPr>
          <p:nvPr/>
        </p:nvSpPr>
        <p:spPr bwMode="auto">
          <a:xfrm>
            <a:off x="5814373" y="1339059"/>
            <a:ext cx="2904688" cy="511175"/>
          </a:xfrm>
          <a:prstGeom prst="rect">
            <a:avLst/>
          </a:prstGeom>
          <a:solidFill>
            <a:srgbClr val="90C12E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400" b="1" dirty="0" smtClean="0">
                <a:solidFill>
                  <a:srgbClr val="000000"/>
                </a:solidFill>
                <a:cs typeface="PoloMatheAustria1Leicht Leicht"/>
              </a:rPr>
              <a:t>Fase de cierre</a:t>
            </a:r>
            <a:endParaRPr lang="de-DE" sz="24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8" name="Rechteck 1"/>
          <p:cNvSpPr>
            <a:spLocks noChangeArrowheads="1"/>
          </p:cNvSpPr>
          <p:nvPr/>
        </p:nvSpPr>
        <p:spPr bwMode="auto">
          <a:xfrm>
            <a:off x="5808023" y="3061399"/>
            <a:ext cx="2840299" cy="1656054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" sz="2000" dirty="0" smtClean="0">
                <a:solidFill>
                  <a:srgbClr val="000000"/>
                </a:solidFill>
                <a:cs typeface="PoloMatheAustria1Leicht Leicht"/>
              </a:rPr>
              <a:t>Paso 12:</a:t>
            </a:r>
          </a:p>
          <a:p>
            <a:pPr algn="ctr"/>
            <a:endParaRPr lang="es-ES" sz="2000" dirty="0" smtClean="0">
              <a:solidFill>
                <a:srgbClr val="000000"/>
              </a:solidFill>
              <a:cs typeface="PoloMatheAustria1Leicht Leicht"/>
            </a:endParaRPr>
          </a:p>
          <a:p>
            <a:pPr algn="ctr"/>
            <a:r>
              <a:rPr lang="es-ES" sz="2000" b="1" dirty="0" smtClean="0">
                <a:solidFill>
                  <a:srgbClr val="000000"/>
                </a:solidFill>
                <a:cs typeface="PoloMatheAustria1Leicht Leicht"/>
              </a:rPr>
              <a:t>Cierre</a:t>
            </a:r>
          </a:p>
          <a:p>
            <a:pPr algn="ctr"/>
            <a:r>
              <a:rPr lang="es-ES" sz="2000" b="1" dirty="0" smtClean="0">
                <a:solidFill>
                  <a:schemeClr val="tx1"/>
                </a:solidFill>
                <a:cs typeface="PoloMatheAustria1Leicht Leicht"/>
              </a:rPr>
              <a:t>Diseminación</a:t>
            </a:r>
          </a:p>
          <a:p>
            <a:pPr algn="ctr"/>
            <a:r>
              <a:rPr lang="es-ES" sz="2000" b="1" dirty="0" smtClean="0">
                <a:solidFill>
                  <a:srgbClr val="000000"/>
                </a:solidFill>
                <a:cs typeface="PoloMatheAustria1Leicht Leicht"/>
              </a:rPr>
              <a:t>Reflexión</a:t>
            </a:r>
            <a:endParaRPr lang="es-ES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59" name="Rechteck 1"/>
          <p:cNvSpPr>
            <a:spLocks noChangeArrowheads="1"/>
          </p:cNvSpPr>
          <p:nvPr/>
        </p:nvSpPr>
        <p:spPr bwMode="auto">
          <a:xfrm>
            <a:off x="715589" y="3089317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" sz="2000" dirty="0" smtClean="0">
                <a:solidFill>
                  <a:srgbClr val="000000"/>
                </a:solidFill>
                <a:cs typeface="PoloMatheAustria1Leicht Leicht"/>
              </a:rPr>
              <a:t>Paso 8:</a:t>
            </a:r>
          </a:p>
          <a:p>
            <a:pPr algn="ctr"/>
            <a:r>
              <a:rPr lang="es-ES" sz="2000" b="1" dirty="0" smtClean="0">
                <a:solidFill>
                  <a:srgbClr val="000000"/>
                </a:solidFill>
                <a:cs typeface="PoloMatheAustria1Leicht Leicht"/>
              </a:rPr>
              <a:t>Inicio del proyecto</a:t>
            </a:r>
            <a:endParaRPr lang="es-ES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0" name="Rechteck 1"/>
          <p:cNvSpPr>
            <a:spLocks noChangeArrowheads="1"/>
          </p:cNvSpPr>
          <p:nvPr/>
        </p:nvSpPr>
        <p:spPr bwMode="auto">
          <a:xfrm>
            <a:off x="3157640" y="3089317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" sz="2000" dirty="0" smtClean="0">
                <a:solidFill>
                  <a:srgbClr val="000000"/>
                </a:solidFill>
                <a:cs typeface="PoloMatheAustria1Leicht Leicht"/>
              </a:rPr>
              <a:t>Paso 10:</a:t>
            </a:r>
          </a:p>
          <a:p>
            <a:pPr algn="ctr"/>
            <a:r>
              <a:rPr lang="es-ES" sz="2000" b="1" dirty="0" smtClean="0">
                <a:solidFill>
                  <a:srgbClr val="000000"/>
                </a:solidFill>
                <a:cs typeface="PoloMatheAustria1Leicht Leicht"/>
              </a:rPr>
              <a:t>Supervisión</a:t>
            </a:r>
            <a:endParaRPr lang="es-ES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1" name="Rechteck 1"/>
          <p:cNvSpPr>
            <a:spLocks noChangeArrowheads="1"/>
          </p:cNvSpPr>
          <p:nvPr/>
        </p:nvSpPr>
        <p:spPr bwMode="auto">
          <a:xfrm>
            <a:off x="715589" y="3961670"/>
            <a:ext cx="2350525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" sz="2000" dirty="0" smtClean="0">
                <a:solidFill>
                  <a:srgbClr val="000000"/>
                </a:solidFill>
                <a:cs typeface="PoloMatheAustria1Leicht Leicht"/>
              </a:rPr>
              <a:t>Paso 9:</a:t>
            </a:r>
          </a:p>
          <a:p>
            <a:pPr algn="ctr"/>
            <a:r>
              <a:rPr lang="es-ES" sz="2000" b="1" dirty="0" smtClean="0">
                <a:solidFill>
                  <a:srgbClr val="000000"/>
                </a:solidFill>
                <a:cs typeface="PoloMatheAustria1Leicht Leicht"/>
              </a:rPr>
              <a:t>Manual del proyecto</a:t>
            </a:r>
            <a:endParaRPr lang="es-ES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2" name="Rechteck 1"/>
          <p:cNvSpPr>
            <a:spLocks noChangeArrowheads="1"/>
          </p:cNvSpPr>
          <p:nvPr/>
        </p:nvSpPr>
        <p:spPr bwMode="auto">
          <a:xfrm>
            <a:off x="3156053" y="3961670"/>
            <a:ext cx="2319173" cy="754770"/>
          </a:xfrm>
          <a:prstGeom prst="rect">
            <a:avLst/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_tradnl" sz="2000" dirty="0" smtClean="0">
                <a:solidFill>
                  <a:srgbClr val="000000"/>
                </a:solidFill>
                <a:cs typeface="PoloMatheAustria1Leicht Leicht"/>
              </a:rPr>
              <a:t>Paso 11:</a:t>
            </a:r>
          </a:p>
          <a:p>
            <a:pPr algn="ctr"/>
            <a:r>
              <a:rPr lang="es-ES_tradnl" sz="2000" b="1" dirty="0" smtClean="0">
                <a:solidFill>
                  <a:srgbClr val="000000"/>
                </a:solidFill>
                <a:cs typeface="PoloMatheAustria1Leicht Leicht"/>
              </a:rPr>
              <a:t>Marketing del proyecto</a:t>
            </a:r>
            <a:endParaRPr lang="es-ES_tradnl" sz="2000" b="1" dirty="0">
              <a:solidFill>
                <a:srgbClr val="000000"/>
              </a:solidFill>
              <a:cs typeface="PoloMatheAustria1Leicht Leicht"/>
            </a:endParaRPr>
          </a:p>
        </p:txBody>
      </p:sp>
      <p:sp>
        <p:nvSpPr>
          <p:cNvPr id="63" name="Richtungspfeil 3"/>
          <p:cNvSpPr>
            <a:spLocks noChangeArrowheads="1"/>
          </p:cNvSpPr>
          <p:nvPr/>
        </p:nvSpPr>
        <p:spPr bwMode="auto">
          <a:xfrm>
            <a:off x="726702" y="2051846"/>
            <a:ext cx="5060548" cy="923053"/>
          </a:xfrm>
          <a:prstGeom prst="homePlate">
            <a:avLst>
              <a:gd name="adj" fmla="val 2230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4" name="Richtungspfeil 3"/>
          <p:cNvSpPr>
            <a:spLocks noChangeArrowheads="1"/>
          </p:cNvSpPr>
          <p:nvPr/>
        </p:nvSpPr>
        <p:spPr bwMode="auto">
          <a:xfrm>
            <a:off x="5796911" y="2031209"/>
            <a:ext cx="3023928" cy="923053"/>
          </a:xfrm>
          <a:prstGeom prst="homePlate">
            <a:avLst>
              <a:gd name="adj" fmla="val 18982"/>
            </a:avLst>
          </a:prstGeom>
          <a:solidFill>
            <a:schemeClr val="bg1"/>
          </a:solidFill>
          <a:ln w="12700">
            <a:solidFill>
              <a:srgbClr val="84AA39"/>
            </a:solidFill>
          </a:ln>
          <a:effectLst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de-DE" sz="800">
              <a:cs typeface="PoloMatheAustria1Leicht Leicht"/>
            </a:endParaRPr>
          </a:p>
        </p:txBody>
      </p:sp>
      <p:sp>
        <p:nvSpPr>
          <p:cNvPr id="65" name="Text Box 10"/>
          <p:cNvSpPr txBox="1">
            <a:spLocks noChangeArrowheads="1"/>
          </p:cNvSpPr>
          <p:nvPr/>
        </p:nvSpPr>
        <p:spPr bwMode="auto">
          <a:xfrm>
            <a:off x="2015206" y="6003116"/>
            <a:ext cx="2110550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es-ES_tradnl" sz="1400" dirty="0" smtClean="0">
                <a:latin typeface="+mn-lt"/>
              </a:rPr>
              <a:t>Informe de los progresos realizados</a:t>
            </a:r>
            <a:endParaRPr lang="es-ES_tradnl" sz="1400" dirty="0">
              <a:latin typeface="+mn-lt"/>
            </a:endParaRPr>
          </a:p>
        </p:txBody>
      </p:sp>
      <p:sp>
        <p:nvSpPr>
          <p:cNvPr id="66" name="Text Box 11"/>
          <p:cNvSpPr txBox="1">
            <a:spLocks noChangeArrowheads="1"/>
          </p:cNvSpPr>
          <p:nvPr/>
        </p:nvSpPr>
        <p:spPr bwMode="auto">
          <a:xfrm>
            <a:off x="6612129" y="6008683"/>
            <a:ext cx="1228173" cy="237600"/>
          </a:xfrm>
          <a:prstGeom prst="rect">
            <a:avLst/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1000" b="1" i="0" u="none" strike="noStrike" cap="none" normalizeH="0" baseline="0">
                <a:ln>
                  <a:noFill/>
                </a:ln>
                <a:effectLst/>
                <a:latin typeface="PoloMatheAustria1 Buch" charset="0"/>
                <a:ea typeface="ÇlÇr ñæí©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latin typeface="Arial" charset="0"/>
                <a:ea typeface="ＭＳ Ｐゴシック" charset="0"/>
              </a:defRPr>
            </a:lvl9pPr>
          </a:lstStyle>
          <a:p>
            <a:r>
              <a:rPr lang="es-ES" sz="1400" dirty="0" smtClean="0">
                <a:latin typeface="+mn-lt"/>
              </a:rPr>
              <a:t>Aceptación</a:t>
            </a:r>
            <a:endParaRPr lang="es-ES" sz="1400" dirty="0">
              <a:latin typeface="+mn-lt"/>
            </a:endParaRPr>
          </a:p>
        </p:txBody>
      </p:sp>
      <p:sp>
        <p:nvSpPr>
          <p:cNvPr id="67" name="Pfeil nach oben 1"/>
          <p:cNvSpPr>
            <a:spLocks noChangeArrowheads="1"/>
          </p:cNvSpPr>
          <p:nvPr/>
        </p:nvSpPr>
        <p:spPr bwMode="auto">
          <a:xfrm>
            <a:off x="5300607" y="4909123"/>
            <a:ext cx="662975" cy="1383933"/>
          </a:xfrm>
          <a:prstGeom prst="upArrow">
            <a:avLst>
              <a:gd name="adj1" fmla="val 50000"/>
              <a:gd name="adj2" fmla="val 50163"/>
            </a:avLst>
          </a:prstGeom>
          <a:solidFill>
            <a:srgbClr val="AFD1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4A7EBB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 sz="1000" b="1">
              <a:ea typeface="ÇlÇr ñæí©" charset="0"/>
            </a:endParaRPr>
          </a:p>
        </p:txBody>
      </p:sp>
      <p:grpSp>
        <p:nvGrpSpPr>
          <p:cNvPr id="68" name="Gruppierung 67"/>
          <p:cNvGrpSpPr/>
          <p:nvPr/>
        </p:nvGrpSpPr>
        <p:grpSpPr>
          <a:xfrm>
            <a:off x="2828237" y="5110735"/>
            <a:ext cx="556293" cy="667649"/>
            <a:chOff x="2264581" y="1404357"/>
            <a:chExt cx="2560252" cy="3541130"/>
          </a:xfrm>
        </p:grpSpPr>
        <p:sp>
          <p:nvSpPr>
            <p:cNvPr id="69" name="Rechteck 68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0" name="Rechteck 69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1" name="Rechteck 70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3" name="Rechteck 72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7" name="Rechteck 76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8" name="Rechteck 77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9" name="Rechteck 78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1" name="Rechteck 80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2" name="Rechteck 81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3" name="Freihandform 82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84" name="Gruppierung 83"/>
          <p:cNvGrpSpPr/>
          <p:nvPr/>
        </p:nvGrpSpPr>
        <p:grpSpPr>
          <a:xfrm>
            <a:off x="6937391" y="5111719"/>
            <a:ext cx="556293" cy="667649"/>
            <a:chOff x="2264581" y="1404357"/>
            <a:chExt cx="2560252" cy="3541130"/>
          </a:xfrm>
        </p:grpSpPr>
        <p:sp>
          <p:nvSpPr>
            <p:cNvPr id="85" name="Rechteck 84"/>
            <p:cNvSpPr/>
            <p:nvPr/>
          </p:nvSpPr>
          <p:spPr>
            <a:xfrm>
              <a:off x="2264581" y="1404357"/>
              <a:ext cx="2560252" cy="35411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6" name="Rechteck 85"/>
            <p:cNvSpPr/>
            <p:nvPr/>
          </p:nvSpPr>
          <p:spPr>
            <a:xfrm>
              <a:off x="2587132" y="1632818"/>
              <a:ext cx="1888270" cy="28221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7" name="Rechteck 86"/>
            <p:cNvSpPr/>
            <p:nvPr/>
          </p:nvSpPr>
          <p:spPr>
            <a:xfrm>
              <a:off x="2587132" y="2072006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2587132" y="223784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9" name="Rechteck 88"/>
            <p:cNvSpPr/>
            <p:nvPr/>
          </p:nvSpPr>
          <p:spPr>
            <a:xfrm>
              <a:off x="2587132" y="2401254"/>
              <a:ext cx="732461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0" name="Rechteck 89"/>
            <p:cNvSpPr/>
            <p:nvPr/>
          </p:nvSpPr>
          <p:spPr>
            <a:xfrm>
              <a:off x="4092373" y="2072006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4092373" y="223784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2" name="Rechteck 91"/>
            <p:cNvSpPr/>
            <p:nvPr/>
          </p:nvSpPr>
          <p:spPr>
            <a:xfrm>
              <a:off x="4092373" y="2401254"/>
              <a:ext cx="383029" cy="13196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3" name="Rechteck 92"/>
            <p:cNvSpPr/>
            <p:nvPr/>
          </p:nvSpPr>
          <p:spPr>
            <a:xfrm>
              <a:off x="2587132" y="27662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4" name="Rechteck 93"/>
            <p:cNvSpPr/>
            <p:nvPr/>
          </p:nvSpPr>
          <p:spPr>
            <a:xfrm>
              <a:off x="2591692" y="29186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5" name="Rechteck 94"/>
            <p:cNvSpPr/>
            <p:nvPr/>
          </p:nvSpPr>
          <p:spPr>
            <a:xfrm>
              <a:off x="2591692" y="30710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6" name="Rechteck 95"/>
            <p:cNvSpPr/>
            <p:nvPr/>
          </p:nvSpPr>
          <p:spPr>
            <a:xfrm>
              <a:off x="2591692" y="3223453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2591692" y="3378278"/>
              <a:ext cx="1888270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8" name="Rechteck 97"/>
            <p:cNvSpPr/>
            <p:nvPr/>
          </p:nvSpPr>
          <p:spPr>
            <a:xfrm>
              <a:off x="2589532" y="3530678"/>
              <a:ext cx="945095" cy="1096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9" name="Freihandform 98"/>
            <p:cNvSpPr/>
            <p:nvPr/>
          </p:nvSpPr>
          <p:spPr>
            <a:xfrm>
              <a:off x="3884058" y="4273546"/>
              <a:ext cx="490547" cy="329251"/>
            </a:xfrm>
            <a:custGeom>
              <a:avLst/>
              <a:gdLst>
                <a:gd name="connsiteX0" fmla="*/ 0 w 490547"/>
                <a:gd name="connsiteY0" fmla="*/ 329251 h 329251"/>
                <a:gd name="connsiteX1" fmla="*/ 100797 w 490547"/>
                <a:gd name="connsiteY1" fmla="*/ 322532 h 329251"/>
                <a:gd name="connsiteX2" fmla="*/ 134397 w 490547"/>
                <a:gd name="connsiteY2" fmla="*/ 288935 h 329251"/>
                <a:gd name="connsiteX3" fmla="*/ 154556 w 490547"/>
                <a:gd name="connsiteY3" fmla="*/ 275496 h 329251"/>
                <a:gd name="connsiteX4" fmla="*/ 167996 w 490547"/>
                <a:gd name="connsiteY4" fmla="*/ 255338 h 329251"/>
                <a:gd name="connsiteX5" fmla="*/ 201595 w 490547"/>
                <a:gd name="connsiteY5" fmla="*/ 201582 h 329251"/>
                <a:gd name="connsiteX6" fmla="*/ 215034 w 490547"/>
                <a:gd name="connsiteY6" fmla="*/ 161266 h 329251"/>
                <a:gd name="connsiteX7" fmla="*/ 215034 w 490547"/>
                <a:gd name="connsiteY7" fmla="*/ 6720 h 329251"/>
                <a:gd name="connsiteX8" fmla="*/ 188155 w 490547"/>
                <a:gd name="connsiteY8" fmla="*/ 0 h 329251"/>
                <a:gd name="connsiteX9" fmla="*/ 147836 w 490547"/>
                <a:gd name="connsiteY9" fmla="*/ 20158 h 329251"/>
                <a:gd name="connsiteX10" fmla="*/ 134397 w 490547"/>
                <a:gd name="connsiteY10" fmla="*/ 53755 h 329251"/>
                <a:gd name="connsiteX11" fmla="*/ 147836 w 490547"/>
                <a:gd name="connsiteY11" fmla="*/ 174705 h 329251"/>
                <a:gd name="connsiteX12" fmla="*/ 167996 w 490547"/>
                <a:gd name="connsiteY12" fmla="*/ 235180 h 329251"/>
                <a:gd name="connsiteX13" fmla="*/ 181435 w 490547"/>
                <a:gd name="connsiteY13" fmla="*/ 262057 h 329251"/>
                <a:gd name="connsiteX14" fmla="*/ 194875 w 490547"/>
                <a:gd name="connsiteY14" fmla="*/ 302374 h 329251"/>
                <a:gd name="connsiteX15" fmla="*/ 288952 w 490547"/>
                <a:gd name="connsiteY15" fmla="*/ 241899 h 329251"/>
                <a:gd name="connsiteX16" fmla="*/ 342711 w 490547"/>
                <a:gd name="connsiteY16" fmla="*/ 201582 h 329251"/>
                <a:gd name="connsiteX17" fmla="*/ 356151 w 490547"/>
                <a:gd name="connsiteY17" fmla="*/ 262057 h 329251"/>
                <a:gd name="connsiteX18" fmla="*/ 369590 w 490547"/>
                <a:gd name="connsiteY18" fmla="*/ 288935 h 329251"/>
                <a:gd name="connsiteX19" fmla="*/ 389750 w 490547"/>
                <a:gd name="connsiteY19" fmla="*/ 329251 h 329251"/>
                <a:gd name="connsiteX20" fmla="*/ 490547 w 490547"/>
                <a:gd name="connsiteY20" fmla="*/ 322532 h 3292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90547" h="329251">
                  <a:moveTo>
                    <a:pt x="0" y="329251"/>
                  </a:moveTo>
                  <a:cubicBezTo>
                    <a:pt x="33599" y="327011"/>
                    <a:pt x="67582" y="328067"/>
                    <a:pt x="100797" y="322532"/>
                  </a:cubicBezTo>
                  <a:cubicBezTo>
                    <a:pt x="122300" y="318948"/>
                    <a:pt x="121853" y="301478"/>
                    <a:pt x="134397" y="288935"/>
                  </a:cubicBezTo>
                  <a:cubicBezTo>
                    <a:pt x="140108" y="283225"/>
                    <a:pt x="147836" y="279976"/>
                    <a:pt x="154556" y="275496"/>
                  </a:cubicBezTo>
                  <a:cubicBezTo>
                    <a:pt x="159036" y="268777"/>
                    <a:pt x="163302" y="261909"/>
                    <a:pt x="167996" y="255338"/>
                  </a:cubicBezTo>
                  <a:cubicBezTo>
                    <a:pt x="186374" y="229610"/>
                    <a:pt x="190115" y="230280"/>
                    <a:pt x="201595" y="201582"/>
                  </a:cubicBezTo>
                  <a:cubicBezTo>
                    <a:pt x="206856" y="188430"/>
                    <a:pt x="215034" y="161266"/>
                    <a:pt x="215034" y="161266"/>
                  </a:cubicBezTo>
                  <a:cubicBezTo>
                    <a:pt x="221455" y="109901"/>
                    <a:pt x="231301" y="58771"/>
                    <a:pt x="215034" y="6720"/>
                  </a:cubicBezTo>
                  <a:cubicBezTo>
                    <a:pt x="212279" y="-2095"/>
                    <a:pt x="197115" y="2240"/>
                    <a:pt x="188155" y="0"/>
                  </a:cubicBezTo>
                  <a:cubicBezTo>
                    <a:pt x="176046" y="4037"/>
                    <a:pt x="155976" y="8763"/>
                    <a:pt x="147836" y="20158"/>
                  </a:cubicBezTo>
                  <a:cubicBezTo>
                    <a:pt x="140825" y="29973"/>
                    <a:pt x="138877" y="42556"/>
                    <a:pt x="134397" y="53755"/>
                  </a:cubicBezTo>
                  <a:cubicBezTo>
                    <a:pt x="138877" y="94072"/>
                    <a:pt x="142355" y="134512"/>
                    <a:pt x="147836" y="174705"/>
                  </a:cubicBezTo>
                  <a:cubicBezTo>
                    <a:pt x="150521" y="194395"/>
                    <a:pt x="160218" y="217680"/>
                    <a:pt x="167996" y="235180"/>
                  </a:cubicBezTo>
                  <a:cubicBezTo>
                    <a:pt x="172064" y="244333"/>
                    <a:pt x="177715" y="252757"/>
                    <a:pt x="181435" y="262057"/>
                  </a:cubicBezTo>
                  <a:cubicBezTo>
                    <a:pt x="186696" y="275210"/>
                    <a:pt x="190395" y="288935"/>
                    <a:pt x="194875" y="302374"/>
                  </a:cubicBezTo>
                  <a:cubicBezTo>
                    <a:pt x="287585" y="249400"/>
                    <a:pt x="196339" y="303637"/>
                    <a:pt x="288952" y="241899"/>
                  </a:cubicBezTo>
                  <a:cubicBezTo>
                    <a:pt x="339051" y="208502"/>
                    <a:pt x="307241" y="237052"/>
                    <a:pt x="342711" y="201582"/>
                  </a:cubicBezTo>
                  <a:cubicBezTo>
                    <a:pt x="347191" y="221740"/>
                    <a:pt x="350078" y="242320"/>
                    <a:pt x="356151" y="262057"/>
                  </a:cubicBezTo>
                  <a:cubicBezTo>
                    <a:pt x="359097" y="271631"/>
                    <a:pt x="365644" y="279728"/>
                    <a:pt x="369590" y="288935"/>
                  </a:cubicBezTo>
                  <a:cubicBezTo>
                    <a:pt x="386280" y="327878"/>
                    <a:pt x="363925" y="290517"/>
                    <a:pt x="389750" y="329251"/>
                  </a:cubicBezTo>
                  <a:cubicBezTo>
                    <a:pt x="454528" y="319998"/>
                    <a:pt x="420950" y="322532"/>
                    <a:pt x="490547" y="322532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00" name="Textfeld 99"/>
          <p:cNvSpPr txBox="1"/>
          <p:nvPr/>
        </p:nvSpPr>
        <p:spPr>
          <a:xfrm>
            <a:off x="5033326" y="5610322"/>
            <a:ext cx="10563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b="1" dirty="0" smtClean="0">
                <a:cs typeface="PoloMatheAustria1Leicht Leicht"/>
              </a:rPr>
              <a:t>Finalización</a:t>
            </a:r>
            <a:endParaRPr lang="es-ES" sz="1400" b="1" dirty="0">
              <a:cs typeface="PoloMatheAustria1Leicht Leicht"/>
            </a:endParaRPr>
          </a:p>
        </p:txBody>
      </p:sp>
      <p:pic>
        <p:nvPicPr>
          <p:cNvPr id="101" name="Bild 100" descr="play-1073616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558" y="2258234"/>
            <a:ext cx="603758" cy="603758"/>
          </a:xfrm>
          <a:prstGeom prst="rect">
            <a:avLst/>
          </a:prstGeom>
        </p:spPr>
      </p:pic>
      <p:pic>
        <p:nvPicPr>
          <p:cNvPr id="102" name="Bild 101" descr="notebook-1076812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47" t="2990" r="9052" b="6729"/>
          <a:stretch/>
        </p:blipFill>
        <p:spPr>
          <a:xfrm>
            <a:off x="2278066" y="2098245"/>
            <a:ext cx="618715" cy="785118"/>
          </a:xfrm>
          <a:prstGeom prst="rect">
            <a:avLst/>
          </a:prstGeom>
        </p:spPr>
      </p:pic>
      <p:pic>
        <p:nvPicPr>
          <p:cNvPr id="103" name="Bild 102" descr="magnifying-glass-114152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363" y="2145505"/>
            <a:ext cx="772256" cy="772256"/>
          </a:xfrm>
          <a:prstGeom prst="rect">
            <a:avLst/>
          </a:prstGeom>
        </p:spPr>
      </p:pic>
      <p:pic>
        <p:nvPicPr>
          <p:cNvPr id="104" name="Bild 103" descr="sound-651706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338" y="2190748"/>
            <a:ext cx="719941" cy="607076"/>
          </a:xfrm>
          <a:prstGeom prst="rect">
            <a:avLst/>
          </a:prstGeom>
        </p:spPr>
      </p:pic>
      <p:pic>
        <p:nvPicPr>
          <p:cNvPr id="105" name="Bild 104" descr="checkered-flag-309862_1280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92486" y="2103984"/>
            <a:ext cx="852389" cy="756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283707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1: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Idea de proyecto y objetivos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5394"/>
              </p:ext>
            </p:extLst>
          </p:nvPr>
        </p:nvGraphicFramePr>
        <p:xfrm>
          <a:off x="311283" y="1408442"/>
          <a:ext cx="8360787" cy="500112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9550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41399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25129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706354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/>
                        <a:t>Significado</a:t>
                      </a:r>
                      <a:endParaRPr lang="es-ES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noProof="0" dirty="0" smtClean="0"/>
                        <a:t>Descripción</a:t>
                      </a:r>
                      <a:endParaRPr lang="es-ES" noProof="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Specific</a:t>
                      </a:r>
                      <a:r>
                        <a:rPr lang="es-ES_tradnl" dirty="0" smtClean="0"/>
                        <a:t> </a:t>
                      </a:r>
                    </a:p>
                    <a:p>
                      <a:r>
                        <a:rPr lang="es-ES_tradnl" dirty="0" smtClean="0"/>
                        <a:t>(Específico)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aseline="0" dirty="0" smtClean="0"/>
                        <a:t>Los objetivos deben definirse claramente (no de forma vaga, sino lo más precisa posible)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Measurable</a:t>
                      </a:r>
                      <a:endParaRPr lang="es-ES_tradnl" dirty="0" smtClean="0"/>
                    </a:p>
                    <a:p>
                      <a:r>
                        <a:rPr lang="es-ES_tradnl" dirty="0" smtClean="0"/>
                        <a:t>(Cuantificable)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Los objetivos deben </a:t>
                      </a:r>
                      <a:r>
                        <a:rPr lang="es-ES_tradnl" smtClean="0"/>
                        <a:t>ser cuantificables </a:t>
                      </a:r>
                      <a:r>
                        <a:rPr lang="es-ES_tradnl" dirty="0" smtClean="0"/>
                        <a:t>(por ejemplo: requieren criterios concretos para medir el progreso)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261310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Accepted</a:t>
                      </a:r>
                      <a:endParaRPr lang="es-ES_tradnl" dirty="0" smtClean="0"/>
                    </a:p>
                    <a:p>
                      <a:r>
                        <a:rPr lang="es-ES_tradnl" dirty="0" smtClean="0"/>
                        <a:t>(Aceptado)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aseline="0" dirty="0" smtClean="0"/>
                        <a:t>Todos los implicados deben estar de acuerdo en los objetivos (apropiados, atractivos, asequibles o ambiciosos)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Realistic</a:t>
                      </a:r>
                      <a:endParaRPr lang="es-ES_tradnl" dirty="0" smtClean="0"/>
                    </a:p>
                    <a:p>
                      <a:r>
                        <a:rPr lang="es-ES_tradnl" dirty="0" smtClean="0"/>
                        <a:t>(Realista)</a:t>
                      </a:r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Los objetivos</a:t>
                      </a:r>
                      <a:r>
                        <a:rPr lang="es-ES_tradnl" baseline="0" dirty="0" smtClean="0"/>
                        <a:t> deben ser realizables (alcanzables).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06354">
                <a:tc>
                  <a:txBody>
                    <a:bodyPr/>
                    <a:lstStyle/>
                    <a:p>
                      <a:pPr algn="ctr"/>
                      <a:r>
                        <a:rPr lang="de-AT" sz="3600" dirty="0"/>
                        <a:t>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Timely</a:t>
                      </a:r>
                      <a:endParaRPr lang="es-ES_tradnl" dirty="0" smtClean="0"/>
                    </a:p>
                    <a:p>
                      <a:r>
                        <a:rPr lang="es-ES_tradnl" dirty="0" smtClean="0"/>
                        <a:t>(A tiempo)</a:t>
                      </a:r>
                    </a:p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_tradnl" baseline="0" dirty="0" smtClean="0"/>
                        <a:t>Cada objetivo necesita un límite claro de tiempo, que se especifique cuando debe alcanzarse. </a:t>
                      </a:r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106" name="Bild 105" descr="Macintosh HD:Users:FROE:Desktop:YOUth Start:_TO DO:B2_Start Your Project_Challenge:EN:Fotos_Pixabay_Starte dein Projekt:darts-155726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096" y="2148742"/>
            <a:ext cx="575945" cy="63754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07" name="Bild 106" descr="Macintosh HD:Users:FROE:Desktop:YOUth Start:_TO DO:B2_Start Your Project_Challenge:EN:Fotos_Pixabay_Starte dein Projekt:tape-158276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10" y="2886266"/>
            <a:ext cx="761878" cy="59821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08" name="Bild 107" descr="Macintosh HD:Users:FROE:Desktop:YOUth Start:_TO DO:B2_Start Your Project_Challenge:EN:Fotos_Pixabay_Starte dein Projekt:thumbs-up-1006172_1920.pn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8" t="14780"/>
          <a:stretch/>
        </p:blipFill>
        <p:spPr bwMode="auto">
          <a:xfrm flipH="1">
            <a:off x="1873235" y="3658060"/>
            <a:ext cx="1170738" cy="8990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09" name="Bild 108" descr="Macintosh HD:Users:FROE:Desktop:YOUth Start:_TO DO:B2_Start Your Project_Challenge:EN:Fotos_Pixabay_Starte dein Projekt:star-113937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452" y="4812226"/>
            <a:ext cx="601980" cy="6381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  <p:pic>
        <p:nvPicPr>
          <p:cNvPr id="110" name="Bild 109" descr="Macintosh HD:Users:FROE:Desktop:YOUth Start:_TO DO:B2_Start Your Project_Challenge:EN:Fotos_Pixabay_Starte dein Projekt:calendar-33104.png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4813" y="5604425"/>
            <a:ext cx="544648" cy="50286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/>
            </a:ext>
          </a:extLst>
        </p:spPr>
      </p:pic>
    </p:spTree>
    <p:extLst>
      <p:ext uri="{BB962C8B-B14F-4D97-AF65-F5344CB8AC3E}">
        <p14:creationId xmlns:p14="http://schemas.microsoft.com/office/powerpoint/2010/main" val="3712681031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 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2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Creación de equipos y roles en </a:t>
            </a:r>
            <a:r>
              <a:rPr lang="es-ES_tradnl" sz="3200" smtClean="0">
                <a:solidFill>
                  <a:schemeClr val="bg1"/>
                </a:solidFill>
                <a:latin typeface="Tw Cen MT"/>
                <a:cs typeface="Times New Roman"/>
              </a:rPr>
              <a:t>el proyecto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2" name="Gruppierung 1"/>
          <p:cNvGrpSpPr/>
          <p:nvPr/>
        </p:nvGrpSpPr>
        <p:grpSpPr>
          <a:xfrm>
            <a:off x="842085" y="1470126"/>
            <a:ext cx="7634093" cy="4389672"/>
            <a:chOff x="1017330" y="1832840"/>
            <a:chExt cx="4934505" cy="2160000"/>
          </a:xfrm>
        </p:grpSpPr>
        <p:sp>
          <p:nvSpPr>
            <p:cNvPr id="10" name="Oval 9"/>
            <p:cNvSpPr/>
            <p:nvPr/>
          </p:nvSpPr>
          <p:spPr>
            <a:xfrm>
              <a:off x="1691214" y="2334624"/>
              <a:ext cx="3120001" cy="1067041"/>
            </a:xfrm>
            <a:prstGeom prst="ellipse">
              <a:avLst/>
            </a:prstGeom>
            <a:solidFill>
              <a:srgbClr val="AFD173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1" name="Oval 10"/>
            <p:cNvSpPr/>
            <p:nvPr/>
          </p:nvSpPr>
          <p:spPr>
            <a:xfrm>
              <a:off x="1017330" y="1832840"/>
              <a:ext cx="4483851" cy="2160000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sp>
          <p:nvSpPr>
            <p:cNvPr id="13" name="Oval 12"/>
            <p:cNvSpPr/>
            <p:nvPr/>
          </p:nvSpPr>
          <p:spPr>
            <a:xfrm>
              <a:off x="5000289" y="1838694"/>
              <a:ext cx="951546" cy="356856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Coach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784212" y="1891037"/>
              <a:ext cx="951546" cy="356856"/>
            </a:xfrm>
            <a:prstGeom prst="ellipse">
              <a:avLst/>
            </a:prstGeom>
            <a:solidFill>
              <a:srgbClr val="FFFFCC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Contratista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775091" y="2373283"/>
              <a:ext cx="951546" cy="356856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" sz="1400" dirty="0" smtClean="0">
                  <a:solidFill>
                    <a:schemeClr val="tx1"/>
                  </a:solidFill>
                  <a:cs typeface="PoloMatheAustria1Leicht Leicht"/>
                </a:rPr>
                <a:t>Líder/Director</a:t>
              </a:r>
              <a:endParaRPr lang="es-ES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1995763" y="2612837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Miembro del equipo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7" name="Rechteck 16"/>
            <p:cNvSpPr/>
            <p:nvPr/>
          </p:nvSpPr>
          <p:spPr>
            <a:xfrm>
              <a:off x="2361868" y="3030110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Miembro del equipo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746455" y="2614391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Miembro del equipo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3347950" y="2970245"/>
              <a:ext cx="758130" cy="2605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Miembro del equipo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1885606" y="3417116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Personal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1" name="Rechteck 20"/>
            <p:cNvSpPr/>
            <p:nvPr/>
          </p:nvSpPr>
          <p:spPr>
            <a:xfrm>
              <a:off x="2770092" y="3525236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Personal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2" name="Rechteck 21"/>
            <p:cNvSpPr/>
            <p:nvPr/>
          </p:nvSpPr>
          <p:spPr>
            <a:xfrm>
              <a:off x="4053213" y="3378242"/>
              <a:ext cx="758130" cy="260520"/>
            </a:xfrm>
            <a:prstGeom prst="rect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dirty="0" smtClean="0">
                  <a:solidFill>
                    <a:schemeClr val="tx1"/>
                  </a:solidFill>
                  <a:cs typeface="PoloMatheAustria1Leicht Leicht"/>
                </a:rPr>
                <a:t>Personal</a:t>
              </a:r>
              <a:endParaRPr lang="de-DE" sz="1400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2836054" y="2703816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_tradnl" sz="1400" b="1" dirty="0" smtClean="0">
                  <a:solidFill>
                    <a:schemeClr val="tx1"/>
                  </a:solidFill>
                  <a:cs typeface="PoloMatheAustria1Leicht Leicht"/>
                </a:rPr>
                <a:t>Equipo principal del proyecto</a:t>
              </a:r>
              <a:endParaRPr lang="de-DE" sz="1400" b="1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24" name="Rechteck 23"/>
            <p:cNvSpPr/>
            <p:nvPr/>
          </p:nvSpPr>
          <p:spPr>
            <a:xfrm>
              <a:off x="1404150" y="3132900"/>
              <a:ext cx="860518" cy="260520"/>
            </a:xfrm>
            <a:prstGeom prst="rect">
              <a:avLst/>
            </a:prstGeom>
            <a:noFill/>
            <a:ln w="127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s-ES" sz="1400" b="1" dirty="0" err="1" smtClean="0">
                  <a:solidFill>
                    <a:schemeClr val="tx1"/>
                  </a:solidFill>
                  <a:cs typeface="PoloMatheAustria1Leicht Leicht"/>
                </a:rPr>
                <a:t>Subequipo</a:t>
              </a:r>
              <a:endParaRPr lang="es-ES" sz="1400" b="1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cxnSp>
          <p:nvCxnSpPr>
            <p:cNvPr id="25" name="Gerade Verbindung 24"/>
            <p:cNvCxnSpPr>
              <a:stCxn id="13" idx="2"/>
              <a:endCxn id="11" idx="7"/>
            </p:cNvCxnSpPr>
            <p:nvPr/>
          </p:nvCxnSpPr>
          <p:spPr>
            <a:xfrm flipH="1">
              <a:off x="4844536" y="2017122"/>
              <a:ext cx="155753" cy="132043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Gerade Verbindung 25"/>
            <p:cNvCxnSpPr>
              <a:stCxn id="22" idx="0"/>
              <a:endCxn id="10" idx="5"/>
            </p:cNvCxnSpPr>
            <p:nvPr/>
          </p:nvCxnSpPr>
          <p:spPr>
            <a:xfrm flipH="1" flipV="1">
              <a:off x="4354301" y="3245400"/>
              <a:ext cx="77977" cy="132842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sp>
          <p:nvSpPr>
            <p:cNvPr id="27" name="Freihandform 26"/>
            <p:cNvSpPr/>
            <p:nvPr/>
          </p:nvSpPr>
          <p:spPr>
            <a:xfrm>
              <a:off x="1529220" y="2961069"/>
              <a:ext cx="2112397" cy="926548"/>
            </a:xfrm>
            <a:custGeom>
              <a:avLst/>
              <a:gdLst>
                <a:gd name="connsiteX0" fmla="*/ 1691213 w 2112397"/>
                <a:gd name="connsiteY0" fmla="*/ 25917 h 926548"/>
                <a:gd name="connsiteX1" fmla="*/ 745170 w 2112397"/>
                <a:gd name="connsiteY1" fmla="*/ 0 h 926548"/>
                <a:gd name="connsiteX2" fmla="*/ 0 w 2112397"/>
                <a:gd name="connsiteY2" fmla="*/ 233257 h 926548"/>
                <a:gd name="connsiteX3" fmla="*/ 317507 w 2112397"/>
                <a:gd name="connsiteY3" fmla="*/ 751606 h 926548"/>
                <a:gd name="connsiteX4" fmla="*/ 1231151 w 2112397"/>
                <a:gd name="connsiteY4" fmla="*/ 926548 h 926548"/>
                <a:gd name="connsiteX5" fmla="*/ 2112397 w 2112397"/>
                <a:gd name="connsiteY5" fmla="*/ 874713 h 926548"/>
                <a:gd name="connsiteX6" fmla="*/ 2105917 w 2112397"/>
                <a:gd name="connsiteY6" fmla="*/ 492431 h 926548"/>
                <a:gd name="connsiteX7" fmla="*/ 1730092 w 2112397"/>
                <a:gd name="connsiteY7" fmla="*/ 298050 h 926548"/>
                <a:gd name="connsiteX8" fmla="*/ 1691213 w 2112397"/>
                <a:gd name="connsiteY8" fmla="*/ 25917 h 9265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12397" h="926548">
                  <a:moveTo>
                    <a:pt x="1691213" y="25917"/>
                  </a:moveTo>
                  <a:lnTo>
                    <a:pt x="745170" y="0"/>
                  </a:lnTo>
                  <a:lnTo>
                    <a:pt x="0" y="233257"/>
                  </a:lnTo>
                  <a:lnTo>
                    <a:pt x="317507" y="751606"/>
                  </a:lnTo>
                  <a:lnTo>
                    <a:pt x="1231151" y="926548"/>
                  </a:lnTo>
                  <a:lnTo>
                    <a:pt x="2112397" y="874713"/>
                  </a:lnTo>
                  <a:lnTo>
                    <a:pt x="2105917" y="492431"/>
                  </a:lnTo>
                  <a:lnTo>
                    <a:pt x="1730092" y="298050"/>
                  </a:lnTo>
                  <a:lnTo>
                    <a:pt x="1691213" y="25917"/>
                  </a:lnTo>
                  <a:close/>
                </a:path>
              </a:pathLst>
            </a:custGeom>
            <a:noFill/>
            <a:ln w="12700">
              <a:solidFill>
                <a:srgbClr val="587429"/>
              </a:solidFill>
              <a:prstDash val="sys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000"/>
            </a:p>
          </p:txBody>
        </p:sp>
        <p:cxnSp>
          <p:nvCxnSpPr>
            <p:cNvPr id="28" name="Gerade Verbindung 27"/>
            <p:cNvCxnSpPr>
              <a:stCxn id="17" idx="2"/>
              <a:endCxn id="21" idx="0"/>
            </p:cNvCxnSpPr>
            <p:nvPr/>
          </p:nvCxnSpPr>
          <p:spPr>
            <a:xfrm>
              <a:off x="2740933" y="3290630"/>
              <a:ext cx="408224" cy="23460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Gerade Verbindung 28"/>
            <p:cNvCxnSpPr>
              <a:stCxn id="17" idx="2"/>
              <a:endCxn id="20" idx="0"/>
            </p:cNvCxnSpPr>
            <p:nvPr/>
          </p:nvCxnSpPr>
          <p:spPr>
            <a:xfrm flipH="1">
              <a:off x="2264671" y="3290630"/>
              <a:ext cx="476262" cy="126486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Gerade Verbindung 29"/>
            <p:cNvCxnSpPr>
              <a:stCxn id="20" idx="3"/>
              <a:endCxn id="21" idx="1"/>
            </p:cNvCxnSpPr>
            <p:nvPr/>
          </p:nvCxnSpPr>
          <p:spPr>
            <a:xfrm>
              <a:off x="2643736" y="3547376"/>
              <a:ext cx="126356" cy="10812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Gerade Verbindung 30"/>
            <p:cNvCxnSpPr>
              <a:stCxn id="14" idx="4"/>
              <a:endCxn id="15" idx="0"/>
            </p:cNvCxnSpPr>
            <p:nvPr/>
          </p:nvCxnSpPr>
          <p:spPr>
            <a:xfrm flipH="1">
              <a:off x="3250864" y="2247893"/>
              <a:ext cx="9121" cy="125390"/>
            </a:xfrm>
            <a:prstGeom prst="lin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1731650903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3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: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Entorno del proyecto y partes interesadas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2" name="Gruppierung 31"/>
          <p:cNvGrpSpPr/>
          <p:nvPr/>
        </p:nvGrpSpPr>
        <p:grpSpPr>
          <a:xfrm>
            <a:off x="1182509" y="1354352"/>
            <a:ext cx="6955455" cy="4629681"/>
            <a:chOff x="1647915" y="647703"/>
            <a:chExt cx="3534458" cy="2413444"/>
          </a:xfrm>
        </p:grpSpPr>
        <p:sp>
          <p:nvSpPr>
            <p:cNvPr id="33" name="Oval 32"/>
            <p:cNvSpPr/>
            <p:nvPr/>
          </p:nvSpPr>
          <p:spPr>
            <a:xfrm>
              <a:off x="1647915" y="647703"/>
              <a:ext cx="3534458" cy="2413444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4" name="Oval 33"/>
            <p:cNvSpPr/>
            <p:nvPr/>
          </p:nvSpPr>
          <p:spPr>
            <a:xfrm>
              <a:off x="2155341" y="994060"/>
              <a:ext cx="2529721" cy="1727377"/>
            </a:xfrm>
            <a:prstGeom prst="ellipse">
              <a:avLst/>
            </a:prstGeom>
            <a:noFill/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4400"/>
            </a:p>
          </p:txBody>
        </p:sp>
        <p:sp>
          <p:nvSpPr>
            <p:cNvPr id="35" name="Richtungspfeil 34"/>
            <p:cNvSpPr/>
            <p:nvPr/>
          </p:nvSpPr>
          <p:spPr>
            <a:xfrm>
              <a:off x="2192385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  <a:cs typeface="PoloMatheAustria1Leicht Leicht"/>
                </a:rPr>
                <a:t>Socio</a:t>
              </a:r>
              <a:endParaRPr lang="es-ES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6" name="Richtungspfeil 35"/>
            <p:cNvSpPr/>
            <p:nvPr/>
          </p:nvSpPr>
          <p:spPr>
            <a:xfrm>
              <a:off x="1864587" y="1728543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  <a:cs typeface="PoloMatheAustria1Leicht Leicht"/>
                </a:rPr>
                <a:t>Proveedor</a:t>
              </a:r>
              <a:endParaRPr lang="es-ES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7" name="Richtungspfeil 36"/>
            <p:cNvSpPr/>
            <p:nvPr/>
          </p:nvSpPr>
          <p:spPr>
            <a:xfrm>
              <a:off x="2201490" y="2284995"/>
              <a:ext cx="71642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  <a:cs typeface="PoloMatheAustria1Leicht Leicht"/>
                </a:rPr>
                <a:t>Autoridades</a:t>
              </a:r>
              <a:endParaRPr lang="es-ES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8" name="Richtungspfeil 37"/>
            <p:cNvSpPr/>
            <p:nvPr/>
          </p:nvSpPr>
          <p:spPr>
            <a:xfrm>
              <a:off x="3141324" y="2549458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  <a:cs typeface="PoloMatheAustria1Leicht Leicht"/>
                </a:rPr>
                <a:t>Equipo del proyecto</a:t>
              </a:r>
              <a:endParaRPr lang="es-ES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39" name="Richtungspfeil 38"/>
            <p:cNvSpPr/>
            <p:nvPr/>
          </p:nvSpPr>
          <p:spPr>
            <a:xfrm>
              <a:off x="4076805" y="2284995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_tradnl" dirty="0" smtClean="0">
                  <a:solidFill>
                    <a:schemeClr val="tx1"/>
                  </a:solidFill>
                  <a:cs typeface="PoloMatheAustria1Leicht Leicht"/>
                </a:rPr>
                <a:t>Padres de la escuela</a:t>
              </a:r>
              <a:endParaRPr lang="es-ES_tradnl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40" name="Richtungspfeil 39"/>
            <p:cNvSpPr/>
            <p:nvPr/>
          </p:nvSpPr>
          <p:spPr>
            <a:xfrm>
              <a:off x="4029467" y="1025811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  <a:cs typeface="PoloMatheAustria1Leicht Leicht"/>
                </a:rPr>
                <a:t>Contratista</a:t>
              </a:r>
              <a:endParaRPr lang="es-ES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sp>
          <p:nvSpPr>
            <p:cNvPr id="41" name="Richtungspfeil 40"/>
            <p:cNvSpPr/>
            <p:nvPr/>
          </p:nvSpPr>
          <p:spPr>
            <a:xfrm>
              <a:off x="4357264" y="1685802"/>
              <a:ext cx="655595" cy="343958"/>
            </a:xfrm>
            <a:prstGeom prst="homePlate">
              <a:avLst>
                <a:gd name="adj" fmla="val 37692"/>
              </a:avLst>
            </a:prstGeom>
            <a:solidFill>
              <a:schemeClr val="bg1"/>
            </a:solidFill>
            <a:ln w="12700">
              <a:solidFill>
                <a:srgbClr val="84AA3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s-ES" dirty="0" smtClean="0">
                  <a:solidFill>
                    <a:schemeClr val="tx1"/>
                  </a:solidFill>
                  <a:cs typeface="PoloMatheAustria1Leicht Leicht"/>
                </a:rPr>
                <a:t>Cliente</a:t>
              </a:r>
              <a:endParaRPr lang="es-ES" dirty="0">
                <a:solidFill>
                  <a:schemeClr val="tx1"/>
                </a:solidFill>
                <a:cs typeface="PoloMatheAustria1Leicht Leicht"/>
              </a:endParaRPr>
            </a:p>
          </p:txBody>
        </p:sp>
        <p:grpSp>
          <p:nvGrpSpPr>
            <p:cNvPr id="42" name="Gruppierung 41"/>
            <p:cNvGrpSpPr/>
            <p:nvPr/>
          </p:nvGrpSpPr>
          <p:grpSpPr>
            <a:xfrm>
              <a:off x="2917915" y="1464368"/>
              <a:ext cx="1099362" cy="730249"/>
              <a:chOff x="851474" y="4032250"/>
              <a:chExt cx="1099362" cy="730249"/>
            </a:xfrm>
          </p:grpSpPr>
          <p:sp>
            <p:nvSpPr>
              <p:cNvPr id="43" name="Richtungspfeil 42"/>
              <p:cNvSpPr/>
              <p:nvPr/>
            </p:nvSpPr>
            <p:spPr>
              <a:xfrm>
                <a:off x="851474" y="4194826"/>
                <a:ext cx="968859" cy="567673"/>
              </a:xfrm>
              <a:prstGeom prst="homePlate">
                <a:avLst>
                  <a:gd name="adj" fmla="val 37692"/>
                </a:avLst>
              </a:prstGeom>
              <a:solidFill>
                <a:srgbClr val="AFD173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:r>
                  <a:rPr lang="es-ES" sz="2400" dirty="0" smtClean="0">
                    <a:solidFill>
                      <a:schemeClr val="tx1"/>
                    </a:solidFill>
                    <a:cs typeface="PoloMatheAustria1Krftg krftg"/>
                  </a:rPr>
                  <a:t>Proyecto</a:t>
                </a:r>
                <a:endParaRPr lang="es-ES" sz="2400" dirty="0">
                  <a:solidFill>
                    <a:schemeClr val="tx1"/>
                  </a:solidFill>
                  <a:cs typeface="PoloMatheAustria1Krftg krftg"/>
                </a:endParaRPr>
              </a:p>
            </p:txBody>
          </p:sp>
          <p:sp>
            <p:nvSpPr>
              <p:cNvPr id="44" name="Parallelogramm 43"/>
              <p:cNvSpPr/>
              <p:nvPr/>
            </p:nvSpPr>
            <p:spPr>
              <a:xfrm>
                <a:off x="851474" y="4032250"/>
                <a:ext cx="891601" cy="162576"/>
              </a:xfrm>
              <a:prstGeom prst="parallelogram">
                <a:avLst>
                  <a:gd name="adj" fmla="val 77866"/>
                </a:avLst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2400">
                  <a:solidFill>
                    <a:schemeClr val="tx1"/>
                  </a:solidFill>
                  <a:cs typeface="PoloMatheAustria1Krftg krftg"/>
                </a:endParaRPr>
              </a:p>
            </p:txBody>
          </p:sp>
          <p:cxnSp>
            <p:nvCxnSpPr>
              <p:cNvPr id="45" name="Gerade Verbindung 44"/>
              <p:cNvCxnSpPr/>
              <p:nvPr/>
            </p:nvCxnSpPr>
            <p:spPr>
              <a:xfrm>
                <a:off x="1743075" y="4032250"/>
                <a:ext cx="207761" cy="280662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6" name="Gerade Verbindung 45"/>
              <p:cNvCxnSpPr>
                <a:stCxn id="43" idx="3"/>
              </p:cNvCxnSpPr>
              <p:nvPr/>
            </p:nvCxnSpPr>
            <p:spPr>
              <a:xfrm flipV="1">
                <a:off x="1820333" y="4312912"/>
                <a:ext cx="130503" cy="165751"/>
              </a:xfrm>
              <a:prstGeom prst="line">
                <a:avLst/>
              </a:prstGeom>
              <a:solidFill>
                <a:schemeClr val="bg1"/>
              </a:solidFill>
              <a:ln w="12700">
                <a:solidFill>
                  <a:srgbClr val="84AA3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78521353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3: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Entorno del proyecto y partes interesadas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569412" y="316111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982404"/>
              </p:ext>
            </p:extLst>
          </p:nvPr>
        </p:nvGraphicFramePr>
        <p:xfrm>
          <a:off x="437625" y="1362677"/>
          <a:ext cx="8289130" cy="5199074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90495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99934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3003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72475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30037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425275">
                <a:tc gridSpan="5">
                  <a:txBody>
                    <a:bodyPr/>
                    <a:lstStyle/>
                    <a:p>
                      <a:r>
                        <a:rPr lang="es-ES" sz="2400" baseline="0" noProof="0" dirty="0" smtClean="0"/>
                        <a:t>Plan de acción del proyecto</a:t>
                      </a:r>
                      <a:r>
                        <a:rPr lang="en-US" sz="2400" baseline="0" dirty="0" smtClean="0"/>
                        <a:t>: </a:t>
                      </a:r>
                      <a:r>
                        <a:rPr lang="en-US" sz="2400" baseline="0" dirty="0"/>
                        <a:t>".............. 20.."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rPr lang="es-ES_tradnl" dirty="0" smtClean="0"/>
                        <a:t>Partes interesadas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dirty="0" smtClean="0"/>
                        <a:t>Problem</a:t>
                      </a:r>
                      <a:r>
                        <a:rPr lang="es-ES_tradnl" dirty="0" smtClean="0"/>
                        <a:t>a</a:t>
                      </a:r>
                      <a:r>
                        <a:rPr dirty="0" smtClean="0"/>
                        <a:t>s/</a:t>
                      </a:r>
                      <a:r>
                        <a:rPr lang="es-ES_tradnl" dirty="0" smtClean="0"/>
                        <a:t>Resultados positivos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_tradnl" dirty="0" smtClean="0"/>
                        <a:t>Consecuencia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rgbClr val="9BBB59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s-ES" noProof="0" dirty="0" smtClean="0"/>
                        <a:t>Medida</a:t>
                      </a:r>
                      <a:endParaRPr lang="es-ES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AT" dirty="0" smtClean="0"/>
                        <a:t>Quien</a:t>
                      </a:r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AT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425275">
                <a:tc>
                  <a:txBody>
                    <a:bodyPr/>
                    <a:lstStyle/>
                    <a:p>
                      <a:r>
                        <a:rPr lang="es-ES" sz="1400" noProof="0" dirty="0" smtClean="0"/>
                        <a:t>Versión:</a:t>
                      </a:r>
                      <a:r>
                        <a:rPr lang="es-ES" sz="1400" baseline="0" noProof="0" dirty="0" smtClean="0"/>
                        <a:t> 1</a:t>
                      </a:r>
                      <a:endParaRPr lang="es-ES" sz="1400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400" dirty="0" smtClean="0"/>
                        <a:t>Fecha</a:t>
                      </a:r>
                      <a:r>
                        <a:rPr sz="1400" dirty="0" smtClean="0"/>
                        <a:t>: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sz="1400" dirty="0" smtClean="0"/>
                        <a:t>Autor</a:t>
                      </a:r>
                      <a:r>
                        <a:rPr sz="1400" dirty="0"/>
                        <a:t>: ....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noProof="0" dirty="0" smtClean="0"/>
                        <a:t>Página 1 de 1</a:t>
                      </a:r>
                      <a:endParaRPr lang="es-ES" sz="1400" noProof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1921370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4: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Marco lógico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Oval 1"/>
          <p:cNvSpPr>
            <a:spLocks noChangeArrowheads="1"/>
          </p:cNvSpPr>
          <p:nvPr/>
        </p:nvSpPr>
        <p:spPr bwMode="auto">
          <a:xfrm>
            <a:off x="390286" y="2261755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000" dirty="0" smtClean="0">
                <a:solidFill>
                  <a:srgbClr val="4F6228"/>
                </a:solidFill>
                <a:ea typeface="ÇlÇr ñæí©"/>
              </a:rPr>
              <a:t>Objetivos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ea typeface="ÇlÇr ñæí©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 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generales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 </a:t>
            </a:r>
            <a:r>
              <a:rPr lang="es-ES" sz="2000" dirty="0" smtClean="0">
                <a:ea typeface="ÇlÇr ñæí©"/>
                <a:sym typeface="Symbol" charset="2"/>
              </a:rPr>
              <a:t>e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specíficos</a:t>
            </a:r>
            <a:endParaRPr kumimoji="0" lang="es-ES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6" name="Rechteck 2"/>
          <p:cNvSpPr>
            <a:spLocks noChangeArrowheads="1"/>
          </p:cNvSpPr>
          <p:nvPr/>
        </p:nvSpPr>
        <p:spPr bwMode="auto">
          <a:xfrm>
            <a:off x="3836708" y="2511015"/>
            <a:ext cx="1580922" cy="2020283"/>
          </a:xfrm>
          <a:prstGeom prst="rect">
            <a:avLst/>
          </a:prstGeom>
          <a:solidFill>
            <a:srgbClr val="FFFFFF"/>
          </a:solidFill>
          <a:ln w="12700">
            <a:solidFill>
              <a:srgbClr val="4E6128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40000" dist="23000" dir="5400000" rotWithShape="0">
                    <a:srgbClr val="000000">
                      <a:alpha val="34999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Medidas</a:t>
            </a:r>
            <a:endParaRPr kumimoji="0" lang="es-ES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sp>
        <p:nvSpPr>
          <p:cNvPr id="7" name="Oval 1"/>
          <p:cNvSpPr>
            <a:spLocks noChangeArrowheads="1"/>
          </p:cNvSpPr>
          <p:nvPr/>
        </p:nvSpPr>
        <p:spPr bwMode="auto">
          <a:xfrm>
            <a:off x="6291245" y="2273359"/>
            <a:ext cx="2520000" cy="2520000"/>
          </a:xfrm>
          <a:prstGeom prst="ellipse">
            <a:avLst/>
          </a:prstGeom>
          <a:solidFill>
            <a:srgbClr val="D7E4BD"/>
          </a:solidFill>
          <a:ln w="12700">
            <a:solidFill>
              <a:srgbClr val="4E6128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sz="2000" b="0" i="0" u="none" strike="noStrike" cap="none" normalizeH="0" baseline="0" dirty="0">
                <a:ln>
                  <a:noFill/>
                </a:ln>
                <a:solidFill>
                  <a:srgbClr val="4F6228"/>
                </a:solidFill>
                <a:effectLst/>
                <a:ea typeface="ÇlÇr ñæí©"/>
              </a:rPr>
              <a:t>Output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000" b="0" i="0" u="none" strike="noStrike" cap="none" normalizeH="0" baseline="0" dirty="0">
              <a:ln>
                <a:noFill/>
              </a:ln>
              <a:solidFill>
                <a:srgbClr val="4F6228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identificable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ÇlÇr ñæí©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  <a:sym typeface="Symbol" charset="2"/>
              </a:rPr>
              <a:t></a:t>
            </a:r>
            <a:r>
              <a:rPr kumimoji="0" lang="es-E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ÇlÇr ñæí©"/>
              </a:rPr>
              <a:t> evaluable</a:t>
            </a:r>
            <a:endParaRPr kumimoji="0" lang="es-ES" sz="5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ＭＳ Ｐゴシック" charset="0"/>
            </a:endParaRPr>
          </a:p>
        </p:txBody>
      </p:sp>
      <p:cxnSp>
        <p:nvCxnSpPr>
          <p:cNvPr id="14" name="Gerade Verbindung mit Pfeil 13"/>
          <p:cNvCxnSpPr>
            <a:stCxn id="5" idx="6"/>
            <a:endCxn id="6" idx="1"/>
          </p:cNvCxnSpPr>
          <p:nvPr/>
        </p:nvCxnSpPr>
        <p:spPr>
          <a:xfrm flipV="1">
            <a:off x="2910286" y="3521157"/>
            <a:ext cx="926422" cy="59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6" idx="3"/>
            <a:endCxn id="7" idx="2"/>
          </p:cNvCxnSpPr>
          <p:nvPr/>
        </p:nvCxnSpPr>
        <p:spPr>
          <a:xfrm>
            <a:off x="5417630" y="3521157"/>
            <a:ext cx="873615" cy="12202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headEnd type="non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30052"/>
      </p:ext>
    </p:extLst>
  </p:cSld>
  <p:clrMapOvr>
    <a:masterClrMapping/>
  </p:clrMapOvr>
  <p:transition xmlns:p14="http://schemas.microsoft.com/office/powerpoint/2010/main"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title_shadow_50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800000">
            <a:off x="308610" y="605790"/>
            <a:ext cx="8549640" cy="475526"/>
          </a:xfrm>
          <a:prstGeom prst="rect">
            <a:avLst/>
          </a:prstGeom>
        </p:spPr>
      </p:pic>
      <p:sp>
        <p:nvSpPr>
          <p:cNvPr id="12" name="Rectângulo 9"/>
          <p:cNvSpPr/>
          <p:nvPr/>
        </p:nvSpPr>
        <p:spPr>
          <a:xfrm>
            <a:off x="0" y="-13594"/>
            <a:ext cx="9144000" cy="1049418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Paso</a:t>
            </a:r>
            <a:r>
              <a:rPr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 </a:t>
            </a:r>
            <a:r>
              <a:rPr sz="3200" dirty="0">
                <a:solidFill>
                  <a:schemeClr val="bg1"/>
                </a:solidFill>
                <a:latin typeface="Tw Cen MT"/>
                <a:cs typeface="Times New Roman"/>
              </a:rPr>
              <a:t>5: </a:t>
            </a:r>
            <a:r>
              <a:rPr lang="es-ES_tradnl" sz="3200" dirty="0" smtClean="0">
                <a:solidFill>
                  <a:schemeClr val="bg1"/>
                </a:solidFill>
                <a:latin typeface="Tw Cen MT"/>
                <a:cs typeface="Times New Roman"/>
              </a:rPr>
              <a:t>Grupos de tareas</a:t>
            </a:r>
            <a:endParaRPr lang="de-DE" sz="3200" dirty="0">
              <a:solidFill>
                <a:schemeClr val="bg1"/>
              </a:solidFill>
              <a:latin typeface="Tw Cen MT" panose="020B06020201040206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65781" y="1342783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2800" dirty="0" smtClean="0"/>
              <a:t>Adjunta la siguiente información para cada grupo de tareas:</a:t>
            </a:r>
          </a:p>
          <a:p>
            <a:r>
              <a:rPr lang="es-ES" sz="2400" dirty="0" smtClean="0"/>
              <a:t>Nombre del grupo de tareas</a:t>
            </a:r>
          </a:p>
          <a:p>
            <a:r>
              <a:rPr lang="es-ES" sz="2400" dirty="0" smtClean="0"/>
              <a:t>Número de grupos de tareas (Código EDT) </a:t>
            </a:r>
          </a:p>
          <a:p>
            <a:r>
              <a:rPr lang="es-ES" sz="2400" dirty="0" smtClean="0"/>
              <a:t>Inicio (desde)</a:t>
            </a:r>
          </a:p>
          <a:p>
            <a:r>
              <a:rPr lang="es-ES" sz="2400" dirty="0" smtClean="0"/>
              <a:t>Fin (hasta)</a:t>
            </a:r>
          </a:p>
          <a:p>
            <a:r>
              <a:rPr lang="es-ES" sz="2400" dirty="0" smtClean="0"/>
              <a:t>Responsables</a:t>
            </a:r>
          </a:p>
          <a:p>
            <a:r>
              <a:rPr lang="es-ES" sz="2400" dirty="0" smtClean="0"/>
              <a:t>Descripción de las actividades que deben llevarse a cabo</a:t>
            </a:r>
          </a:p>
          <a:p>
            <a:r>
              <a:rPr lang="es-ES" sz="2400" dirty="0" smtClean="0"/>
              <a:t>Prerrequisitos para la implementación</a:t>
            </a:r>
          </a:p>
          <a:p>
            <a:r>
              <a:rPr lang="es-ES" sz="2400" dirty="0" smtClean="0"/>
              <a:t>Resultado/productos</a:t>
            </a: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95341888"/>
      </p:ext>
    </p:extLst>
  </p:cSld>
  <p:clrMapOvr>
    <a:masterClrMapping/>
  </p:clrMapOvr>
  <p:transition xmlns:p14="http://schemas.microsoft.com/office/powerpoint/2010/main" spd="med">
    <p:fade thruBlk="1"/>
  </p:transition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42C9F965202B48A7D628E6A6922ADD" ma:contentTypeVersion="2" ma:contentTypeDescription="Create a new document." ma:contentTypeScope="" ma:versionID="0ecb174bfc8328138ca8bcfbb76b0c1a">
  <xsd:schema xmlns:xsd="http://www.w3.org/2001/XMLSchema" xmlns:xs="http://www.w3.org/2001/XMLSchema" xmlns:p="http://schemas.microsoft.com/office/2006/metadata/properties" xmlns:ns2="b3eb12ac-0bba-4ea0-a233-caab655315a1" targetNamespace="http://schemas.microsoft.com/office/2006/metadata/properties" ma:root="true" ma:fieldsID="6749e2bdb59824cf7e515d9ed9d5954f" ns2:_="">
    <xsd:import namespace="b3eb12ac-0bba-4ea0-a233-caab655315a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eb12ac-0bba-4ea0-a233-caab655315a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6004B7-9DE0-4956-B228-CB074A2598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01907D0-CEEE-4727-A11C-5FF5A9202BA1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B3C146D-8064-440D-943B-2F9DFC9AF5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eb12ac-0bba-4ea0-a233-caab655315a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828</Words>
  <Application>Microsoft Macintosh PowerPoint</Application>
  <PresentationFormat>Presentación en pantalla (4:3)</PresentationFormat>
  <Paragraphs>213</Paragraphs>
  <Slides>18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do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Rdesign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Rui Pedro</dc:creator>
  <cp:lastModifiedBy>Alexandre Ragás Brunet</cp:lastModifiedBy>
  <cp:revision>283</cp:revision>
  <dcterms:created xsi:type="dcterms:W3CDTF">2016-02-24T06:55:39Z</dcterms:created>
  <dcterms:modified xsi:type="dcterms:W3CDTF">2018-01-31T13:32:34Z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0x0101002E42C9F965202B48A7D628E6A6922ADD</vt:lpwstr>
  </property>
</Properties>
</file>