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1515" r:id="rId2"/>
    <p:sldId id="1742" r:id="rId3"/>
    <p:sldId id="283" r:id="rId4"/>
    <p:sldId id="1743" r:id="rId5"/>
    <p:sldId id="259" r:id="rId6"/>
    <p:sldId id="1744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4" r:id="rId28"/>
  </p:sldIdLst>
  <p:sldSz cx="15125700" cy="7562850"/>
  <p:notesSz cx="9866313" cy="67357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2D2"/>
    <a:srgbClr val="E44AA8"/>
    <a:srgbClr val="E5037F"/>
    <a:srgbClr val="E6027D"/>
    <a:srgbClr val="8FD81F"/>
    <a:srgbClr val="00C058"/>
    <a:srgbClr val="5DB761"/>
    <a:srgbClr val="FFC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2674" autoAdjust="0"/>
    <p:restoredTop sz="93100"/>
  </p:normalViewPr>
  <p:slideViewPr>
    <p:cSldViewPr>
      <p:cViewPr varScale="1">
        <p:scale>
          <a:sx n="101" d="100"/>
          <a:sy n="101" d="100"/>
        </p:scale>
        <p:origin x="504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0296327-49F5-9D4F-9A49-E2BDFA75A9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610" cy="337920"/>
          </a:xfrm>
          <a:prstGeom prst="rect">
            <a:avLst/>
          </a:prstGeom>
        </p:spPr>
        <p:txBody>
          <a:bodyPr vert="horz" lIns="66907" tIns="33453" rIns="66907" bIns="33453" rtlCol="0"/>
          <a:lstStyle>
            <a:lvl1pPr algn="l">
              <a:defRPr sz="9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D1AC143-B8A8-414F-B9DD-AFA4C26A94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588633" y="0"/>
            <a:ext cx="4275609" cy="337920"/>
          </a:xfrm>
          <a:prstGeom prst="rect">
            <a:avLst/>
          </a:prstGeom>
        </p:spPr>
        <p:txBody>
          <a:bodyPr vert="horz" lIns="66907" tIns="33453" rIns="66907" bIns="33453" rtlCol="0"/>
          <a:lstStyle>
            <a:lvl1pPr algn="r">
              <a:defRPr sz="900"/>
            </a:lvl1pPr>
          </a:lstStyle>
          <a:p>
            <a:fld id="{F32934AD-1922-DB4D-8EE1-842408F68F90}" type="datetimeFigureOut">
              <a:rPr lang="de-DE" smtClean="0"/>
              <a:t>02.11.23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F446E-82C0-E140-9942-4EB75EEED75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397844"/>
            <a:ext cx="4275610" cy="337919"/>
          </a:xfrm>
          <a:prstGeom prst="rect">
            <a:avLst/>
          </a:prstGeom>
        </p:spPr>
        <p:txBody>
          <a:bodyPr vert="horz" lIns="66907" tIns="33453" rIns="66907" bIns="33453" rtlCol="0" anchor="b"/>
          <a:lstStyle>
            <a:lvl1pPr algn="l">
              <a:defRPr sz="9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8C21CAE-A5D4-214C-9DDA-40FB3DA1851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588633" y="6397844"/>
            <a:ext cx="4275609" cy="337919"/>
          </a:xfrm>
          <a:prstGeom prst="rect">
            <a:avLst/>
          </a:prstGeom>
        </p:spPr>
        <p:txBody>
          <a:bodyPr vert="horz" lIns="66907" tIns="33453" rIns="66907" bIns="33453" rtlCol="0" anchor="b"/>
          <a:lstStyle>
            <a:lvl1pPr algn="r">
              <a:defRPr sz="900"/>
            </a:lvl1pPr>
          </a:lstStyle>
          <a:p>
            <a:fld id="{163501D1-96D4-8B4A-B698-84504F666B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43204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610" cy="337920"/>
          </a:xfrm>
          <a:prstGeom prst="rect">
            <a:avLst/>
          </a:prstGeom>
        </p:spPr>
        <p:txBody>
          <a:bodyPr vert="horz" lIns="66907" tIns="33453" rIns="66907" bIns="33453" rtlCol="0"/>
          <a:lstStyle>
            <a:lvl1pPr algn="l">
              <a:defRPr sz="9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588633" y="0"/>
            <a:ext cx="4275609" cy="337920"/>
          </a:xfrm>
          <a:prstGeom prst="rect">
            <a:avLst/>
          </a:prstGeom>
        </p:spPr>
        <p:txBody>
          <a:bodyPr vert="horz" lIns="66907" tIns="33453" rIns="66907" bIns="33453" rtlCol="0"/>
          <a:lstStyle>
            <a:lvl1pPr algn="r">
              <a:defRPr sz="900"/>
            </a:lvl1pPr>
          </a:lstStyle>
          <a:p>
            <a:fld id="{7A0B9D04-9F46-984C-9433-4423970B0472}" type="datetimeFigureOut">
              <a:rPr lang="de-DE" smtClean="0"/>
              <a:t>02.11.23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662238" y="842963"/>
            <a:ext cx="4541837" cy="2271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6907" tIns="33453" rIns="66907" bIns="33453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86839" y="3242046"/>
            <a:ext cx="7892636" cy="2652454"/>
          </a:xfrm>
          <a:prstGeom prst="rect">
            <a:avLst/>
          </a:prstGeom>
        </p:spPr>
        <p:txBody>
          <a:bodyPr vert="horz" lIns="66907" tIns="33453" rIns="66907" bIns="33453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397844"/>
            <a:ext cx="4275610" cy="337919"/>
          </a:xfrm>
          <a:prstGeom prst="rect">
            <a:avLst/>
          </a:prstGeom>
        </p:spPr>
        <p:txBody>
          <a:bodyPr vert="horz" lIns="66907" tIns="33453" rIns="66907" bIns="33453" rtlCol="0" anchor="b"/>
          <a:lstStyle>
            <a:lvl1pPr algn="l">
              <a:defRPr sz="9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588633" y="6397844"/>
            <a:ext cx="4275609" cy="337919"/>
          </a:xfrm>
          <a:prstGeom prst="rect">
            <a:avLst/>
          </a:prstGeom>
        </p:spPr>
        <p:txBody>
          <a:bodyPr vert="horz" lIns="66907" tIns="33453" rIns="66907" bIns="33453" rtlCol="0" anchor="b"/>
          <a:lstStyle>
            <a:lvl1pPr algn="r">
              <a:defRPr sz="900"/>
            </a:lvl1pPr>
          </a:lstStyle>
          <a:p>
            <a:fld id="{F08FBBB6-D013-CC46-B4A3-ED339DF3D8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9465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4109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0953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3996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2198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9482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403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43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630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547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216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502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891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8077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047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2344483"/>
            <a:ext cx="6428422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4235196"/>
            <a:ext cx="5293995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A3938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1739455"/>
            <a:ext cx="328983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1739455"/>
            <a:ext cx="328983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11/2/23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11/2/23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11/2/23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3172395-0591-472B-923A-B658D0DD9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8142" y="7033450"/>
            <a:ext cx="1739455" cy="276999"/>
          </a:xfrm>
        </p:spPr>
        <p:txBody>
          <a:bodyPr/>
          <a:lstStyle/>
          <a:p>
            <a:fld id="{460E4D12-15B0-454B-B886-F7C883D0B4F8}" type="datetimeFigureOut">
              <a:rPr lang="de-AT" smtClean="0"/>
              <a:t>02.11.23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31917A0-927B-4534-A6C2-0F45FE55A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1369" y="7033450"/>
            <a:ext cx="2420112" cy="276999"/>
          </a:xfr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5563F08-C7A3-4754-9374-1F0505D13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605888" y="7069070"/>
            <a:ext cx="242569" cy="338554"/>
          </a:xfrm>
        </p:spPr>
        <p:txBody>
          <a:bodyPr/>
          <a:lstStyle/>
          <a:p>
            <a:fld id="{DF7D7459-0920-4958-8E5E-3F6243477DC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89714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907299" y="852106"/>
            <a:ext cx="1172845" cy="208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27300" y="3136912"/>
            <a:ext cx="3239770" cy="1625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3A3938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7033450"/>
            <a:ext cx="242011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7033450"/>
            <a:ext cx="173945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605888" y="7069070"/>
            <a:ext cx="242569" cy="2076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3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google.at/url?sa=i&amp;url=https://www.fteval.at/content/home/plattform/mitglieder/profile/bmbwf/&amp;psig=AOvVaw1RoRl-_yhgGsXsuJLmZ_HX&amp;ust=1664268228693000&amp;source=images&amp;cd=vfe&amp;ved=0CAwQjRxqFwoTCIiO1rqIsvoCFQAAAAAdAAAAABAN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43093159" y="2763517"/>
            <a:ext cx="9426765" cy="522849"/>
          </a:xfrm>
          <a:prstGeom prst="rect">
            <a:avLst/>
          </a:prstGeom>
          <a:ln>
            <a:noFill/>
          </a:ln>
        </p:spPr>
      </p:pic>
      <p:pic>
        <p:nvPicPr>
          <p:cNvPr id="8" name="Bild 2">
            <a:extLst>
              <a:ext uri="{FF2B5EF4-FFF2-40B4-BE49-F238E27FC236}">
                <a16:creationId xmlns:a16="http://schemas.microsoft.com/office/drawing/2014/main" id="{9CCD34BB-B0F0-B745-BE3E-42C335026E3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2450" y="5902391"/>
            <a:ext cx="2321600" cy="1217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13">
            <a:extLst>
              <a:ext uri="{FF2B5EF4-FFF2-40B4-BE49-F238E27FC236}">
                <a16:creationId xmlns:a16="http://schemas.microsoft.com/office/drawing/2014/main" id="{1D467FB9-D049-434B-9CE3-975DA5BAF7DF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050" y="2405193"/>
            <a:ext cx="3804087" cy="3606484"/>
          </a:xfrm>
          <a:prstGeom prst="rect">
            <a:avLst/>
          </a:prstGeom>
          <a:ln>
            <a:noFill/>
          </a:ln>
        </p:spPr>
      </p:pic>
      <p:sp>
        <p:nvSpPr>
          <p:cNvPr id="10" name="CustomShape 3">
            <a:extLst>
              <a:ext uri="{FF2B5EF4-FFF2-40B4-BE49-F238E27FC236}">
                <a16:creationId xmlns:a16="http://schemas.microsoft.com/office/drawing/2014/main" id="{F90F78F4-CF00-DE48-9AC3-D3380037C99D}"/>
              </a:ext>
            </a:extLst>
          </p:cNvPr>
          <p:cNvSpPr/>
          <p:nvPr/>
        </p:nvSpPr>
        <p:spPr>
          <a:xfrm>
            <a:off x="552450" y="1551930"/>
            <a:ext cx="7543953" cy="435046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 anchor="ctr"/>
          <a:lstStyle/>
          <a:p>
            <a:pPr>
              <a:spcBef>
                <a:spcPts val="662"/>
              </a:spcBef>
            </a:pPr>
            <a:r>
              <a:rPr lang="ka-GE" sz="4400" b="1" dirty="0">
                <a:solidFill>
                  <a:srgbClr val="64AD1E"/>
                </a:solidFill>
                <a:latin typeface="Sylfaen" charset="0"/>
                <a:ea typeface="Sylfaen" charset="0"/>
                <a:cs typeface="Sylfaen" charset="0"/>
              </a:rPr>
              <a:t>დებატების გამოწვევა </a:t>
            </a:r>
            <a:endParaRPr lang="en-GB" sz="4400" b="1" dirty="0">
              <a:solidFill>
                <a:srgbClr val="64AD1E"/>
              </a:solidFill>
              <a:latin typeface="Sylfaen" charset="0"/>
              <a:ea typeface="Sylfaen" charset="0"/>
              <a:cs typeface="Sylfaen" charset="0"/>
            </a:endParaRPr>
          </a:p>
          <a:p>
            <a:pPr>
              <a:spcBef>
                <a:spcPts val="662"/>
              </a:spcBef>
            </a:pPr>
            <a:r>
              <a:rPr lang="ka-GE" sz="2400" dirty="0">
                <a:solidFill>
                  <a:srgbClr val="64AD1E"/>
                </a:solidFill>
                <a:latin typeface="Sylfaen" charset="0"/>
                <a:ea typeface="Sylfaen" charset="0"/>
                <a:cs typeface="Sylfaen" charset="0"/>
              </a:rPr>
              <a:t>მე შემიძლია განვავითარო ჩემი აზრი და შევიდე დისკუსიაში ამის შესახებ.</a:t>
            </a:r>
            <a:endParaRPr lang="en-GB" sz="2400" dirty="0">
              <a:solidFill>
                <a:srgbClr val="64AD1E"/>
              </a:solidFill>
              <a:latin typeface="Sylfaen" charset="0"/>
              <a:ea typeface="Sylfaen" charset="0"/>
              <a:cs typeface="Sylfaen" charset="0"/>
            </a:endParaRPr>
          </a:p>
          <a:p>
            <a:pPr>
              <a:spcBef>
                <a:spcPts val="662"/>
              </a:spcBef>
            </a:pPr>
            <a:r>
              <a:rPr lang="en-GB" sz="2400" dirty="0">
                <a:solidFill>
                  <a:srgbClr val="64AD1E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ka-GE" sz="2400" dirty="0">
                <a:solidFill>
                  <a:srgbClr val="64AD1E"/>
                </a:solidFill>
                <a:latin typeface="Sylfaen" charset="0"/>
                <a:ea typeface="Sylfaen" charset="0"/>
                <a:cs typeface="Sylfaen" charset="0"/>
              </a:rPr>
              <a:t>სამეწარმეო სამოქალაქო განათლება</a:t>
            </a:r>
            <a:endParaRPr lang="en-GB" sz="2400" dirty="0">
              <a:solidFill>
                <a:srgbClr val="64AD1E"/>
              </a:solidFill>
              <a:latin typeface="Sylfaen" charset="0"/>
              <a:ea typeface="Sylfaen" charset="0"/>
              <a:cs typeface="Sylfaen" charset="0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4F54C208-4052-C142-94E8-C26631659D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29850" y="213536"/>
            <a:ext cx="4431030" cy="1148451"/>
          </a:xfrm>
          <a:prstGeom prst="rect">
            <a:avLst/>
          </a:prstGeom>
        </p:spPr>
      </p:pic>
      <p:pic>
        <p:nvPicPr>
          <p:cNvPr id="15" name="Picture 2" descr="fteval">
            <a:hlinkClick r:id="rId6"/>
            <a:extLst>
              <a:ext uri="{FF2B5EF4-FFF2-40B4-BE49-F238E27FC236}">
                <a16:creationId xmlns:a16="http://schemas.microsoft.com/office/drawing/2014/main" id="{762564A5-4C18-7A49-A361-0C79328F27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4050" y="5924616"/>
            <a:ext cx="1960841" cy="92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5E621848-78C0-394C-BC16-DCC0121E51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710451" y="5924616"/>
            <a:ext cx="1096248" cy="758878"/>
          </a:xfrm>
          <a:prstGeom prst="rect">
            <a:avLst/>
          </a:prstGeom>
        </p:spPr>
      </p:pic>
      <p:sp>
        <p:nvSpPr>
          <p:cNvPr id="17" name="CustomShape 1">
            <a:extLst>
              <a:ext uri="{FF2B5EF4-FFF2-40B4-BE49-F238E27FC236}">
                <a16:creationId xmlns:a16="http://schemas.microsoft.com/office/drawing/2014/main" id="{C5C7B582-EA50-244B-8037-324A8A670E08}"/>
              </a:ext>
            </a:extLst>
          </p:cNvPr>
          <p:cNvSpPr/>
          <p:nvPr/>
        </p:nvSpPr>
        <p:spPr>
          <a:xfrm>
            <a:off x="0" y="1410423"/>
            <a:ext cx="15125700" cy="1155667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marL="4712871" indent="-4712871"/>
            <a:r>
              <a:rPr lang="de-AT" sz="3088" dirty="0">
                <a:solidFill>
                  <a:srgbClr val="FFFFFF"/>
                </a:solidFill>
                <a:latin typeface="Tw Cen MT"/>
                <a:ea typeface="DejaVu Sans"/>
              </a:rPr>
              <a:t>                        </a:t>
            </a:r>
            <a:r>
              <a:rPr lang="ka-GE" sz="3200" dirty="0">
                <a:solidFill>
                  <a:srgbClr val="FFFFFF"/>
                </a:solidFill>
              </a:rPr>
              <a:t>დებატების გამოწვევა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/ B1: </a:t>
            </a:r>
            <a:r>
              <a:rPr lang="ka-GE" sz="3200" dirty="0">
                <a:solidFill>
                  <a:srgbClr val="FFFFFF"/>
                </a:solidFill>
              </a:rPr>
              <a:t>დებატების საზოგადოება</a:t>
            </a:r>
            <a:endParaRPr lang="de-AT" sz="3200" dirty="0">
              <a:solidFill>
                <a:srgbClr val="FFFFFF"/>
              </a:solidFill>
            </a:endParaRPr>
          </a:p>
        </p:txBody>
      </p:sp>
      <p:pic>
        <p:nvPicPr>
          <p:cNvPr id="18" name="Picture 1">
            <a:extLst>
              <a:ext uri="{FF2B5EF4-FFF2-40B4-BE49-F238E27FC236}">
                <a16:creationId xmlns:a16="http://schemas.microsoft.com/office/drawing/2014/main" id="{A67781D5-E37B-A645-AC00-782A52864F95}"/>
              </a:ext>
            </a:extLst>
          </p:cNvPr>
          <p:cNvPicPr/>
          <p:nvPr/>
        </p:nvPicPr>
        <p:blipFill>
          <a:blip r:embed="rId9"/>
          <a:stretch/>
        </p:blipFill>
        <p:spPr>
          <a:xfrm>
            <a:off x="171449" y="1518406"/>
            <a:ext cx="2351431" cy="93969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211856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2788528" y="1094926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BE550351-DC13-4D9F-A059-06EEBAFA46D5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10</a:t>
            </a:fld>
            <a:endParaRPr sz="1985"/>
          </a:p>
        </p:txBody>
      </p:sp>
      <p:pic>
        <p:nvPicPr>
          <p:cNvPr id="121" name="Imagem 7"/>
          <p:cNvPicPr/>
          <p:nvPr/>
        </p:nvPicPr>
        <p:blipFill>
          <a:blip r:embed="rId3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122" name="CustomShape 3"/>
          <p:cNvSpPr/>
          <p:nvPr/>
        </p:nvSpPr>
        <p:spPr>
          <a:xfrm>
            <a:off x="0" y="-15086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როლი</a:t>
            </a:r>
            <a:r>
              <a:rPr lang="de-AT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 – </a:t>
            </a: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 მთავრობა</a:t>
            </a:r>
            <a:r>
              <a:rPr lang="de-AT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– </a:t>
            </a: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მე-2 სპიკერი</a:t>
            </a:r>
            <a:endParaRPr sz="3600" b="1" dirty="0"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123" name="CustomShape 4"/>
          <p:cNvSpPr/>
          <p:nvPr/>
        </p:nvSpPr>
        <p:spPr>
          <a:xfrm>
            <a:off x="1009650" y="1764665"/>
            <a:ext cx="11087337" cy="49875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marL="204832" indent="-204832">
              <a:lnSpc>
                <a:spcPct val="90000"/>
              </a:lnSpc>
              <a:buFont typeface="Arial"/>
              <a:buChar char="•"/>
            </a:pPr>
            <a:r>
              <a:rPr lang="de-AT" sz="3529" dirty="0">
                <a:solidFill>
                  <a:srgbClr val="000000"/>
                </a:solidFill>
                <a:latin typeface="Calibri"/>
              </a:rPr>
              <a:t> 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ოპოზიციური მხარის პირველი სპიკერის არგუმენტების უარყოფა.</a:t>
            </a:r>
          </a:p>
          <a:p>
            <a:pPr marL="204832" indent="-204832">
              <a:lnSpc>
                <a:spcPct val="90000"/>
              </a:lnSpc>
              <a:buFont typeface="Arial"/>
              <a:buChar char="•"/>
            </a:pP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lnSpc>
                <a:spcPct val="90000"/>
              </a:lnSpc>
              <a:buFont typeface="Arial"/>
              <a:buChar char="•"/>
            </a:pP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 დამატებითი არგუმენტების წარმოდგენა. </a:t>
            </a:r>
            <a:b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</a:b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lnSpc>
                <a:spcPct val="90000"/>
              </a:lnSpc>
              <a:buFont typeface="Arial"/>
              <a:buChar char="•"/>
            </a:pP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 არგუმენტებზე რეაგირება (ზემოხსენებული მომხსენებლის).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615" y="1749537"/>
            <a:ext cx="1411032" cy="158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521922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2788528" y="1094926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5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BED7EF98-4393-41D5-BD16-542ED6715C94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11</a:t>
            </a:fld>
            <a:endParaRPr sz="1985"/>
          </a:p>
        </p:txBody>
      </p:sp>
      <p:pic>
        <p:nvPicPr>
          <p:cNvPr id="126" name="Imagem 7"/>
          <p:cNvPicPr/>
          <p:nvPr/>
        </p:nvPicPr>
        <p:blipFill>
          <a:blip r:embed="rId3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127" name="CustomShape 3"/>
          <p:cNvSpPr/>
          <p:nvPr/>
        </p:nvSpPr>
        <p:spPr>
          <a:xfrm>
            <a:off x="0" y="-15086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როლი</a:t>
            </a:r>
            <a:r>
              <a:rPr lang="de-AT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– </a:t>
            </a: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ოპოზიცია</a:t>
            </a:r>
            <a:r>
              <a:rPr lang="de-AT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 – </a:t>
            </a: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მეორე სპიკერი</a:t>
            </a:r>
            <a:endParaRPr sz="3600" b="1" dirty="0"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128" name="CustomShape 4"/>
          <p:cNvSpPr/>
          <p:nvPr/>
        </p:nvSpPr>
        <p:spPr>
          <a:xfrm>
            <a:off x="1359736" y="1764665"/>
            <a:ext cx="10737251" cy="49875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 anchor="t"/>
          <a:lstStyle/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მთავრობის არგუმენტების უარყოფა და/ან კრიტიკა</a:t>
            </a: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მთავრობის პირველი სპიკერის არგუმენტები, რომლებიც ჯერ არ არის უარყოფილი და</a:t>
            </a:r>
          </a:p>
          <a:p>
            <a:pPr marL="204832" indent="-204832">
              <a:buFont typeface="Arial"/>
              <a:buChar char="•"/>
            </a:pP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მთავრობის მე-2 სპიკერის ყველა არგუმენტი.</a:t>
            </a:r>
            <a:b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</a:b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de-AT" sz="2800" dirty="0" err="1">
                <a:latin typeface="Sylfaen" charset="0"/>
                <a:ea typeface="Sylfaen" charset="0"/>
                <a:cs typeface="Sylfaen" charset="0"/>
              </a:rPr>
              <a:t>წარმოადგინეთ</a:t>
            </a:r>
            <a:r>
              <a:rPr lang="de-AT" sz="2800" dirty="0"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de-AT" sz="2800" dirty="0" err="1">
                <a:latin typeface="Sylfaen" charset="0"/>
                <a:ea typeface="Sylfaen" charset="0"/>
                <a:cs typeface="Sylfaen" charset="0"/>
              </a:rPr>
              <a:t>დამატებითი</a:t>
            </a:r>
            <a:r>
              <a:rPr lang="de-AT" sz="2800" dirty="0"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de-AT" sz="2800" dirty="0" err="1">
                <a:latin typeface="Sylfaen" charset="0"/>
                <a:ea typeface="Sylfaen" charset="0"/>
                <a:cs typeface="Sylfaen" charset="0"/>
              </a:rPr>
              <a:t>არგუმენტები</a:t>
            </a:r>
            <a:r>
              <a:rPr lang="de-AT" sz="2800" dirty="0"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de-AT" sz="2800" dirty="0" err="1">
                <a:latin typeface="Sylfaen" charset="0"/>
                <a:ea typeface="Sylfaen" charset="0"/>
                <a:cs typeface="Sylfaen" charset="0"/>
              </a:rPr>
              <a:t>შუამდგომლობის</a:t>
            </a:r>
            <a:r>
              <a:rPr lang="de-AT" sz="2800" dirty="0"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de-AT" sz="2800" dirty="0" err="1">
                <a:latin typeface="Sylfaen" charset="0"/>
                <a:ea typeface="Sylfaen" charset="0"/>
                <a:cs typeface="Sylfaen" charset="0"/>
              </a:rPr>
              <a:t>წინააღმდეგ</a:t>
            </a:r>
            <a:r>
              <a:rPr lang="de-AT" sz="2800" dirty="0">
                <a:latin typeface="Sylfaen" charset="0"/>
                <a:ea typeface="Sylfaen" charset="0"/>
                <a:cs typeface="Sylfaen" charset="0"/>
              </a:rPr>
              <a:t>.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6790" y="1727125"/>
            <a:ext cx="1496814" cy="1514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794025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3905250" y="856447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27BB2F87-E9F6-4582-91F5-40D0AB59D49A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12</a:t>
            </a:fld>
            <a:endParaRPr sz="1985"/>
          </a:p>
        </p:txBody>
      </p:sp>
      <p:pic>
        <p:nvPicPr>
          <p:cNvPr id="131" name="Imagem 7"/>
          <p:cNvPicPr/>
          <p:nvPr/>
        </p:nvPicPr>
        <p:blipFill>
          <a:blip r:embed="rId3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132" name="CustomShape 3"/>
          <p:cNvSpPr/>
          <p:nvPr/>
        </p:nvSpPr>
        <p:spPr>
          <a:xfrm>
            <a:off x="-35027" y="-13300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როლი</a:t>
            </a:r>
            <a:r>
              <a:rPr lang="de-AT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 – </a:t>
            </a: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თავისუფალი სპიკერი</a:t>
            </a:r>
            <a:endParaRPr sz="3600" b="1" dirty="0"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133" name="CustomShape 4"/>
          <p:cNvSpPr/>
          <p:nvPr/>
        </p:nvSpPr>
        <p:spPr>
          <a:xfrm>
            <a:off x="476250" y="1764665"/>
            <a:ext cx="11620737" cy="49875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 anchor="t"/>
          <a:lstStyle/>
          <a:p>
            <a:pPr marL="204832" indent="-204832">
              <a:lnSpc>
                <a:spcPct val="90000"/>
              </a:lnSpc>
              <a:buFont typeface="Arial"/>
              <a:buChar char="•"/>
            </a:pPr>
            <a:r>
              <a:rPr lang="ka-GE" sz="2867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დ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ასაწყისში ნეიტრალური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lnSpc>
                <a:spcPct val="90000"/>
              </a:lnSpc>
              <a:buFont typeface="Arial"/>
              <a:buChar char="•"/>
            </a:pP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lnSpc>
                <a:spcPct val="90000"/>
              </a:lnSpc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დისკუსიის დროს წყვეტს რომელ მხარეს დაიკავოს.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lnSpc>
                <a:spcPct val="90000"/>
              </a:lnSpc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სიტყვის გამოსვლის პირველ წუთში ნათლად უნდა მიუთითოს რომელ მხარეს უჭერს მხარს.</a:t>
            </a:r>
          </a:p>
          <a:p>
            <a:pPr marL="204832" indent="-204832">
              <a:lnSpc>
                <a:spcPct val="90000"/>
              </a:lnSpc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თემის შესახებ ინფორმირებული მხოლოდ დებატების დასაწყისში = მომზადების დრო არ არის.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lnSpc>
                <a:spcPct val="90000"/>
              </a:lnSpc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საუბრის დრო შემოიფარგლება იმ დროის ნახევარით, </a:t>
            </a:r>
            <a:r>
              <a:rPr lang="ka-GE" sz="2800" dirty="0" err="1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რისი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გამოყენებაც შეუძლიათ სხვა სპიკერებს (2,5 წუთი).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lnSpc>
                <a:spcPct val="90000"/>
              </a:lnSpc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იგივე წესები ვრცელდება კითხვებზე და </a:t>
            </a:r>
            <a:r>
              <a:rPr lang="ka-GE" sz="2800" dirty="0" err="1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ა.შ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.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3942" y="2248608"/>
            <a:ext cx="1799678" cy="158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218851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2788528" y="1094926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9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84F9D25B-FEF0-4019-B0DE-C4DE0E443F3D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13</a:t>
            </a:fld>
            <a:endParaRPr sz="1985"/>
          </a:p>
        </p:txBody>
      </p:sp>
      <p:pic>
        <p:nvPicPr>
          <p:cNvPr id="150" name="Imagem 7"/>
          <p:cNvPicPr/>
          <p:nvPr/>
        </p:nvPicPr>
        <p:blipFill>
          <a:blip r:embed="rId3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151" name="CustomShape 3"/>
          <p:cNvSpPr/>
          <p:nvPr/>
        </p:nvSpPr>
        <p:spPr>
          <a:xfrm>
            <a:off x="-1985" y="-55388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როლი</a:t>
            </a:r>
            <a:r>
              <a:rPr lang="de-AT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 – </a:t>
            </a: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თავისუფალი სპიკერი</a:t>
            </a:r>
            <a:endParaRPr sz="3600" b="1" dirty="0"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152" name="CustomShape 4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CustomShape 5"/>
          <p:cNvSpPr/>
          <p:nvPr/>
        </p:nvSpPr>
        <p:spPr>
          <a:xfrm>
            <a:off x="5966116" y="6521519"/>
            <a:ext cx="3189498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CustomShape 6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7"/>
          <p:cNvSpPr/>
          <p:nvPr/>
        </p:nvSpPr>
        <p:spPr>
          <a:xfrm>
            <a:off x="7899109" y="1899645"/>
            <a:ext cx="4114111" cy="5290422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8"/>
          <p:cNvSpPr/>
          <p:nvPr/>
        </p:nvSpPr>
        <p:spPr>
          <a:xfrm>
            <a:off x="857250" y="1353168"/>
            <a:ext cx="11182287" cy="49875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 anchor="t"/>
          <a:lstStyle/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დებატებში ნერგავს ახალ ასპექტებს/არგუმენტებს.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მოწინააღმდეგე მხარის პასუხი. (60 წამი</a:t>
            </a:r>
            <a:r>
              <a:rPr lang="ka-GE" dirty="0"/>
              <a:t>)</a:t>
            </a:r>
            <a:endParaRPr lang="de-AT" sz="3529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5578" y="1731608"/>
            <a:ext cx="1799678" cy="158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017415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2788528" y="1094926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8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A1FDE324-1F14-4D58-AD39-C5E6BB2F17C3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14</a:t>
            </a:fld>
            <a:endParaRPr sz="1985"/>
          </a:p>
        </p:txBody>
      </p:sp>
      <p:pic>
        <p:nvPicPr>
          <p:cNvPr id="159" name="Imagem 7"/>
          <p:cNvPicPr/>
          <p:nvPr/>
        </p:nvPicPr>
        <p:blipFill>
          <a:blip r:embed="rId3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160" name="CustomShape 3"/>
          <p:cNvSpPr/>
          <p:nvPr/>
        </p:nvSpPr>
        <p:spPr>
          <a:xfrm>
            <a:off x="0" y="-15086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როლი</a:t>
            </a:r>
            <a:r>
              <a:rPr lang="de-AT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 – </a:t>
            </a: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ოპოზიცია</a:t>
            </a:r>
            <a:r>
              <a:rPr lang="de-AT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 – </a:t>
            </a: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მე-3 სპიკერი</a:t>
            </a:r>
            <a:endParaRPr sz="3600" b="1" dirty="0"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161" name="CustomShape 4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2" name="CustomShape 5"/>
          <p:cNvSpPr/>
          <p:nvPr/>
        </p:nvSpPr>
        <p:spPr>
          <a:xfrm>
            <a:off x="5966116" y="6521519"/>
            <a:ext cx="3189498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CustomShape 6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CustomShape 7"/>
          <p:cNvSpPr/>
          <p:nvPr/>
        </p:nvSpPr>
        <p:spPr>
          <a:xfrm>
            <a:off x="7899109" y="1899645"/>
            <a:ext cx="4114111" cy="5290422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CustomShape 8"/>
          <p:cNvSpPr/>
          <p:nvPr/>
        </p:nvSpPr>
        <p:spPr>
          <a:xfrm>
            <a:off x="476250" y="1764665"/>
            <a:ext cx="11620737" cy="49875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 anchor="t"/>
          <a:lstStyle/>
          <a:p>
            <a:pPr marL="204832" indent="-204832">
              <a:buFont typeface="Arial"/>
              <a:buChar char="•"/>
            </a:pPr>
            <a:r>
              <a:rPr lang="de-AT" sz="3088" dirty="0">
                <a:solidFill>
                  <a:srgbClr val="000000"/>
                </a:solidFill>
                <a:ea typeface="Arial"/>
              </a:rPr>
              <a:t> 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შედარებულია სხვადასხვა შეხედულებები, არგუმენტები და კონცეფციები.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რატომ არის თქვენი მიზნები და კონცეფციები უფრო სასურველი? </a:t>
            </a: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რა სჭირს მეორე მხარეს?</a:t>
            </a: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რატომ უნდა იყოს მოძრაობა უარყოფილი?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3220" y="1915894"/>
            <a:ext cx="1496815" cy="1514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217018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552450" y="1094926"/>
            <a:ext cx="11832362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4839E501-3818-4CE4-AF60-9AE9C462A492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15</a:t>
            </a:fld>
            <a:endParaRPr sz="1985"/>
          </a:p>
        </p:txBody>
      </p:sp>
      <p:pic>
        <p:nvPicPr>
          <p:cNvPr id="168" name="Imagem 7"/>
          <p:cNvPicPr/>
          <p:nvPr/>
        </p:nvPicPr>
        <p:blipFill>
          <a:blip r:embed="rId3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169" name="CustomShape 3"/>
          <p:cNvSpPr/>
          <p:nvPr/>
        </p:nvSpPr>
        <p:spPr>
          <a:xfrm>
            <a:off x="0" y="-15086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როლი</a:t>
            </a:r>
            <a:r>
              <a:rPr lang="de-AT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 – </a:t>
            </a: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მთავრობა</a:t>
            </a:r>
            <a:r>
              <a:rPr lang="de-AT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 – </a:t>
            </a: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მე-3 სპიკერი</a:t>
            </a:r>
            <a:endParaRPr sz="3600" b="1" dirty="0"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170" name="CustomShape 4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5"/>
          <p:cNvSpPr/>
          <p:nvPr/>
        </p:nvSpPr>
        <p:spPr>
          <a:xfrm>
            <a:off x="5966116" y="6521519"/>
            <a:ext cx="3189498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2" name="CustomShape 6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3" name="CustomShape 7"/>
          <p:cNvSpPr/>
          <p:nvPr/>
        </p:nvSpPr>
        <p:spPr>
          <a:xfrm>
            <a:off x="7899109" y="1899645"/>
            <a:ext cx="4114111" cy="5290422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4" name="CustomShape 8"/>
          <p:cNvSpPr/>
          <p:nvPr/>
        </p:nvSpPr>
        <p:spPr>
          <a:xfrm>
            <a:off x="552450" y="1764665"/>
            <a:ext cx="11544537" cy="49875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 anchor="t"/>
          <a:lstStyle/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ერთმანეთს დარდება სხვადასხვა შეხედულებები, არგუმენტები და კონცეფციები.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რატომ არის თქვენი მიზნები და კონცეფციები უფრო სასურველი? </a:t>
            </a: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რა პრობლემა აქვს მეორე მხარეს?</a:t>
            </a: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რატომ უნდა იყოს მოძრაობა უარყოფილი?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8482" y="1736090"/>
            <a:ext cx="1411032" cy="158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766023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/>
        </p:nvSpPr>
        <p:spPr>
          <a:xfrm>
            <a:off x="2788528" y="1094926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 dirty="0"/>
          </a:p>
        </p:txBody>
      </p:sp>
      <p:sp>
        <p:nvSpPr>
          <p:cNvPr id="176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848A4D9B-26EA-4D2A-A5FB-D9F8E46B0C13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16</a:t>
            </a:fld>
            <a:endParaRPr sz="1985"/>
          </a:p>
        </p:txBody>
      </p:sp>
      <p:pic>
        <p:nvPicPr>
          <p:cNvPr id="177" name="Imagem 7"/>
          <p:cNvPicPr/>
          <p:nvPr/>
        </p:nvPicPr>
        <p:blipFill>
          <a:blip r:embed="rId3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178" name="CustomShape 3"/>
          <p:cNvSpPr/>
          <p:nvPr/>
        </p:nvSpPr>
        <p:spPr>
          <a:xfrm>
            <a:off x="0" y="-15086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საუბრის დრო და განაწილება - 5 </a:t>
            </a:r>
            <a:r>
              <a:rPr lang="ka-GE" sz="3600" b="1" dirty="0" err="1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წთ</a:t>
            </a:r>
            <a:endParaRPr sz="3600" b="1" dirty="0">
              <a:solidFill>
                <a:srgbClr val="FFFFFF"/>
              </a:solidFill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179" name="CustomShape 4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0" name="CustomShape 5"/>
          <p:cNvSpPr/>
          <p:nvPr/>
        </p:nvSpPr>
        <p:spPr>
          <a:xfrm>
            <a:off x="5966116" y="6521519"/>
            <a:ext cx="3189498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1" name="CustomShape 6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2" name="CustomShape 7"/>
          <p:cNvSpPr/>
          <p:nvPr/>
        </p:nvSpPr>
        <p:spPr>
          <a:xfrm>
            <a:off x="7899109" y="1899645"/>
            <a:ext cx="4114111" cy="5290422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CustomShape 8"/>
          <p:cNvSpPr/>
          <p:nvPr/>
        </p:nvSpPr>
        <p:spPr>
          <a:xfrm>
            <a:off x="7303753" y="1860952"/>
            <a:ext cx="7345697" cy="449263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შესავალი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latin typeface="Sylfaen" charset="0"/>
                <a:ea typeface="Sylfaen" charset="0"/>
                <a:cs typeface="Sylfaen" charset="0"/>
              </a:rPr>
              <a:t>რაზე იქნება გამოსვლა? რომელი იქნება მთავარი არგუმენტი?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ka-GE" sz="2800" dirty="0">
                <a:latin typeface="Sylfaen" charset="0"/>
                <a:ea typeface="Sylfaen" charset="0"/>
                <a:cs typeface="Sylfaen" charset="0"/>
              </a:rPr>
              <a:t>ახსენით არგუმენტები. რატომ არის ჩემი არგუმენტი აქტუალური? რა არგუმენტები არსებობს? მაგალითები წარსულიდან და </a:t>
            </a:r>
            <a:r>
              <a:rPr lang="ka-GE" sz="2800" dirty="0" err="1">
                <a:latin typeface="Sylfaen" charset="0"/>
                <a:ea typeface="Sylfaen" charset="0"/>
                <a:cs typeface="Sylfaen" charset="0"/>
              </a:rPr>
              <a:t>ა.შ</a:t>
            </a:r>
            <a:r>
              <a:rPr lang="ka-GE" sz="2800" dirty="0">
                <a:latin typeface="Sylfaen" charset="0"/>
                <a:ea typeface="Sylfaen" charset="0"/>
                <a:cs typeface="Sylfaen" charset="0"/>
              </a:rPr>
              <a:t>. კავშირი თემასთან.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ka-GE" sz="2800" dirty="0">
                <a:latin typeface="Sylfaen" charset="0"/>
                <a:ea typeface="Sylfaen" charset="0"/>
                <a:cs typeface="Sylfaen" charset="0"/>
              </a:rPr>
              <a:t>შეჯამება. </a:t>
            </a: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latin typeface="Sylfaen" charset="0"/>
                <a:ea typeface="Sylfaen" charset="0"/>
                <a:cs typeface="Sylfaen" charset="0"/>
              </a:rPr>
              <a:t>- რა იყო ეს ? </a:t>
            </a: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latin typeface="Sylfaen" charset="0"/>
                <a:ea typeface="Sylfaen" charset="0"/>
                <a:cs typeface="Sylfaen" charset="0"/>
              </a:rPr>
              <a:t>რა იყო ყველაზე მნიშვნელოვანი?</a:t>
            </a:r>
            <a:endParaRPr lang="ka-GE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r>
              <a:rPr lang="ka-GE" sz="2800" dirty="0">
                <a:latin typeface="Sylfaen" charset="0"/>
                <a:ea typeface="Sylfaen" charset="0"/>
                <a:cs typeface="Sylfaen" charset="0"/>
              </a:rPr>
              <a:t>დასკვნითი სიტყვა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11" name="AutoShape 6"/>
          <p:cNvSpPr>
            <a:spLocks/>
          </p:cNvSpPr>
          <p:nvPr/>
        </p:nvSpPr>
        <p:spPr bwMode="auto">
          <a:xfrm>
            <a:off x="4402910" y="1860952"/>
            <a:ext cx="1048645" cy="446593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sp>
        <p:nvSpPr>
          <p:cNvPr id="12" name="AutoShape 7"/>
          <p:cNvSpPr>
            <a:spLocks/>
          </p:cNvSpPr>
          <p:nvPr/>
        </p:nvSpPr>
        <p:spPr bwMode="auto">
          <a:xfrm>
            <a:off x="4402910" y="1860953"/>
            <a:ext cx="1048645" cy="892836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3068" y="0"/>
                </a:moveTo>
                <a:lnTo>
                  <a:pt x="18532" y="0"/>
                </a:lnTo>
                <a:cubicBezTo>
                  <a:pt x="20227" y="0"/>
                  <a:pt x="21600" y="1612"/>
                  <a:pt x="21600" y="3600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1373" y="0"/>
                  <a:pt x="3068" y="0"/>
                </a:cubicBezTo>
                <a:close/>
                <a:moveTo>
                  <a:pt x="3068" y="0"/>
                </a:moveTo>
              </a:path>
            </a:pathLst>
          </a:custGeom>
          <a:blipFill dpi="0" rotWithShape="0">
            <a:blip r:embed="rId4"/>
            <a:srcRect/>
            <a:tile tx="0" ty="0" sx="100000" sy="100000" flip="none" algn="tl"/>
          </a:blipFill>
          <a:ln w="9525">
            <a:solidFill>
              <a:srgbClr val="F59240"/>
            </a:solidFill>
            <a:round/>
            <a:headEnd/>
            <a:tailEnd/>
          </a:ln>
          <a:effectLst>
            <a:outerShdw blurRad="50800" dist="38099" dir="5400000" algn="ctr" rotWithShape="0">
              <a:schemeClr val="bg2">
                <a:alpha val="39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sp>
        <p:nvSpPr>
          <p:cNvPr id="13" name="Rectangle 8"/>
          <p:cNvSpPr>
            <a:spLocks/>
          </p:cNvSpPr>
          <p:nvPr/>
        </p:nvSpPr>
        <p:spPr bwMode="auto">
          <a:xfrm>
            <a:off x="3068907" y="2030765"/>
            <a:ext cx="1064288" cy="424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2016" tIns="42016" rIns="42016" bIns="42016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2206" dirty="0">
                <a:solidFill>
                  <a:schemeClr val="tx1"/>
                </a:solidFill>
                <a:latin typeface="Lucida Grande"/>
              </a:rPr>
              <a:t>1 </a:t>
            </a:r>
            <a:r>
              <a:rPr sz="2206" dirty="0" err="1">
                <a:solidFill>
                  <a:schemeClr val="tx1"/>
                </a:solidFill>
                <a:latin typeface="Lucida Grande"/>
              </a:rPr>
              <a:t>წუთი</a:t>
            </a:r>
            <a:endParaRPr sz="2206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14" name="Rectangle 9"/>
          <p:cNvSpPr>
            <a:spLocks/>
          </p:cNvSpPr>
          <p:nvPr/>
        </p:nvSpPr>
        <p:spPr bwMode="auto">
          <a:xfrm>
            <a:off x="3068907" y="5584605"/>
            <a:ext cx="1064288" cy="424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2016" tIns="42016" rIns="42016" bIns="42016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2206" dirty="0">
                <a:solidFill>
                  <a:schemeClr val="tx1"/>
                </a:solidFill>
                <a:latin typeface="Lucida Grande"/>
              </a:rPr>
              <a:t>1 </a:t>
            </a:r>
            <a:r>
              <a:rPr sz="2206" dirty="0" err="1">
                <a:solidFill>
                  <a:schemeClr val="tx1"/>
                </a:solidFill>
                <a:latin typeface="Lucida Grande"/>
              </a:rPr>
              <a:t>წუთი</a:t>
            </a:r>
            <a:endParaRPr sz="2206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15" name="Rectangle 10"/>
          <p:cNvSpPr>
            <a:spLocks/>
          </p:cNvSpPr>
          <p:nvPr/>
        </p:nvSpPr>
        <p:spPr bwMode="auto">
          <a:xfrm>
            <a:off x="2921852" y="3643124"/>
            <a:ext cx="1064288" cy="424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2016" tIns="42016" rIns="42016" bIns="42016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2206" dirty="0">
                <a:solidFill>
                  <a:schemeClr val="tx1"/>
                </a:solidFill>
                <a:latin typeface="Lucida Grande"/>
              </a:rPr>
              <a:t>3 </a:t>
            </a:r>
            <a:r>
              <a:rPr sz="2206" dirty="0" err="1">
                <a:solidFill>
                  <a:schemeClr val="tx1"/>
                </a:solidFill>
                <a:latin typeface="Lucida Grande"/>
              </a:rPr>
              <a:t>წუთი</a:t>
            </a:r>
            <a:endParaRPr sz="2206" dirty="0">
              <a:solidFill>
                <a:schemeClr val="tx1"/>
              </a:solidFill>
              <a:latin typeface="Lucida Grande"/>
            </a:endParaRPr>
          </a:p>
        </p:txBody>
      </p:sp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3868084" y="2320500"/>
            <a:ext cx="428912" cy="983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" name="AutoShape 12"/>
          <p:cNvSpPr>
            <a:spLocks/>
          </p:cNvSpPr>
          <p:nvPr/>
        </p:nvSpPr>
        <p:spPr bwMode="auto">
          <a:xfrm rot="10800000">
            <a:off x="4402910" y="5434049"/>
            <a:ext cx="1048645" cy="892836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3068" y="0"/>
                </a:moveTo>
                <a:lnTo>
                  <a:pt x="18532" y="0"/>
                </a:lnTo>
                <a:cubicBezTo>
                  <a:pt x="20227" y="0"/>
                  <a:pt x="21600" y="1612"/>
                  <a:pt x="21600" y="3600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1373" y="0"/>
                  <a:pt x="3068" y="0"/>
                </a:cubicBezTo>
                <a:close/>
                <a:moveTo>
                  <a:pt x="3068" y="0"/>
                </a:moveTo>
              </a:path>
            </a:pathLst>
          </a:custGeom>
          <a:blipFill dpi="0" rotWithShape="0">
            <a:blip r:embed="rId4"/>
            <a:srcRect/>
            <a:tile tx="0" ty="0" sx="100000" sy="100000" flip="none" algn="tl"/>
          </a:blipFill>
          <a:ln w="9525">
            <a:solidFill>
              <a:srgbClr val="F59240"/>
            </a:solidFill>
            <a:round/>
            <a:headEnd/>
            <a:tailEnd/>
          </a:ln>
          <a:effectLst>
            <a:outerShdw blurRad="50800" dist="38099" dir="5400000" algn="ctr" rotWithShape="0">
              <a:schemeClr val="bg2">
                <a:alpha val="39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pic>
        <p:nvPicPr>
          <p:cNvPr id="18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3861081" y="5000760"/>
            <a:ext cx="427161" cy="9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3879463" y="5985505"/>
            <a:ext cx="427161" cy="983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" name="Picture 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3625617" y="5994259"/>
            <a:ext cx="427161" cy="983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1" name="Rectangle 16"/>
          <p:cNvSpPr>
            <a:spLocks/>
          </p:cNvSpPr>
          <p:nvPr/>
        </p:nvSpPr>
        <p:spPr bwMode="auto">
          <a:xfrm>
            <a:off x="5847204" y="5434048"/>
            <a:ext cx="1060900" cy="721272"/>
          </a:xfrm>
          <a:prstGeom prst="rect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42016" tIns="42016" rIns="42016" bIns="42016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sz="1764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1 </a:t>
            </a:r>
            <a:r>
              <a:rPr sz="1764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წთ</a:t>
            </a:r>
            <a:endParaRPr sz="1764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Lucida Grande"/>
            </a:endParaRPr>
          </a:p>
        </p:txBody>
      </p:sp>
      <p:sp>
        <p:nvSpPr>
          <p:cNvPr id="22" name="Rectangle 17"/>
          <p:cNvSpPr>
            <a:spLocks/>
          </p:cNvSpPr>
          <p:nvPr/>
        </p:nvSpPr>
        <p:spPr bwMode="auto">
          <a:xfrm>
            <a:off x="5847204" y="2753789"/>
            <a:ext cx="1060900" cy="2680259"/>
          </a:xfrm>
          <a:prstGeom prst="rect">
            <a:avLst/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42016" tIns="42016" rIns="42016" bIns="42016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sz="397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3 </a:t>
            </a:r>
            <a:r>
              <a:rPr sz="3970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წთ</a:t>
            </a:r>
            <a:endParaRPr sz="397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Lucida Grande"/>
            </a:endParaRPr>
          </a:p>
        </p:txBody>
      </p:sp>
      <p:sp>
        <p:nvSpPr>
          <p:cNvPr id="23" name="Rectangle 18"/>
          <p:cNvSpPr>
            <a:spLocks/>
          </p:cNvSpPr>
          <p:nvPr/>
        </p:nvSpPr>
        <p:spPr bwMode="auto">
          <a:xfrm>
            <a:off x="5847204" y="2043021"/>
            <a:ext cx="1060900" cy="710768"/>
          </a:xfrm>
          <a:prstGeom prst="rect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42016" tIns="42016" rIns="42016" bIns="42016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sz="1764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1 </a:t>
            </a:r>
            <a:r>
              <a:rPr sz="1764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წთ</a:t>
            </a:r>
            <a:endParaRPr sz="1764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Lucida Grande"/>
            </a:endParaRPr>
          </a:p>
        </p:txBody>
      </p:sp>
      <p:sp>
        <p:nvSpPr>
          <p:cNvPr id="24" name="AutoShape 19"/>
          <p:cNvSpPr>
            <a:spLocks/>
          </p:cNvSpPr>
          <p:nvPr/>
        </p:nvSpPr>
        <p:spPr bwMode="auto">
          <a:xfrm>
            <a:off x="5847204" y="1860953"/>
            <a:ext cx="1046895" cy="169813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583" y="0"/>
                </a:moveTo>
                <a:lnTo>
                  <a:pt x="21017" y="0"/>
                </a:lnTo>
                <a:cubicBezTo>
                  <a:pt x="21339" y="0"/>
                  <a:pt x="21600" y="1612"/>
                  <a:pt x="21600" y="3600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261" y="0"/>
                  <a:pt x="583" y="0"/>
                </a:cubicBezTo>
                <a:close/>
                <a:moveTo>
                  <a:pt x="583" y="0"/>
                </a:moveTo>
              </a:path>
            </a:pathLst>
          </a:custGeom>
          <a:gradFill rotWithShape="0">
            <a:gsLst>
              <a:gs pos="0">
                <a:srgbClr val="FFE2CA"/>
              </a:gs>
              <a:gs pos="100000">
                <a:srgbClr val="FF953D"/>
              </a:gs>
            </a:gsLst>
            <a:lin ang="5400000" scaled="1"/>
          </a:gradFill>
          <a:ln w="9525">
            <a:solidFill>
              <a:srgbClr val="F59240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grpSp>
        <p:nvGrpSpPr>
          <p:cNvPr id="25" name="Group 20"/>
          <p:cNvGrpSpPr>
            <a:grpSpLocks/>
          </p:cNvGrpSpPr>
          <p:nvPr/>
        </p:nvGrpSpPr>
        <p:grpSpPr bwMode="auto">
          <a:xfrm>
            <a:off x="5847204" y="6155320"/>
            <a:ext cx="1046895" cy="171565"/>
            <a:chOff x="0" y="0"/>
            <a:chExt cx="598" cy="98"/>
          </a:xfrm>
        </p:grpSpPr>
        <p:sp>
          <p:nvSpPr>
            <p:cNvPr id="26" name="AutoShape 21"/>
            <p:cNvSpPr>
              <a:spLocks/>
            </p:cNvSpPr>
            <p:nvPr/>
          </p:nvSpPr>
          <p:spPr bwMode="auto">
            <a:xfrm rot="10800000">
              <a:off x="0" y="0"/>
              <a:ext cx="598" cy="98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590" y="0"/>
                  </a:moveTo>
                  <a:lnTo>
                    <a:pt x="21010" y="0"/>
                  </a:lnTo>
                  <a:cubicBezTo>
                    <a:pt x="21336" y="0"/>
                    <a:pt x="21600" y="1612"/>
                    <a:pt x="21600" y="360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3600"/>
                  </a:lnTo>
                  <a:cubicBezTo>
                    <a:pt x="0" y="1612"/>
                    <a:pt x="264" y="0"/>
                    <a:pt x="590" y="0"/>
                  </a:cubicBezTo>
                  <a:close/>
                  <a:moveTo>
                    <a:pt x="590" y="0"/>
                  </a:moveTo>
                </a:path>
              </a:pathLst>
            </a:custGeom>
            <a:gradFill rotWithShape="0">
              <a:gsLst>
                <a:gs pos="0">
                  <a:srgbClr val="FF953D"/>
                </a:gs>
                <a:gs pos="100000">
                  <a:srgbClr val="FFE2CA"/>
                </a:gs>
              </a:gsLst>
              <a:lin ang="5400000" scaled="1"/>
            </a:gradFill>
            <a:ln w="9525">
              <a:solidFill>
                <a:srgbClr val="F59240"/>
              </a:solidFill>
              <a:round/>
              <a:headEnd/>
              <a:tailEnd/>
            </a:ln>
            <a:effectLst>
              <a:outerShdw blurRad="38100" dist="23000" dir="5400000" algn="ctr" rotWithShape="0">
                <a:schemeClr val="bg2">
                  <a:alpha val="34998"/>
                </a:schemeClr>
              </a:outerShdw>
            </a:effectLst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/>
              <a:endParaRPr lang="de-DE" altLang="de-DE" sz="4632"/>
            </a:p>
          </p:txBody>
        </p:sp>
      </p:grpSp>
    </p:spTree>
    <p:extLst>
      <p:ext uri="{BB962C8B-B14F-4D97-AF65-F5344CB8AC3E}">
        <p14:creationId xmlns:p14="http://schemas.microsoft.com/office/powerpoint/2010/main" val="46191887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8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utoUpdateAnimBg="0"/>
      <p:bldP spid="14" grpId="0" autoUpdateAnimBg="0"/>
      <p:bldP spid="15" grpId="0" autoUpdateAnimBg="0"/>
      <p:bldP spid="21" grpId="0" animBg="1" autoUpdateAnimBg="0"/>
      <p:bldP spid="22" grpId="0" animBg="1" autoUpdateAnimBg="0"/>
      <p:bldP spid="23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2788528" y="1094926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5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6F941565-6310-49CB-8FB4-8974C48933C2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17</a:t>
            </a:fld>
            <a:endParaRPr sz="1985"/>
          </a:p>
        </p:txBody>
      </p:sp>
      <p:pic>
        <p:nvPicPr>
          <p:cNvPr id="186" name="Imagem 7"/>
          <p:cNvPicPr/>
          <p:nvPr/>
        </p:nvPicPr>
        <p:blipFill>
          <a:blip r:embed="rId2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187" name="CustomShape 3"/>
          <p:cNvSpPr/>
          <p:nvPr/>
        </p:nvSpPr>
        <p:spPr>
          <a:xfrm>
            <a:off x="0" y="-15086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de-AT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S.A.I.L. </a:t>
            </a: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მოდელი</a:t>
            </a:r>
            <a:endParaRPr sz="3600" b="1" dirty="0"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188" name="CustomShape 4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CustomShape 5"/>
          <p:cNvSpPr/>
          <p:nvPr/>
        </p:nvSpPr>
        <p:spPr>
          <a:xfrm>
            <a:off x="5966116" y="6521519"/>
            <a:ext cx="3189498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0" name="CustomShape 6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CustomShape 7"/>
          <p:cNvSpPr/>
          <p:nvPr/>
        </p:nvSpPr>
        <p:spPr>
          <a:xfrm>
            <a:off x="7899109" y="1899645"/>
            <a:ext cx="4114111" cy="5290422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2" name="CustomShape 8"/>
          <p:cNvSpPr/>
          <p:nvPr/>
        </p:nvSpPr>
        <p:spPr>
          <a:xfrm>
            <a:off x="781051" y="1604239"/>
            <a:ext cx="13411200" cy="568238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სახელმწიფო</a:t>
            </a:r>
            <a:br>
              <a:rPr lang="en-GB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</a:b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დაადასტურეთ</a:t>
            </a:r>
            <a:r>
              <a:rPr lang="en-GB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.</a:t>
            </a:r>
            <a:br>
              <a:rPr lang="en-GB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</a:br>
            <a:endParaRPr lang="en-GB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კამათი</a:t>
            </a:r>
            <a:br>
              <a:rPr lang="en-GB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</a:b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ყველაზე მნიშვნელოვანი ნაწილი: მაგ. გააანალიზეთ სიტუაცია ან პირები. მხარი დაუჭირეთ მტკიცებას.</a:t>
            </a:r>
            <a:br>
              <a:rPr lang="en-GB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</a:br>
            <a:endParaRPr lang="en-GB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ილუსტრირება</a:t>
            </a:r>
            <a:br>
              <a:rPr lang="en-GB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</a:b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მოიყვანეთ კარგი მაგალითი, რათა არგუმენტი ნათელი და ხელშესახები იყოს.</a:t>
            </a:r>
            <a:br>
              <a:rPr lang="en-GB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</a:br>
            <a:endParaRPr lang="en-GB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კავშირი</a:t>
            </a:r>
            <a:br>
              <a:rPr lang="en-GB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</a:b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არგუმენტის/განცხადების კავშირი </a:t>
            </a:r>
            <a:r>
              <a:rPr lang="ka-GE" sz="2800" dirty="0" err="1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დებატთან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მთლიანობაში..</a:t>
            </a:r>
            <a:endParaRPr lang="en-GB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93891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2788528" y="1094926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31B1A216-F5C3-409E-936B-5540E1917174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18</a:t>
            </a:fld>
            <a:endParaRPr sz="1985"/>
          </a:p>
        </p:txBody>
      </p:sp>
      <p:pic>
        <p:nvPicPr>
          <p:cNvPr id="195" name="Imagem 7"/>
          <p:cNvPicPr/>
          <p:nvPr/>
        </p:nvPicPr>
        <p:blipFill>
          <a:blip r:embed="rId2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196" name="CustomShape 3"/>
          <p:cNvSpPr/>
          <p:nvPr/>
        </p:nvSpPr>
        <p:spPr>
          <a:xfrm>
            <a:off x="0" y="-15086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ინფორმაციის პუნქტები </a:t>
            </a:r>
            <a:r>
              <a:rPr lang="de-AT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(POI)</a:t>
            </a:r>
            <a:endParaRPr sz="3600" b="1" dirty="0"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197" name="CustomShape 4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CustomShape 5"/>
          <p:cNvSpPr/>
          <p:nvPr/>
        </p:nvSpPr>
        <p:spPr>
          <a:xfrm>
            <a:off x="5966116" y="6521519"/>
            <a:ext cx="3189498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CustomShape 6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7"/>
          <p:cNvSpPr/>
          <p:nvPr/>
        </p:nvSpPr>
        <p:spPr>
          <a:xfrm>
            <a:off x="7899109" y="1899645"/>
            <a:ext cx="4114111" cy="5290422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1" name="CustomShape 8"/>
          <p:cNvSpPr/>
          <p:nvPr/>
        </p:nvSpPr>
        <p:spPr>
          <a:xfrm>
            <a:off x="552450" y="1484696"/>
            <a:ext cx="13792201" cy="5705371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 anchor="t"/>
          <a:lstStyle/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აიძულებს მომხსენებლებს უფრო ზუსტად განსაზღვრონ თავიანთი პოზიცია ან არგუმენტები.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მათი შეთავაზება მხოლოდ მოწინააღმდეგე გუნდის წევრებს შეუძლიათ. ისინი უნდა დადგნენ, რათა მიუთითონ, რომ სურთ შესთავაზონ </a:t>
            </a:r>
            <a:r>
              <a:rPr lang="en-US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POI.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მომხსენებელს შეუძლია უარი თქვას </a:t>
            </a:r>
            <a:r>
              <a:rPr lang="en-US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POI-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ის მიღებაზე.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ka-GE" sz="2800" dirty="0" err="1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ინტერექციის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შემდეგ დისკუსია შეუძლებელია.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POI 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აკრძალულია ”კონკრეტულ დროს" (წუთი 2-4).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54006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2838450" y="1102647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44EB1E74-958B-46D7-B1C6-2EAB1A22E6E8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19</a:t>
            </a:fld>
            <a:endParaRPr sz="1985"/>
          </a:p>
        </p:txBody>
      </p:sp>
      <p:pic>
        <p:nvPicPr>
          <p:cNvPr id="204" name="Imagem 7"/>
          <p:cNvPicPr/>
          <p:nvPr/>
        </p:nvPicPr>
        <p:blipFill>
          <a:blip r:embed="rId2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205" name="CustomShape 3"/>
          <p:cNvSpPr/>
          <p:nvPr/>
        </p:nvSpPr>
        <p:spPr>
          <a:xfrm>
            <a:off x="0" y="-15086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ka-GE" sz="3600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მოსამზადებელი დრო</a:t>
            </a:r>
            <a:endParaRPr sz="3600" dirty="0"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206" name="CustomShape 4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CustomShape 5"/>
          <p:cNvSpPr/>
          <p:nvPr/>
        </p:nvSpPr>
        <p:spPr>
          <a:xfrm>
            <a:off x="5966116" y="6521519"/>
            <a:ext cx="3189498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8" name="CustomShape 6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CustomShape 7"/>
          <p:cNvSpPr/>
          <p:nvPr/>
        </p:nvSpPr>
        <p:spPr>
          <a:xfrm>
            <a:off x="7899109" y="1899645"/>
            <a:ext cx="4114111" cy="5290422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CustomShape 8"/>
          <p:cNvSpPr/>
          <p:nvPr/>
        </p:nvSpPr>
        <p:spPr>
          <a:xfrm>
            <a:off x="552450" y="1764665"/>
            <a:ext cx="11544537" cy="49875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marL="571500" indent="-571500">
              <a:lnSpc>
                <a:spcPct val="100000"/>
              </a:lnSpc>
              <a:buFont typeface="Arial" charset="0"/>
              <a:buChar char="•"/>
            </a:pPr>
            <a:r>
              <a:rPr lang="ka-GE" sz="3529" dirty="0">
                <a:solidFill>
                  <a:srgbClr val="000000"/>
                </a:solidFill>
                <a:latin typeface="Calibri"/>
              </a:rPr>
              <a:t> 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15 წუთი მოსამზადებლად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შეთანხმდით მოსაუბრეთა პოზიციებზე.</a:t>
            </a: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შეიმუშავეთ გუნდის სტრატეგია. </a:t>
            </a: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არ არის დაშვებული დამხმარე საშუალებები.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მსაჯული დებატების დაწყებას ითხოვს</a:t>
            </a:r>
            <a:r>
              <a:rPr lang="ka-GE" sz="3529" dirty="0">
                <a:solidFill>
                  <a:srgbClr val="000000"/>
                </a:solidFill>
                <a:latin typeface="Calibri"/>
              </a:rPr>
              <a:t>.</a:t>
            </a:r>
            <a:endParaRPr lang="de-AT" sz="3529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45051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2788528" y="1094926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98D9BE2B-F0BC-431F-BE40-B73BDE4A9C65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</a:t>
            </a:fld>
            <a:endParaRPr sz="1985"/>
          </a:p>
        </p:txBody>
      </p:sp>
      <p:pic>
        <p:nvPicPr>
          <p:cNvPr id="86" name="Imagem 7"/>
          <p:cNvPicPr/>
          <p:nvPr/>
        </p:nvPicPr>
        <p:blipFill>
          <a:blip r:embed="rId3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87" name="CustomShape 3"/>
          <p:cNvSpPr/>
          <p:nvPr/>
        </p:nvSpPr>
        <p:spPr>
          <a:xfrm>
            <a:off x="0" y="-15086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de-AT" sz="3529" dirty="0">
                <a:solidFill>
                  <a:srgbClr val="FFFFFF"/>
                </a:solidFill>
                <a:latin typeface="Tw Cen MT"/>
              </a:rPr>
              <a:t> </a:t>
            </a:r>
            <a:r>
              <a:rPr lang="ka-GE" sz="3529" dirty="0">
                <a:solidFill>
                  <a:srgbClr val="FFFFFF"/>
                </a:solidFill>
                <a:latin typeface="Tw Cen MT"/>
              </a:rPr>
              <a:t>დებატების კლუბის "რეცეპტი"</a:t>
            </a:r>
            <a:endParaRPr sz="3529" dirty="0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88" name="CustomShape 4"/>
          <p:cNvSpPr/>
          <p:nvPr/>
        </p:nvSpPr>
        <p:spPr>
          <a:xfrm>
            <a:off x="476250" y="1764665"/>
            <a:ext cx="11620737" cy="49875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marL="204832" indent="-204832">
              <a:lnSpc>
                <a:spcPct val="90000"/>
              </a:lnSpc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1 დებატების შემადგენლობა/ინგრედიენტები:</a:t>
            </a:r>
            <a:b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</a:b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lnSpc>
                <a:spcPct val="90000"/>
              </a:lnSpc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1 მოტივირებული მასწავლებელი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lnSpc>
                <a:spcPct val="90000"/>
              </a:lnSpc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მინიმუმ 6 დაინტერესებული სტუდენტი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lnSpc>
                <a:spcPct val="90000"/>
              </a:lnSpc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1 ოთახი (4 მაგიდა და </a:t>
            </a:r>
            <a:r>
              <a:rPr lang="ka-GE" sz="2800" dirty="0" err="1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ა.შ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.)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lnSpc>
                <a:spcPct val="90000"/>
              </a:lnSpc>
              <a:buFont typeface="Arial"/>
              <a:buChar char="•"/>
            </a:pP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lnSpc>
                <a:spcPct val="90000"/>
              </a:lnSpc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ყველა ინგრედიენტი მოათავსეთ ოთახში  და გააჩერეთ დაახლოებით 2 საათის განმავლობაში. 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lnSpc>
                <a:spcPct val="90000"/>
              </a:lnSpc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დანარჩენი ბუნებრივად მოვა.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0129" y="1552206"/>
            <a:ext cx="4486940" cy="254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049181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762250" y="696621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20</a:t>
            </a:fld>
            <a:endParaRPr sz="1985"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5086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de-AT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რჩევები დებატებისთვის</a:t>
            </a:r>
            <a:endParaRPr sz="3600" b="1" dirty="0">
              <a:solidFill>
                <a:srgbClr val="FFFFFF"/>
              </a:solidFill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215" name="CustomShape 4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5966116" y="6521519"/>
            <a:ext cx="3189498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7899109" y="1899645"/>
            <a:ext cx="4114111" cy="5290422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781050" y="1745609"/>
            <a:ext cx="11963400" cy="45341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marL="204832" indent="-204832">
              <a:buFont typeface="Arial"/>
              <a:buChar char="•"/>
            </a:pPr>
            <a:r>
              <a:rPr lang="ka-GE" sz="3529" dirty="0">
                <a:solidFill>
                  <a:srgbClr val="000000"/>
                </a:solidFill>
                <a:latin typeface="Calibri"/>
              </a:rPr>
              <a:t> 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ყოველთვის დაასახელეთ მიზეზები!</a:t>
            </a: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– 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რატომ</a:t>
            </a: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?</a:t>
            </a: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გააკეთეთ ჩანიშვნები</a:t>
            </a: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.</a:t>
            </a: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ჩაინიშნეთ საკვანძო სიტყვები გამოსვლისთვის.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თან გქონდეთ საათი, რომ თვალყური ადევნოთ გამოსვლის დროს.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რა არის ყველაზე რთული: იყავი მარტივი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57055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171450" y="1138596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21</a:t>
            </a:fld>
            <a:endParaRPr sz="1985"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5086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შეფასება</a:t>
            </a:r>
            <a:endParaRPr sz="3600" b="1" dirty="0"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215" name="CustomShape 4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5966116" y="6521519"/>
            <a:ext cx="3189498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7899109" y="1899645"/>
            <a:ext cx="4114111" cy="5290422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1466850" y="2184691"/>
            <a:ext cx="9950076" cy="45341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სტილი</a:t>
            </a: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(40%)</a:t>
            </a:r>
            <a:b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</a:b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როგორ არის ნათქვამი რამე? </a:t>
            </a:r>
            <a:b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</a:b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შინაარსი</a:t>
            </a: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(40%)</a:t>
            </a:r>
            <a:b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</a:b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როგორ აიხსნება ეს?</a:t>
            </a: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? </a:t>
            </a:r>
          </a:p>
          <a:p>
            <a:pPr marL="204832" indent="-204832">
              <a:buFont typeface="Arial"/>
              <a:buChar char="•"/>
            </a:pP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სტრატეგია</a:t>
            </a: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(20%) </a:t>
            </a:r>
            <a:b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</a:b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რა არის ნათქვამი?</a:t>
            </a: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228164301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788528" y="1094926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22</a:t>
            </a:fld>
            <a:endParaRPr sz="1985"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5086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შეფასება</a:t>
            </a:r>
            <a:r>
              <a:rPr lang="de-AT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 – </a:t>
            </a: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სკალა</a:t>
            </a:r>
            <a:endParaRPr sz="3600" b="1" dirty="0"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215" name="CustomShape 4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5966116" y="6521519"/>
            <a:ext cx="3189498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7899109" y="1899645"/>
            <a:ext cx="4114111" cy="5290422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2914650" y="1899645"/>
            <a:ext cx="8502276" cy="48191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marL="567225" indent="-567225">
              <a:buFont typeface="Impact" panose="020B0806030902050204" pitchFamily="34" charset="0"/>
              <a:buAutoNum type="arabicPeriod"/>
            </a:pPr>
            <a:r>
              <a:rPr lang="ka-GE" altLang="de-DE" sz="3529" dirty="0">
                <a:latin typeface="Sylfaen" charset="0"/>
                <a:ea typeface="Sylfaen" charset="0"/>
                <a:cs typeface="Sylfaen" charset="0"/>
              </a:rPr>
              <a:t>შესანიშნავი</a:t>
            </a:r>
            <a:endParaRPr lang="en-GB" altLang="de-DE" sz="3529" dirty="0">
              <a:latin typeface="Sylfaen" charset="0"/>
              <a:ea typeface="Sylfaen" charset="0"/>
              <a:cs typeface="Sylfaen" charset="0"/>
            </a:endParaRPr>
          </a:p>
          <a:p>
            <a:pPr marL="567225" indent="-567225">
              <a:buFont typeface="Impact" panose="020B0806030902050204" pitchFamily="34" charset="0"/>
              <a:buAutoNum type="arabicPeriod"/>
            </a:pPr>
            <a:r>
              <a:rPr lang="ka-GE" altLang="de-DE" sz="3529" dirty="0">
                <a:latin typeface="Sylfaen" charset="0"/>
                <a:ea typeface="Sylfaen" charset="0"/>
                <a:cs typeface="Sylfaen" charset="0"/>
              </a:rPr>
              <a:t>ძალიან კარგი</a:t>
            </a:r>
            <a:endParaRPr lang="en-GB" altLang="de-DE" sz="3529" dirty="0">
              <a:latin typeface="Sylfaen" charset="0"/>
              <a:ea typeface="Sylfaen" charset="0"/>
              <a:cs typeface="Sylfaen" charset="0"/>
            </a:endParaRPr>
          </a:p>
          <a:p>
            <a:pPr marL="567225" indent="-567225">
              <a:buFont typeface="Impact" panose="020B0806030902050204" pitchFamily="34" charset="0"/>
              <a:buAutoNum type="arabicPeriod"/>
            </a:pPr>
            <a:r>
              <a:rPr lang="ka-GE" altLang="de-DE" sz="3529" dirty="0">
                <a:latin typeface="Sylfaen" charset="0"/>
                <a:ea typeface="Sylfaen" charset="0"/>
                <a:cs typeface="Sylfaen" charset="0"/>
              </a:rPr>
              <a:t>საკმაოდ კარგი</a:t>
            </a:r>
            <a:endParaRPr lang="en-GB" altLang="de-DE" sz="3529" dirty="0">
              <a:latin typeface="Sylfaen" charset="0"/>
              <a:ea typeface="Sylfaen" charset="0"/>
              <a:cs typeface="Sylfaen" charset="0"/>
            </a:endParaRPr>
          </a:p>
          <a:p>
            <a:pPr marL="567225" indent="-567225">
              <a:buFont typeface="Impact" panose="020B0806030902050204" pitchFamily="34" charset="0"/>
              <a:buAutoNum type="arabicPeriod"/>
            </a:pPr>
            <a:r>
              <a:rPr lang="ka-GE" altLang="de-DE" sz="3529" dirty="0">
                <a:latin typeface="Sylfaen" charset="0"/>
                <a:ea typeface="Sylfaen" charset="0"/>
                <a:cs typeface="Sylfaen" charset="0"/>
              </a:rPr>
              <a:t>კარგი</a:t>
            </a:r>
            <a:endParaRPr lang="en-GB" altLang="de-DE" sz="3529" dirty="0">
              <a:latin typeface="Sylfaen" charset="0"/>
              <a:ea typeface="Sylfaen" charset="0"/>
              <a:cs typeface="Sylfaen" charset="0"/>
            </a:endParaRPr>
          </a:p>
          <a:p>
            <a:pPr marL="567225" indent="-567225">
              <a:buFont typeface="Impact" panose="020B0806030902050204" pitchFamily="34" charset="0"/>
              <a:buAutoNum type="arabicPeriod"/>
            </a:pPr>
            <a:r>
              <a:rPr lang="ka-GE" altLang="de-DE" sz="3529" dirty="0">
                <a:latin typeface="Sylfaen" charset="0"/>
                <a:ea typeface="Sylfaen" charset="0"/>
                <a:cs typeface="Sylfaen" charset="0"/>
              </a:rPr>
              <a:t>დამაკმაყოფილებელი</a:t>
            </a:r>
            <a:endParaRPr lang="en-GB" altLang="de-DE" sz="3529" dirty="0">
              <a:latin typeface="Sylfaen" charset="0"/>
              <a:ea typeface="Sylfaen" charset="0"/>
              <a:cs typeface="Sylfaen" charset="0"/>
            </a:endParaRPr>
          </a:p>
          <a:p>
            <a:pPr marL="567225" indent="-567225">
              <a:buFont typeface="Impact" panose="020B0806030902050204" pitchFamily="34" charset="0"/>
              <a:buAutoNum type="arabicPeriod"/>
            </a:pPr>
            <a:r>
              <a:rPr lang="ka-GE" altLang="de-DE" sz="3529" dirty="0">
                <a:latin typeface="Sylfaen" charset="0"/>
                <a:ea typeface="Sylfaen" charset="0"/>
                <a:cs typeface="Sylfaen" charset="0"/>
              </a:rPr>
              <a:t>კომპეტენტური</a:t>
            </a:r>
            <a:endParaRPr lang="en-GB" altLang="de-DE" sz="3529" dirty="0">
              <a:latin typeface="Sylfaen" charset="0"/>
              <a:ea typeface="Sylfaen" charset="0"/>
              <a:cs typeface="Sylfaen" charset="0"/>
            </a:endParaRPr>
          </a:p>
          <a:p>
            <a:pPr marL="567225" indent="-567225">
              <a:buFont typeface="Impact" panose="020B0806030902050204" pitchFamily="34" charset="0"/>
              <a:buAutoNum type="arabicPeriod"/>
            </a:pPr>
            <a:r>
              <a:rPr lang="ka-GE" altLang="de-DE" sz="3529" dirty="0">
                <a:latin typeface="Sylfaen" charset="0"/>
                <a:ea typeface="Sylfaen" charset="0"/>
                <a:cs typeface="Sylfaen" charset="0"/>
              </a:rPr>
              <a:t>ჩაბარება </a:t>
            </a:r>
            <a:endParaRPr lang="en-GB" altLang="de-DE" sz="3529" dirty="0">
              <a:latin typeface="Sylfaen" charset="0"/>
              <a:ea typeface="Sylfaen" charset="0"/>
              <a:cs typeface="Sylfaen" charset="0"/>
            </a:endParaRPr>
          </a:p>
          <a:p>
            <a:pPr marL="567225" indent="-567225">
              <a:buFont typeface="Impact" panose="020B0806030902050204" pitchFamily="34" charset="0"/>
              <a:buAutoNum type="arabicPeriod"/>
            </a:pPr>
            <a:r>
              <a:rPr lang="ka-GE" altLang="de-DE" sz="3529" dirty="0">
                <a:latin typeface="Sylfaen" charset="0"/>
                <a:ea typeface="Sylfaen" charset="0"/>
                <a:cs typeface="Sylfaen" charset="0"/>
              </a:rPr>
              <a:t>საჭიროებს გაუმჯობესებას</a:t>
            </a:r>
            <a:endParaRPr lang="en-GB" altLang="de-DE" sz="3529" dirty="0">
              <a:latin typeface="Sylfaen" charset="0"/>
              <a:ea typeface="Sylfaen" charset="0"/>
              <a:cs typeface="Sylfae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81876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-2186013" y="-682104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23</a:t>
            </a:fld>
            <a:endParaRPr sz="1985"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300"/>
            <a:ext cx="15108891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შეფასება</a:t>
            </a:r>
            <a:r>
              <a:rPr lang="de-AT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 – </a:t>
            </a: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სტილი</a:t>
            </a:r>
            <a:endParaRPr sz="3600" b="1" dirty="0"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215" name="CustomShape 4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5966116" y="6521519"/>
            <a:ext cx="3189498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7899109" y="1899645"/>
            <a:ext cx="4114111" cy="5290422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1314450" y="1322044"/>
            <a:ext cx="10102476" cy="50609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 anchor="t"/>
          <a:lstStyle/>
          <a:p>
            <a:pPr>
              <a:lnSpc>
                <a:spcPct val="100000"/>
              </a:lnSpc>
            </a:pPr>
            <a:r>
              <a:rPr lang="ka-GE" sz="2800" b="1" dirty="0">
                <a:solidFill>
                  <a:srgbClr val="64AD1E"/>
                </a:solidFill>
                <a:latin typeface="Sylfaen" charset="0"/>
                <a:ea typeface="Sylfaen" charset="0"/>
                <a:cs typeface="Sylfaen" charset="0"/>
              </a:rPr>
              <a:t>დადებითი</a:t>
            </a:r>
            <a:r>
              <a:rPr lang="de-AT" sz="2800" b="1" dirty="0">
                <a:solidFill>
                  <a:srgbClr val="64AD1E"/>
                </a:solidFill>
                <a:latin typeface="Sylfaen" charset="0"/>
                <a:ea typeface="Sylfaen" charset="0"/>
                <a:cs typeface="Sylfaen" charset="0"/>
              </a:rPr>
              <a:t>:</a:t>
            </a: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მშვიდი ქცევა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დამხმარე ჟესტები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ხმის საშუალო მოდულაცია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(სასიამოვნო მოსასმენი)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>
              <a:lnSpc>
                <a:spcPct val="100000"/>
              </a:lnSpc>
            </a:pPr>
            <a:r>
              <a:rPr lang="ka-GE" sz="2800" b="1" dirty="0">
                <a:solidFill>
                  <a:srgbClr val="FF0000"/>
                </a:solidFill>
                <a:latin typeface="Sylfaen" charset="0"/>
                <a:ea typeface="Sylfaen" charset="0"/>
                <a:cs typeface="Sylfaen" charset="0"/>
              </a:rPr>
              <a:t>უარყოფითი</a:t>
            </a:r>
            <a:r>
              <a:rPr lang="de-AT" sz="2800" b="1" dirty="0">
                <a:solidFill>
                  <a:srgbClr val="FF0000"/>
                </a:solidFill>
                <a:latin typeface="Sylfaen" charset="0"/>
                <a:ea typeface="Sylfaen" charset="0"/>
                <a:cs typeface="Sylfaen" charset="0"/>
              </a:rPr>
              <a:t>:</a:t>
            </a: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ხმამაღალი საუბარი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აგრესიული ჟესტიკულაციები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არანაირი ჟესტიკულაცია</a:t>
            </a: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ყვირილი და ჩურჩული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გაუგებარი ენა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(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არასასიამოვნო მოსასმენი</a:t>
            </a: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3117922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788528" y="1094926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24</a:t>
            </a:fld>
            <a:endParaRPr sz="1985"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5086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შეფასება</a:t>
            </a:r>
            <a:r>
              <a:rPr lang="de-AT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 – </a:t>
            </a: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სტრატეგია</a:t>
            </a:r>
            <a:endParaRPr sz="3600" b="1" dirty="0"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215" name="CustomShape 4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5966116" y="6521519"/>
            <a:ext cx="3189498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7899109" y="1899645"/>
            <a:ext cx="4114111" cy="5290422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1162050" y="1639129"/>
            <a:ext cx="9598238" cy="50609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 anchor="t"/>
          <a:lstStyle/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შედარებითი შეფასება </a:t>
            </a:r>
            <a:b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</a:b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რა მუშაობს კარგად დებატებში?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>
              <a:lnSpc>
                <a:spcPct val="100000"/>
              </a:lnSpc>
            </a:pPr>
            <a:r>
              <a:rPr lang="ka-GE" sz="2800" b="1" dirty="0">
                <a:solidFill>
                  <a:srgbClr val="64AD1E"/>
                </a:solidFill>
                <a:latin typeface="Sylfaen" charset="0"/>
                <a:ea typeface="Sylfaen" charset="0"/>
                <a:cs typeface="Sylfaen" charset="0"/>
              </a:rPr>
              <a:t>დადებითი</a:t>
            </a:r>
            <a:r>
              <a:rPr lang="de-AT" sz="2800" b="1" dirty="0">
                <a:solidFill>
                  <a:srgbClr val="64AD1E"/>
                </a:solidFill>
                <a:latin typeface="Sylfaen" charset="0"/>
                <a:ea typeface="Sylfaen" charset="0"/>
                <a:cs typeface="Sylfaen" charset="0"/>
              </a:rPr>
              <a:t>:</a:t>
            </a: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მნიშვნელოვანი არგუმენტები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709032" lvl="1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საკამათო დებატების საკითხები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709032" lvl="1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გავლენა რეალობაზე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709032" lvl="1" indent="-204832">
              <a:buFont typeface="Arial"/>
              <a:buChar char="•"/>
            </a:pPr>
            <a:r>
              <a:rPr lang="ka-GE" sz="2800" dirty="0" err="1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ოპიზიციის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უარყოფა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ka-GE" sz="2800" dirty="0" err="1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პრიორიტეტიზაცია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709032" lvl="1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დროის განაწილება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709032" lvl="1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ka-GE" sz="2800" dirty="0" err="1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ფოკუსირება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ყველაზე მნიშვნელოვან საკითხებზე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latin typeface="Sylfaen" charset="0"/>
                <a:ea typeface="Sylfaen" charset="0"/>
                <a:cs typeface="Sylfaen" charset="0"/>
              </a:rPr>
              <a:t>შუამავლობა</a:t>
            </a:r>
            <a:endParaRPr lang="de-AT" sz="2800" dirty="0"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endParaRPr lang="de-AT" sz="2647" dirty="0">
              <a:solidFill>
                <a:srgbClr val="000000"/>
              </a:solidFill>
              <a:latin typeface="Calibri"/>
            </a:endParaRPr>
          </a:p>
          <a:p>
            <a:pPr marL="204832" indent="-204832">
              <a:buFont typeface="Arial"/>
              <a:buChar char="•"/>
            </a:pPr>
            <a:endParaRPr lang="de-AT" sz="2647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719767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788528" y="1094926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25</a:t>
            </a:fld>
            <a:endParaRPr sz="1985"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34040" y="-6352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შეფასება</a:t>
            </a:r>
            <a:r>
              <a:rPr lang="de-AT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 – </a:t>
            </a: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შინაარსი</a:t>
            </a:r>
            <a:endParaRPr sz="3600" b="1" dirty="0"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215" name="CustomShape 4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5966116" y="6521519"/>
            <a:ext cx="3189498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7899109" y="1899645"/>
            <a:ext cx="4114111" cy="5290422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432508" y="1440713"/>
            <a:ext cx="10544145" cy="583073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 anchor="t"/>
          <a:lstStyle/>
          <a:p>
            <a:pPr>
              <a:lnSpc>
                <a:spcPct val="100000"/>
              </a:lnSpc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განმარტება არის ძირითადი </a:t>
            </a: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:</a:t>
            </a:r>
          </a:p>
          <a:p>
            <a:pPr marL="567225" indent="-567225">
              <a:buFont typeface="+mj-lt"/>
              <a:buAutoNum type="arabicPeriod"/>
            </a:pP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ვარდები ლამაზია, რადგან ისინი წითელია --&gt; განცხადება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567225" indent="-567225">
              <a:buFont typeface="+mj-lt"/>
              <a:buAutoNum type="arabicPeriod"/>
            </a:pP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ვარდები ლამაზია, რადგან ისინი წითელია.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1071425" lvl="1" indent="-567225">
              <a:buFont typeface="Arial" charset="0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წითელი ფერი იზიდავს ადამიანებს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1071425" lvl="1" indent="-567225">
              <a:buFont typeface="Arial" charset="0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რადგან ისინი მას პოზიტიურ ემოციებთან უკავშირებენ.</a:t>
            </a:r>
          </a:p>
          <a:p>
            <a:pPr marL="1071425" lvl="1" indent="-567225">
              <a:buFont typeface="Arial" charset="0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ამიტომ წითელი ყვავილები (ვარდების ჩათვლით) მიმზიდველად აღიქმება.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>
              <a:lnSpc>
                <a:spcPct val="100000"/>
              </a:lnSpc>
            </a:pP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ka-GE" sz="2800" b="1" dirty="0">
                <a:solidFill>
                  <a:srgbClr val="64AD1E"/>
                </a:solidFill>
                <a:latin typeface="Sylfaen" charset="0"/>
                <a:ea typeface="Sylfaen" charset="0"/>
                <a:cs typeface="Sylfaen" charset="0"/>
              </a:rPr>
              <a:t>დადებითი</a:t>
            </a:r>
            <a:r>
              <a:rPr lang="de-AT" sz="2800" b="1" dirty="0">
                <a:solidFill>
                  <a:srgbClr val="64AD1E"/>
                </a:solidFill>
                <a:latin typeface="Sylfaen" charset="0"/>
                <a:ea typeface="Sylfaen" charset="0"/>
                <a:cs typeface="Sylfaen" charset="0"/>
              </a:rPr>
              <a:t>:</a:t>
            </a: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ანალიზი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კომპლექსურობა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საფუძველს ქმნის საერთო ვარაუდები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არანაირი წინააღმდეგობრივი განცხადებები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05784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-1501454" y="-15086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26</a:t>
            </a:fld>
            <a:endParaRPr sz="1985"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215" name="CustomShape 4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5966116" y="6521519"/>
            <a:ext cx="3189498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7899109" y="1899645"/>
            <a:ext cx="4114111" cy="5290422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3445166" y="2184691"/>
            <a:ext cx="7971760" cy="357577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 anchor="ctr"/>
          <a:lstStyle/>
          <a:p>
            <a:pPr>
              <a:spcBef>
                <a:spcPct val="0"/>
              </a:spcBef>
            </a:pPr>
            <a:r>
              <a:rPr lang="ka-GE" sz="3600" dirty="0">
                <a:latin typeface="Sylfaen" charset="0"/>
                <a:ea typeface="Sylfaen" charset="0"/>
                <a:cs typeface="Sylfaen" charset="0"/>
              </a:rPr>
              <a:t>ახლა თქვენი ჯერია</a:t>
            </a:r>
            <a:r>
              <a:rPr lang="de-DE" sz="3600" dirty="0">
                <a:latin typeface="Sylfaen" charset="0"/>
                <a:ea typeface="Sylfaen" charset="0"/>
                <a:cs typeface="Sylfaen" charset="0"/>
              </a:rPr>
              <a:t>!</a:t>
            </a:r>
          </a:p>
          <a:p>
            <a:pPr>
              <a:spcBef>
                <a:spcPct val="0"/>
              </a:spcBef>
            </a:pPr>
            <a:r>
              <a:rPr lang="ka-GE" sz="3600" b="1" dirty="0">
                <a:solidFill>
                  <a:srgbClr val="64AD1E"/>
                </a:solidFill>
                <a:latin typeface="Sylfaen" charset="0"/>
                <a:ea typeface="Sylfaen" charset="0"/>
                <a:cs typeface="Sylfaen" charset="0"/>
              </a:rPr>
              <a:t>დებატების კლუბები</a:t>
            </a:r>
            <a:endParaRPr lang="de-DE" sz="3600" b="1" dirty="0">
              <a:solidFill>
                <a:srgbClr val="64AD1E"/>
              </a:solidFill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11" name="CustomShape 3">
            <a:extLst>
              <a:ext uri="{FF2B5EF4-FFF2-40B4-BE49-F238E27FC236}">
                <a16:creationId xmlns:a16="http://schemas.microsoft.com/office/drawing/2014/main" id="{A5082ECF-8E03-0545-8423-94B211B950FE}"/>
              </a:ext>
            </a:extLst>
          </p:cNvPr>
          <p:cNvSpPr/>
          <p:nvPr/>
        </p:nvSpPr>
        <p:spPr>
          <a:xfrm>
            <a:off x="0" y="-15086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>
              <a:lnSpc>
                <a:spcPct val="100000"/>
              </a:lnSpc>
            </a:pPr>
            <a:endParaRPr sz="1985" dirty="0"/>
          </a:p>
        </p:txBody>
      </p:sp>
    </p:spTree>
    <p:extLst>
      <p:ext uri="{BB962C8B-B14F-4D97-AF65-F5344CB8AC3E}">
        <p14:creationId xmlns:p14="http://schemas.microsoft.com/office/powerpoint/2010/main" val="357536407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788528" y="1094926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sz="1985" dirty="0"/>
          </a:p>
        </p:txBody>
      </p:sp>
      <p:sp>
        <p:nvSpPr>
          <p:cNvPr id="212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27</a:t>
            </a:fld>
            <a:endParaRPr sz="1985"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5086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>
              <a:lnSpc>
                <a:spcPct val="100000"/>
              </a:lnSpc>
            </a:pPr>
            <a:endParaRPr sz="1985" dirty="0"/>
          </a:p>
        </p:txBody>
      </p:sp>
      <p:sp>
        <p:nvSpPr>
          <p:cNvPr id="215" name="CustomShape 4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5966116" y="6521519"/>
            <a:ext cx="3189498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7899109" y="1899645"/>
            <a:ext cx="4114111" cy="5290422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" name="Picture 4" descr="ThinkstockPhotos-186380368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377" y="1652226"/>
            <a:ext cx="7898977" cy="5265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3060871" y="7063018"/>
            <a:ext cx="8235711" cy="262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3" dirty="0">
                <a:latin typeface="Calibri" charset="0"/>
                <a:ea typeface="Calibri" charset="0"/>
                <a:cs typeface="Calibri" charset="0"/>
              </a:rPr>
              <a:t>Source: www.thinkstockphotos.de Nr. </a:t>
            </a:r>
            <a:r>
              <a:rPr lang="is-IS" sz="1103" dirty="0">
                <a:latin typeface="Calibri" charset="0"/>
                <a:ea typeface="Calibri" charset="0"/>
                <a:cs typeface="Calibri" charset="0"/>
              </a:rPr>
              <a:t>186380368 </a:t>
            </a:r>
            <a:r>
              <a:rPr lang="de-DE" sz="1103" dirty="0" err="1">
                <a:latin typeface="Calibri" charset="0"/>
                <a:ea typeface="Calibri" charset="0"/>
                <a:cs typeface="Calibri" charset="0"/>
              </a:rPr>
              <a:t>bubbles</a:t>
            </a:r>
            <a:r>
              <a:rPr lang="de-DE" sz="1103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cs-CZ" sz="1103" dirty="0" err="1">
                <a:latin typeface="Calibri" charset="0"/>
                <a:ea typeface="Calibri" charset="0"/>
                <a:cs typeface="Calibri" charset="0"/>
              </a:rPr>
              <a:t>from</a:t>
            </a:r>
            <a:r>
              <a:rPr lang="cs-CZ" sz="1103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cs-CZ" sz="1103" dirty="0" err="1">
                <a:latin typeface="Calibri" charset="0"/>
                <a:ea typeface="Calibri" charset="0"/>
                <a:cs typeface="Calibri" charset="0"/>
              </a:rPr>
              <a:t>miakievy</a:t>
            </a:r>
            <a:endParaRPr lang="de-DE" sz="1103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22065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B1F8227B-CB3D-AD4B-BD23-2A90A1874624}"/>
              </a:ext>
            </a:extLst>
          </p:cNvPr>
          <p:cNvSpPr/>
          <p:nvPr/>
        </p:nvSpPr>
        <p:spPr>
          <a:xfrm>
            <a:off x="-209550" y="-104775"/>
            <a:ext cx="15621000" cy="7924800"/>
          </a:xfrm>
          <a:prstGeom prst="rect">
            <a:avLst/>
          </a:prstGeom>
          <a:solidFill>
            <a:srgbClr val="F7F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2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3</a:t>
            </a:fld>
            <a:endParaRPr sz="1985"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215" name="CustomShape 4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5966116" y="6521519"/>
            <a:ext cx="3189498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3277235" y="6521519"/>
            <a:ext cx="2097351" cy="50061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7899109" y="1899645"/>
            <a:ext cx="4114111" cy="5290422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2" name="Picture 4" descr="ThinkstockPhotos-477152289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450" y="54983"/>
            <a:ext cx="7917441" cy="7917441"/>
          </a:xfrm>
          <a:prstGeom prst="rect">
            <a:avLst/>
          </a:prstGeom>
          <a:solidFill>
            <a:srgbClr val="F7F2D2"/>
          </a:solidFill>
          <a:ln>
            <a:noFill/>
          </a:ln>
          <a:extLst/>
        </p:spPr>
      </p:pic>
      <p:sp>
        <p:nvSpPr>
          <p:cNvPr id="2" name="Textfeld 1"/>
          <p:cNvSpPr txBox="1"/>
          <p:nvPr/>
        </p:nvSpPr>
        <p:spPr>
          <a:xfrm rot="16200000">
            <a:off x="10688465" y="3182955"/>
            <a:ext cx="8235711" cy="262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3" dirty="0">
                <a:latin typeface="Calibri" charset="0"/>
                <a:ea typeface="Calibri" charset="0"/>
                <a:cs typeface="Calibri" charset="0"/>
              </a:rPr>
              <a:t>Source: www.thinkstockphotos.de Nr. </a:t>
            </a:r>
            <a:r>
              <a:rPr lang="cs-CZ" sz="1103" dirty="0">
                <a:latin typeface="Calibri" charset="0"/>
                <a:ea typeface="Calibri" charset="0"/>
                <a:cs typeface="Calibri" charset="0"/>
              </a:rPr>
              <a:t>477152289 double </a:t>
            </a:r>
            <a:r>
              <a:rPr lang="cs-CZ" sz="1103" dirty="0" err="1">
                <a:latin typeface="Calibri" charset="0"/>
                <a:ea typeface="Calibri" charset="0"/>
                <a:cs typeface="Calibri" charset="0"/>
              </a:rPr>
              <a:t>from</a:t>
            </a:r>
            <a:r>
              <a:rPr lang="cs-CZ" sz="1103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cs-CZ" sz="1103" dirty="0" err="1">
                <a:latin typeface="Calibri" charset="0"/>
                <a:ea typeface="Calibri" charset="0"/>
                <a:cs typeface="Calibri" charset="0"/>
              </a:rPr>
              <a:t>miakievy</a:t>
            </a:r>
            <a:endParaRPr lang="de-DE" sz="1103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98015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1847850" y="1089963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0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9384632B-ACED-4C17-82E5-EB02006829AA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4</a:t>
            </a:fld>
            <a:endParaRPr sz="1985"/>
          </a:p>
        </p:txBody>
      </p:sp>
      <p:pic>
        <p:nvPicPr>
          <p:cNvPr id="91" name="Imagem 7"/>
          <p:cNvPicPr/>
          <p:nvPr/>
        </p:nvPicPr>
        <p:blipFill>
          <a:blip r:embed="rId3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92" name="CustomShape 3"/>
          <p:cNvSpPr/>
          <p:nvPr/>
        </p:nvSpPr>
        <p:spPr>
          <a:xfrm>
            <a:off x="0" y="-15086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de-AT" sz="3600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ka-GE" sz="3600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თემები დებატებისთვის </a:t>
            </a:r>
            <a:endParaRPr sz="3600" dirty="0">
              <a:solidFill>
                <a:srgbClr val="FFFFFF"/>
              </a:solidFill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93" name="CustomShape 4"/>
          <p:cNvSpPr/>
          <p:nvPr/>
        </p:nvSpPr>
        <p:spPr>
          <a:xfrm>
            <a:off x="323850" y="1837652"/>
            <a:ext cx="14401800" cy="49875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>
              <a:lnSpc>
                <a:spcPct val="90000"/>
              </a:lnSpc>
            </a:pPr>
            <a:r>
              <a:rPr lang="ka-GE" sz="3529" dirty="0">
                <a:solidFill>
                  <a:srgbClr val="000000"/>
                </a:solidFill>
                <a:latin typeface="Calibri"/>
              </a:rPr>
              <a:t> 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ყველა საკითხი საკამათოდ განიხილება  </a:t>
            </a: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de-AT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  <a:sym typeface="Wingdings"/>
              </a:rPr>
              <a:t></a:t>
            </a:r>
          </a:p>
          <a:p>
            <a:pPr>
              <a:lnSpc>
                <a:spcPct val="90000"/>
              </a:lnSpc>
            </a:pP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  <a:sym typeface="Wingdings"/>
            </a:endParaRPr>
          </a:p>
          <a:p>
            <a:pPr marL="504200" indent="-504200">
              <a:lnSpc>
                <a:spcPct val="90000"/>
              </a:lnSpc>
              <a:buFont typeface="Arial" charset="0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უფლება აქვს თუ არა დასავლეთს აღასრულოს ადამიანის უფლებები გლობალურ დონეზე?</a:t>
            </a:r>
          </a:p>
          <a:p>
            <a:pPr marL="504200" indent="-504200">
              <a:lnSpc>
                <a:spcPct val="90000"/>
              </a:lnSpc>
              <a:buFont typeface="Arial" charset="0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უნდა გაუქმდეს თუ არა საკუთარი იმიჯის დაცვის უფლება?</a:t>
            </a:r>
          </a:p>
          <a:p>
            <a:pPr marL="504200" indent="-504200">
              <a:lnSpc>
                <a:spcPct val="90000"/>
              </a:lnSpc>
              <a:buFont typeface="Arial" charset="0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უნდა გაუქმდეს თუ არა ავსტრიის ნეიტრალიტეტი?</a:t>
            </a:r>
          </a:p>
          <a:p>
            <a:pPr marL="504200" indent="-504200">
              <a:lnSpc>
                <a:spcPct val="90000"/>
              </a:lnSpc>
              <a:buFont typeface="Arial" charset="0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გვჭირდება თუ არა პან-ევროპული მიდგომა თავშესაფრის უფლების მიმართ?</a:t>
            </a:r>
          </a:p>
          <a:p>
            <a:pPr marL="504200" indent="-504200">
              <a:lnSpc>
                <a:spcPct val="90000"/>
              </a:lnSpc>
              <a:buFont typeface="Arial" charset="0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უნდა შესთავაზოს თუ არა ისლამური რელიგიური განათლება ყველა საჯარო სკოლაში? </a:t>
            </a:r>
          </a:p>
          <a:p>
            <a:pPr marL="504200" indent="-504200">
              <a:lnSpc>
                <a:spcPct val="90000"/>
              </a:lnSpc>
              <a:buFont typeface="Arial" charset="0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მშვიდობის დარგში ნობელის პრემია მხოლოდ მშობიარობის შემდგომ უნდა გაიცეს? </a:t>
            </a:r>
          </a:p>
          <a:p>
            <a:pPr marL="504200" indent="-504200">
              <a:lnSpc>
                <a:spcPct val="90000"/>
              </a:lnSpc>
              <a:buFont typeface="Arial" charset="0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უნდა იყოს თუ არა სრული აკრძალვა თამბაქოს რეკლამაზე?</a:t>
            </a:r>
          </a:p>
          <a:p>
            <a:pPr marL="504200" indent="-504200">
              <a:lnSpc>
                <a:spcPct val="90000"/>
              </a:lnSpc>
              <a:buFont typeface="Arial" charset="0"/>
              <a:buChar char="•"/>
            </a:pPr>
            <a:r>
              <a:rPr lang="ka-GE" sz="2800" dirty="0" err="1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პეინთბოლი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უნდა აიკრძალოს?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  <a:p>
            <a:pPr marL="504200" indent="-504200">
              <a:lnSpc>
                <a:spcPct val="90000"/>
              </a:lnSpc>
              <a:buFont typeface="Arial" charset="0"/>
              <a:buChar char="•"/>
            </a:pPr>
            <a:endParaRPr lang="de-AT" sz="3529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937040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2788528" y="1094926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540DC6A5-04FE-46DC-9673-BE5C486F9D1E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5</a:t>
            </a:fld>
            <a:endParaRPr sz="1985"/>
          </a:p>
        </p:txBody>
      </p:sp>
      <p:pic>
        <p:nvPicPr>
          <p:cNvPr id="96" name="Imagem 7"/>
          <p:cNvPicPr/>
          <p:nvPr/>
        </p:nvPicPr>
        <p:blipFill>
          <a:blip r:embed="rId3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97" name="CustomShape 3"/>
          <p:cNvSpPr/>
          <p:nvPr/>
        </p:nvSpPr>
        <p:spPr>
          <a:xfrm>
            <a:off x="0" y="-15086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de-AT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დებატების ფორმები </a:t>
            </a:r>
            <a:endParaRPr sz="3600" b="1" dirty="0"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98" name="CustomShape 4"/>
          <p:cNvSpPr/>
          <p:nvPr/>
        </p:nvSpPr>
        <p:spPr>
          <a:xfrm>
            <a:off x="247650" y="1967861"/>
            <a:ext cx="9753599" cy="49875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marL="204832" indent="-204832">
              <a:lnSpc>
                <a:spcPct val="90000"/>
              </a:lnSpc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დებატები განმარტებებზე "ამ სახლს მიაჩნია, რომ (</a:t>
            </a:r>
            <a:r>
              <a:rPr lang="en-US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THBT) 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აბორტი მკვლელობაა.</a:t>
            </a:r>
          </a:p>
          <a:p>
            <a:pPr marL="204832" indent="-204832">
              <a:lnSpc>
                <a:spcPct val="90000"/>
              </a:lnSpc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" დებატები ღირებულებებზე "</a:t>
            </a:r>
            <a:r>
              <a:rPr lang="en-US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THBT 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მიზანი ამართლებს საშუალებებს".</a:t>
            </a:r>
          </a:p>
          <a:p>
            <a:pPr marL="204832" indent="-204832">
              <a:lnSpc>
                <a:spcPct val="90000"/>
              </a:lnSpc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 დებატები ფაქტობრივ საკითხებზე "</a:t>
            </a:r>
            <a:r>
              <a:rPr lang="en-US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THBT 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ფედერალურმა მთავრობამ ვერ შეძლო.</a:t>
            </a:r>
          </a:p>
          <a:p>
            <a:pPr marL="204832" indent="-204832" algn="just">
              <a:lnSpc>
                <a:spcPct val="90000"/>
              </a:lnSpc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" სტრატეგიული დებატები "ეს სახლი (</a:t>
            </a:r>
            <a:r>
              <a:rPr lang="en-US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THW) </a:t>
            </a: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შემოიღებს 50%-იან მემკვიდრეობის გადასახადს</a:t>
            </a:r>
            <a:r>
              <a:rPr lang="ka-GE" sz="2400" dirty="0">
                <a:latin typeface="Sylfaen" charset="0"/>
                <a:ea typeface="Sylfaen" charset="0"/>
                <a:cs typeface="Sylfaen" charset="0"/>
              </a:rPr>
              <a:t>."</a:t>
            </a:r>
            <a:endParaRPr lang="de-AT" sz="24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10491536" y="5602111"/>
            <a:ext cx="1572092" cy="1353261"/>
          </a:xfrm>
          <a:prstGeom prst="rect">
            <a:avLst/>
          </a:prstGeom>
          <a:solidFill>
            <a:schemeClr val="accent1"/>
          </a:solidFill>
          <a:ln w="9525">
            <a:solidFill>
              <a:srgbClr val="4F81BD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sp>
        <p:nvSpPr>
          <p:cNvPr id="9" name="Rectangle 8"/>
          <p:cNvSpPr>
            <a:spLocks/>
          </p:cNvSpPr>
          <p:nvPr/>
        </p:nvSpPr>
        <p:spPr bwMode="auto">
          <a:xfrm>
            <a:off x="10878432" y="4247101"/>
            <a:ext cx="1185196" cy="2708271"/>
          </a:xfrm>
          <a:prstGeom prst="rect">
            <a:avLst/>
          </a:prstGeom>
          <a:solidFill>
            <a:srgbClr val="8DB3E2"/>
          </a:soli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sp>
        <p:nvSpPr>
          <p:cNvPr id="10" name="Rectangle 9"/>
          <p:cNvSpPr>
            <a:spLocks/>
          </p:cNvSpPr>
          <p:nvPr/>
        </p:nvSpPr>
        <p:spPr bwMode="auto">
          <a:xfrm>
            <a:off x="11265327" y="2892090"/>
            <a:ext cx="798301" cy="4063282"/>
          </a:xfrm>
          <a:prstGeom prst="rect">
            <a:avLst/>
          </a:prstGeom>
          <a:solidFill>
            <a:srgbClr val="548DD4"/>
          </a:soli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sp>
        <p:nvSpPr>
          <p:cNvPr id="11" name="Rectangle 10"/>
          <p:cNvSpPr>
            <a:spLocks/>
          </p:cNvSpPr>
          <p:nvPr/>
        </p:nvSpPr>
        <p:spPr bwMode="auto">
          <a:xfrm>
            <a:off x="11671480" y="1538831"/>
            <a:ext cx="392148" cy="5416541"/>
          </a:xfrm>
          <a:prstGeom prst="rect">
            <a:avLst/>
          </a:prstGeom>
          <a:solidFill>
            <a:srgbClr val="244061"/>
          </a:soli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sp>
        <p:nvSpPr>
          <p:cNvPr id="12" name="Rectangle 11"/>
          <p:cNvSpPr>
            <a:spLocks/>
          </p:cNvSpPr>
          <p:nvPr/>
        </p:nvSpPr>
        <p:spPr bwMode="auto">
          <a:xfrm>
            <a:off x="10488034" y="5602111"/>
            <a:ext cx="1570342" cy="1353261"/>
          </a:xfrm>
          <a:prstGeom prst="rect">
            <a:avLst/>
          </a:prstGeom>
          <a:noFill/>
          <a:ln w="9525">
            <a:solidFill>
              <a:srgbClr val="4F81BD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sp>
        <p:nvSpPr>
          <p:cNvPr id="13" name="Rectangle 12"/>
          <p:cNvSpPr>
            <a:spLocks/>
          </p:cNvSpPr>
          <p:nvPr/>
        </p:nvSpPr>
        <p:spPr bwMode="auto">
          <a:xfrm>
            <a:off x="10878432" y="4247101"/>
            <a:ext cx="1185196" cy="1355011"/>
          </a:xfrm>
          <a:prstGeom prst="rect">
            <a:avLst/>
          </a:prstGeom>
          <a:noFill/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sp>
        <p:nvSpPr>
          <p:cNvPr id="14" name="Rectangle 13"/>
          <p:cNvSpPr>
            <a:spLocks/>
          </p:cNvSpPr>
          <p:nvPr/>
        </p:nvSpPr>
        <p:spPr bwMode="auto">
          <a:xfrm>
            <a:off x="11261826" y="2892090"/>
            <a:ext cx="796551" cy="1355011"/>
          </a:xfrm>
          <a:prstGeom prst="rect">
            <a:avLst/>
          </a:prstGeom>
          <a:noFill/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</p:spTree>
    <p:extLst>
      <p:ext uri="{BB962C8B-B14F-4D97-AF65-F5344CB8AC3E}">
        <p14:creationId xmlns:p14="http://schemas.microsoft.com/office/powerpoint/2010/main" val="358973560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2788528" y="1094926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0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38181927-1482-4F81-A0F8-DC5F84065F05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6</a:t>
            </a:fld>
            <a:endParaRPr sz="1985"/>
          </a:p>
        </p:txBody>
      </p:sp>
      <p:pic>
        <p:nvPicPr>
          <p:cNvPr id="101" name="Imagem 7"/>
          <p:cNvPicPr/>
          <p:nvPr/>
        </p:nvPicPr>
        <p:blipFill>
          <a:blip r:embed="rId3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102" name="CustomShape 3"/>
          <p:cNvSpPr/>
          <p:nvPr/>
        </p:nvSpPr>
        <p:spPr>
          <a:xfrm>
            <a:off x="2520950" y="-15086"/>
            <a:ext cx="10080227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de-AT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ღია საპარლამენტო დებატები (</a:t>
            </a:r>
            <a:r>
              <a:rPr lang="en-US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OPD)</a:t>
            </a:r>
            <a:endParaRPr sz="3600" b="1" dirty="0">
              <a:solidFill>
                <a:srgbClr val="FFFFFF"/>
              </a:solidFill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7" name="Oval 5"/>
          <p:cNvSpPr>
            <a:spLocks/>
          </p:cNvSpPr>
          <p:nvPr/>
        </p:nvSpPr>
        <p:spPr bwMode="auto">
          <a:xfrm>
            <a:off x="8360836" y="5169699"/>
            <a:ext cx="1738406" cy="985621"/>
          </a:xfrm>
          <a:prstGeom prst="ellipse">
            <a:avLst/>
          </a:prstGeom>
          <a:gradFill rotWithShape="0">
            <a:gsLst>
              <a:gs pos="0">
                <a:srgbClr val="FFE2CA"/>
              </a:gs>
              <a:gs pos="100000">
                <a:srgbClr val="FF953D"/>
              </a:gs>
            </a:gsLst>
            <a:lin ang="5400000" scaled="1"/>
          </a:gradFill>
          <a:ln w="9525">
            <a:solidFill>
              <a:srgbClr val="F59240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sp>
        <p:nvSpPr>
          <p:cNvPr id="8" name="Oval 6"/>
          <p:cNvSpPr>
            <a:spLocks/>
          </p:cNvSpPr>
          <p:nvPr/>
        </p:nvSpPr>
        <p:spPr bwMode="auto">
          <a:xfrm>
            <a:off x="9230915" y="1920474"/>
            <a:ext cx="1631615" cy="3163442"/>
          </a:xfrm>
          <a:prstGeom prst="ellipse">
            <a:avLst/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540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sp>
        <p:nvSpPr>
          <p:cNvPr id="9" name="Oval 7"/>
          <p:cNvSpPr>
            <a:spLocks/>
          </p:cNvSpPr>
          <p:nvPr/>
        </p:nvSpPr>
        <p:spPr bwMode="auto">
          <a:xfrm>
            <a:off x="4341322" y="1920474"/>
            <a:ext cx="1631615" cy="3163442"/>
          </a:xfrm>
          <a:prstGeom prst="ellipse">
            <a:avLst/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662" y="5339512"/>
            <a:ext cx="777293" cy="638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1073" y="3977499"/>
            <a:ext cx="784296" cy="793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506" y="3977499"/>
            <a:ext cx="709018" cy="793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506" y="3137182"/>
            <a:ext cx="709018" cy="793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506" y="2267106"/>
            <a:ext cx="709018" cy="793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1073" y="3137182"/>
            <a:ext cx="784296" cy="793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1073" y="2267106"/>
            <a:ext cx="784296" cy="793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" name="Rectangle 16"/>
          <p:cNvSpPr>
            <a:spLocks/>
          </p:cNvSpPr>
          <p:nvPr/>
        </p:nvSpPr>
        <p:spPr bwMode="auto">
          <a:xfrm>
            <a:off x="3103606" y="1790925"/>
            <a:ext cx="1638618" cy="378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2016" tIns="42016" rIns="42016" bIns="42016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r" eaLnBrk="1" hangingPunct="1"/>
            <a:r>
              <a:rPr sz="1985" dirty="0" err="1">
                <a:solidFill>
                  <a:schemeClr val="tx1"/>
                </a:solidFill>
                <a:latin typeface="Sylfaen" charset="0"/>
                <a:ea typeface="Sylfaen" charset="0"/>
                <a:cs typeface="Sylfaen" charset="0"/>
              </a:rPr>
              <a:t>მთავრობა</a:t>
            </a:r>
            <a:endParaRPr sz="1985" dirty="0">
              <a:solidFill>
                <a:schemeClr val="tx1"/>
              </a:solidFill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18" name="Rectangle 17"/>
          <p:cNvSpPr>
            <a:spLocks/>
          </p:cNvSpPr>
          <p:nvPr/>
        </p:nvSpPr>
        <p:spPr bwMode="auto">
          <a:xfrm>
            <a:off x="10435369" y="1790925"/>
            <a:ext cx="1638618" cy="378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2016" tIns="42016" rIns="42016" bIns="42016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ka-GE" altLang="de-DE" sz="1985" dirty="0">
                <a:solidFill>
                  <a:schemeClr val="tx1"/>
                </a:solidFill>
                <a:latin typeface="Sylfaen" charset="0"/>
                <a:ea typeface="Sylfaen" charset="0"/>
                <a:cs typeface="Sylfaen" charset="0"/>
                <a:sym typeface="Lucida Grande" charset="0"/>
              </a:rPr>
              <a:t>ოპოზიცია</a:t>
            </a:r>
            <a:endParaRPr lang="en-US" altLang="de-DE" sz="1985" dirty="0">
              <a:solidFill>
                <a:schemeClr val="tx1"/>
              </a:solidFill>
              <a:latin typeface="Sylfaen" charset="0"/>
              <a:ea typeface="Sylfaen" charset="0"/>
              <a:cs typeface="Sylfaen" charset="0"/>
              <a:sym typeface="Lucida Grande" charset="0"/>
            </a:endParaRPr>
          </a:p>
        </p:txBody>
      </p:sp>
      <p:sp>
        <p:nvSpPr>
          <p:cNvPr id="19" name="Rectangle 18"/>
          <p:cNvSpPr>
            <a:spLocks/>
          </p:cNvSpPr>
          <p:nvPr/>
        </p:nvSpPr>
        <p:spPr bwMode="auto">
          <a:xfrm>
            <a:off x="3103607" y="6288369"/>
            <a:ext cx="3993254" cy="46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2016" tIns="42016" rIns="42016" bIns="42016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1985" dirty="0" err="1">
                <a:solidFill>
                  <a:schemeClr val="tx1"/>
                </a:solidFill>
                <a:latin typeface="Sylfaen" charset="0"/>
                <a:ea typeface="Sylfaen" charset="0"/>
                <a:cs typeface="Sylfaen" charset="0"/>
              </a:rPr>
              <a:t>თავისუფალი</a:t>
            </a:r>
            <a:r>
              <a:rPr sz="1985" dirty="0">
                <a:solidFill>
                  <a:schemeClr val="tx1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sz="1985" dirty="0" err="1">
                <a:solidFill>
                  <a:schemeClr val="tx1"/>
                </a:solidFill>
                <a:latin typeface="Sylfaen" charset="0"/>
                <a:ea typeface="Sylfaen" charset="0"/>
                <a:cs typeface="Sylfaen" charset="0"/>
              </a:rPr>
              <a:t>სპიკერები</a:t>
            </a:r>
            <a:endParaRPr sz="1985" dirty="0">
              <a:solidFill>
                <a:schemeClr val="tx1"/>
              </a:solidFill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20" name="Rectangle 19"/>
          <p:cNvSpPr>
            <a:spLocks/>
          </p:cNvSpPr>
          <p:nvPr/>
        </p:nvSpPr>
        <p:spPr bwMode="auto">
          <a:xfrm>
            <a:off x="8777493" y="6290121"/>
            <a:ext cx="4271757" cy="376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2016" tIns="42016" rIns="42016" bIns="42016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1985" dirty="0" err="1">
                <a:solidFill>
                  <a:schemeClr val="tx1"/>
                </a:solidFill>
                <a:latin typeface="Sylfaen" charset="0"/>
                <a:ea typeface="Sylfaen" charset="0"/>
                <a:cs typeface="Sylfaen" charset="0"/>
              </a:rPr>
              <a:t>მოსამართლე</a:t>
            </a:r>
            <a:r>
              <a:rPr sz="1985" dirty="0">
                <a:solidFill>
                  <a:schemeClr val="tx1"/>
                </a:solidFill>
                <a:latin typeface="Sylfaen" charset="0"/>
                <a:ea typeface="Sylfaen" charset="0"/>
                <a:cs typeface="Sylfaen" charset="0"/>
              </a:rPr>
              <a:t>/</a:t>
            </a:r>
            <a:r>
              <a:rPr sz="1985" dirty="0" err="1">
                <a:solidFill>
                  <a:schemeClr val="tx1"/>
                </a:solidFill>
                <a:latin typeface="Sylfaen" charset="0"/>
                <a:ea typeface="Sylfaen" charset="0"/>
                <a:cs typeface="Sylfaen" charset="0"/>
              </a:rPr>
              <a:t>მასწავლებლები</a:t>
            </a:r>
            <a:endParaRPr sz="1985" dirty="0">
              <a:solidFill>
                <a:schemeClr val="tx1"/>
              </a:solidFill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21" name="Oval 20"/>
          <p:cNvSpPr>
            <a:spLocks/>
          </p:cNvSpPr>
          <p:nvPr/>
        </p:nvSpPr>
        <p:spPr bwMode="auto">
          <a:xfrm>
            <a:off x="6801000" y="5139938"/>
            <a:ext cx="1150183" cy="1139680"/>
          </a:xfrm>
          <a:prstGeom prst="ellipse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577" y="5286992"/>
            <a:ext cx="908592" cy="79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3" name="Oval 22"/>
          <p:cNvSpPr>
            <a:spLocks/>
          </p:cNvSpPr>
          <p:nvPr/>
        </p:nvSpPr>
        <p:spPr bwMode="auto">
          <a:xfrm>
            <a:off x="5981690" y="5136436"/>
            <a:ext cx="1148433" cy="1137929"/>
          </a:xfrm>
          <a:prstGeom prst="ellipse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268" y="5281741"/>
            <a:ext cx="908592" cy="800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5" name="Oval 24"/>
          <p:cNvSpPr>
            <a:spLocks/>
          </p:cNvSpPr>
          <p:nvPr/>
        </p:nvSpPr>
        <p:spPr bwMode="auto">
          <a:xfrm>
            <a:off x="5160630" y="5122431"/>
            <a:ext cx="1148433" cy="1139680"/>
          </a:xfrm>
          <a:prstGeom prst="ellipse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209" y="5269486"/>
            <a:ext cx="908593" cy="79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7" name="Picture 2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1261" y="5339512"/>
            <a:ext cx="777293" cy="638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8" name="Picture 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7625" y="5339512"/>
            <a:ext cx="777293" cy="638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785812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7" grpId="0" autoUpdateAnimBg="0"/>
      <p:bldP spid="18" grpId="0" autoUpdateAnimBg="0"/>
      <p:bldP spid="19" grpId="0" autoUpdateAnimBg="0"/>
      <p:bldP spid="20" grpId="0" autoUpdateAnimBg="0"/>
      <p:bldP spid="21" grpId="0" animBg="1"/>
      <p:bldP spid="23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2788528" y="1094926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5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A46F868D-8315-41C6-B318-5D8DA3C40DFD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7</a:t>
            </a:fld>
            <a:endParaRPr sz="1985"/>
          </a:p>
        </p:txBody>
      </p:sp>
      <p:pic>
        <p:nvPicPr>
          <p:cNvPr id="106" name="Imagem 7"/>
          <p:cNvPicPr/>
          <p:nvPr/>
        </p:nvPicPr>
        <p:blipFill>
          <a:blip r:embed="rId3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107" name="CustomShape 3"/>
          <p:cNvSpPr/>
          <p:nvPr/>
        </p:nvSpPr>
        <p:spPr>
          <a:xfrm>
            <a:off x="0" y="-15086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გამომსვლელთა თანამიმდევრობა (</a:t>
            </a:r>
            <a:r>
              <a:rPr lang="de-AT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OPD</a:t>
            </a: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)</a:t>
            </a:r>
            <a:endParaRPr sz="3600" b="1" dirty="0">
              <a:latin typeface="Sylfaen" charset="0"/>
              <a:ea typeface="Sylfaen" charset="0"/>
              <a:cs typeface="Sylfaen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1154" y="5339512"/>
            <a:ext cx="777293" cy="638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3566" y="3977499"/>
            <a:ext cx="784296" cy="793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3566" y="3137182"/>
            <a:ext cx="784296" cy="793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3566" y="2267106"/>
            <a:ext cx="784296" cy="793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" name="Rectangle 10"/>
          <p:cNvSpPr>
            <a:spLocks/>
          </p:cNvSpPr>
          <p:nvPr/>
        </p:nvSpPr>
        <p:spPr bwMode="auto">
          <a:xfrm>
            <a:off x="10297861" y="4500946"/>
            <a:ext cx="1638618" cy="378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2016" tIns="42016" rIns="42016" bIns="42016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ka-GE" altLang="de-DE" sz="1985" dirty="0">
                <a:solidFill>
                  <a:schemeClr val="tx1"/>
                </a:solidFill>
                <a:latin typeface="Sylfaen" charset="0"/>
                <a:ea typeface="Sylfaen" charset="0"/>
                <a:cs typeface="Sylfaen" charset="0"/>
                <a:sym typeface="Lucida Grande" charset="0"/>
              </a:rPr>
              <a:t>ოპოზიცია</a:t>
            </a:r>
            <a:endParaRPr lang="en-US" altLang="de-DE" sz="1985" dirty="0">
              <a:solidFill>
                <a:schemeClr val="tx1"/>
              </a:solidFill>
              <a:latin typeface="Sylfaen" charset="0"/>
              <a:ea typeface="Sylfaen" charset="0"/>
              <a:cs typeface="Sylfaen" charset="0"/>
              <a:sym typeface="Lucida Grande" charset="0"/>
            </a:endParaRPr>
          </a:p>
        </p:txBody>
      </p:sp>
      <p:sp>
        <p:nvSpPr>
          <p:cNvPr id="12" name="Rectangle 11"/>
          <p:cNvSpPr>
            <a:spLocks/>
          </p:cNvSpPr>
          <p:nvPr/>
        </p:nvSpPr>
        <p:spPr bwMode="auto">
          <a:xfrm>
            <a:off x="5082646" y="6288369"/>
            <a:ext cx="2011107" cy="378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2016" tIns="42016" rIns="42016" bIns="42016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1985" dirty="0" err="1">
                <a:solidFill>
                  <a:schemeClr val="tx1"/>
                </a:solidFill>
                <a:latin typeface="Sylfaen" charset="0"/>
                <a:ea typeface="Sylfaen" charset="0"/>
                <a:cs typeface="Sylfaen" charset="0"/>
              </a:rPr>
              <a:t>თავისუფალი</a:t>
            </a:r>
            <a:r>
              <a:rPr sz="1985" dirty="0">
                <a:solidFill>
                  <a:schemeClr val="tx1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sz="1985" dirty="0" err="1">
                <a:solidFill>
                  <a:schemeClr val="tx1"/>
                </a:solidFill>
                <a:latin typeface="Sylfaen" charset="0"/>
                <a:ea typeface="Sylfaen" charset="0"/>
                <a:cs typeface="Sylfaen" charset="0"/>
              </a:rPr>
              <a:t>სპიკერები</a:t>
            </a:r>
            <a:endParaRPr sz="1985" dirty="0">
              <a:solidFill>
                <a:schemeClr val="tx1"/>
              </a:solidFill>
              <a:latin typeface="Sylfaen" charset="0"/>
              <a:ea typeface="Sylfaen" charset="0"/>
              <a:cs typeface="Sylfaen" charset="0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069" y="5286992"/>
            <a:ext cx="908592" cy="79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761" y="5281741"/>
            <a:ext cx="908592" cy="800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701" y="5269486"/>
            <a:ext cx="908593" cy="79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6" name="Rectangle 15"/>
          <p:cNvSpPr>
            <a:spLocks/>
          </p:cNvSpPr>
          <p:nvPr/>
        </p:nvSpPr>
        <p:spPr bwMode="auto">
          <a:xfrm>
            <a:off x="9699136" y="2377396"/>
            <a:ext cx="371791" cy="62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2016" tIns="42016" rIns="42016" bIns="42016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529">
                <a:solidFill>
                  <a:schemeClr val="tx1"/>
                </a:solidFill>
                <a:latin typeface="Lucida Grande"/>
              </a:rPr>
              <a:t>2</a:t>
            </a:r>
          </a:p>
        </p:txBody>
      </p:sp>
      <p:sp>
        <p:nvSpPr>
          <p:cNvPr id="17" name="Rectangle 16"/>
          <p:cNvSpPr>
            <a:spLocks/>
          </p:cNvSpPr>
          <p:nvPr/>
        </p:nvSpPr>
        <p:spPr bwMode="auto">
          <a:xfrm>
            <a:off x="9699136" y="3275485"/>
            <a:ext cx="371791" cy="62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2016" tIns="42016" rIns="42016" bIns="42016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529">
                <a:solidFill>
                  <a:schemeClr val="tx1"/>
                </a:solidFill>
                <a:latin typeface="Lucida Grande"/>
              </a:rPr>
              <a:t>4</a:t>
            </a:r>
          </a:p>
        </p:txBody>
      </p:sp>
      <p:sp>
        <p:nvSpPr>
          <p:cNvPr id="18" name="Rectangle 17"/>
          <p:cNvSpPr>
            <a:spLocks/>
          </p:cNvSpPr>
          <p:nvPr/>
        </p:nvSpPr>
        <p:spPr bwMode="auto">
          <a:xfrm>
            <a:off x="9699136" y="4117551"/>
            <a:ext cx="371791" cy="62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2016" tIns="42016" rIns="42016" bIns="42016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529">
                <a:solidFill>
                  <a:schemeClr val="tx1"/>
                </a:solidFill>
                <a:latin typeface="Lucida Grande"/>
              </a:rPr>
              <a:t>8</a:t>
            </a:r>
          </a:p>
        </p:txBody>
      </p:sp>
      <p:sp>
        <p:nvSpPr>
          <p:cNvPr id="19" name="Rectangle 18"/>
          <p:cNvSpPr>
            <a:spLocks/>
          </p:cNvSpPr>
          <p:nvPr/>
        </p:nvSpPr>
        <p:spPr bwMode="auto">
          <a:xfrm>
            <a:off x="5336492" y="5367522"/>
            <a:ext cx="371791" cy="62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2016" tIns="42016" rIns="42016" bIns="42016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529">
                <a:solidFill>
                  <a:srgbClr val="FFFFFF"/>
                </a:solidFill>
                <a:latin typeface="Lucida Grande"/>
              </a:rPr>
              <a:t>5</a:t>
            </a:r>
          </a:p>
        </p:txBody>
      </p:sp>
      <p:sp>
        <p:nvSpPr>
          <p:cNvPr id="20" name="Rectangle 19"/>
          <p:cNvSpPr>
            <a:spLocks/>
          </p:cNvSpPr>
          <p:nvPr/>
        </p:nvSpPr>
        <p:spPr bwMode="auto">
          <a:xfrm>
            <a:off x="6155800" y="5367522"/>
            <a:ext cx="371791" cy="62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2016" tIns="42016" rIns="42016" bIns="42016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529">
                <a:solidFill>
                  <a:srgbClr val="FFFFFF"/>
                </a:solidFill>
                <a:latin typeface="Lucida Grande"/>
              </a:rPr>
              <a:t>6</a:t>
            </a:r>
          </a:p>
        </p:txBody>
      </p:sp>
      <p:sp>
        <p:nvSpPr>
          <p:cNvPr id="21" name="Rectangle 20"/>
          <p:cNvSpPr>
            <a:spLocks/>
          </p:cNvSpPr>
          <p:nvPr/>
        </p:nvSpPr>
        <p:spPr bwMode="auto">
          <a:xfrm>
            <a:off x="6978610" y="5367522"/>
            <a:ext cx="371791" cy="62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2016" tIns="42016" rIns="42016" bIns="42016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529">
                <a:solidFill>
                  <a:srgbClr val="FFFFFF"/>
                </a:solidFill>
                <a:latin typeface="Lucida Grande"/>
              </a:rPr>
              <a:t>7</a:t>
            </a:r>
          </a:p>
        </p:txBody>
      </p:sp>
      <p:sp>
        <p:nvSpPr>
          <p:cNvPr id="22" name="Rectangle 21"/>
          <p:cNvSpPr>
            <a:spLocks/>
          </p:cNvSpPr>
          <p:nvPr/>
        </p:nvSpPr>
        <p:spPr bwMode="auto">
          <a:xfrm>
            <a:off x="8639984" y="6158821"/>
            <a:ext cx="2504265" cy="672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2016" tIns="42016" rIns="42016" bIns="42016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1985" dirty="0" err="1">
                <a:solidFill>
                  <a:schemeClr val="tx1"/>
                </a:solidFill>
                <a:latin typeface="Sylfaen" charset="0"/>
                <a:ea typeface="Sylfaen" charset="0"/>
                <a:cs typeface="Sylfaen" charset="0"/>
              </a:rPr>
              <a:t>მოსამართლე</a:t>
            </a:r>
            <a:r>
              <a:rPr sz="1985" dirty="0">
                <a:solidFill>
                  <a:schemeClr val="tx1"/>
                </a:solidFill>
                <a:latin typeface="Sylfaen" charset="0"/>
                <a:ea typeface="Sylfaen" charset="0"/>
                <a:cs typeface="Sylfaen" charset="0"/>
              </a:rPr>
              <a:t>/</a:t>
            </a:r>
            <a:r>
              <a:rPr sz="1985" dirty="0" err="1">
                <a:solidFill>
                  <a:schemeClr val="tx1"/>
                </a:solidFill>
                <a:latin typeface="Sylfaen" charset="0"/>
                <a:ea typeface="Sylfaen" charset="0"/>
                <a:cs typeface="Sylfaen" charset="0"/>
              </a:rPr>
              <a:t>მასწავლებლები</a:t>
            </a:r>
            <a:endParaRPr sz="1985" dirty="0">
              <a:solidFill>
                <a:schemeClr val="tx1"/>
              </a:solidFill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23" name="AutoShape 22"/>
          <p:cNvSpPr>
            <a:spLocks/>
          </p:cNvSpPr>
          <p:nvPr/>
        </p:nvSpPr>
        <p:spPr bwMode="auto">
          <a:xfrm rot="-779999">
            <a:off x="5579834" y="2107795"/>
            <a:ext cx="1495063" cy="353633"/>
          </a:xfrm>
          <a:prstGeom prst="rightArrow">
            <a:avLst>
              <a:gd name="adj1" fmla="val 50000"/>
              <a:gd name="adj2" fmla="val 49832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462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947" y="1857451"/>
            <a:ext cx="563712" cy="116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5" name="AutoShape 24"/>
          <p:cNvSpPr>
            <a:spLocks/>
          </p:cNvSpPr>
          <p:nvPr/>
        </p:nvSpPr>
        <p:spPr bwMode="auto">
          <a:xfrm rot="-1380000">
            <a:off x="5515060" y="2867581"/>
            <a:ext cx="1572092" cy="353633"/>
          </a:xfrm>
          <a:prstGeom prst="rightArrow">
            <a:avLst>
              <a:gd name="adj1" fmla="val 50000"/>
              <a:gd name="adj2" fmla="val 49786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402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sp>
        <p:nvSpPr>
          <p:cNvPr id="26" name="AutoShape 25"/>
          <p:cNvSpPr>
            <a:spLocks/>
          </p:cNvSpPr>
          <p:nvPr/>
        </p:nvSpPr>
        <p:spPr bwMode="auto">
          <a:xfrm rot="-2280000">
            <a:off x="5544820" y="3609860"/>
            <a:ext cx="1806681" cy="351883"/>
          </a:xfrm>
          <a:prstGeom prst="rightArrow">
            <a:avLst>
              <a:gd name="adj1" fmla="val 50000"/>
              <a:gd name="adj2" fmla="val 50036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312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sp>
        <p:nvSpPr>
          <p:cNvPr id="27" name="AutoShape 26"/>
          <p:cNvSpPr>
            <a:spLocks/>
          </p:cNvSpPr>
          <p:nvPr/>
        </p:nvSpPr>
        <p:spPr bwMode="auto">
          <a:xfrm rot="-9960000">
            <a:off x="7918715" y="2200580"/>
            <a:ext cx="1495063" cy="351882"/>
          </a:xfrm>
          <a:prstGeom prst="rightArrow">
            <a:avLst>
              <a:gd name="adj1" fmla="val 50000"/>
              <a:gd name="adj2" fmla="val 50080"/>
            </a:avLst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1704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sp>
        <p:nvSpPr>
          <p:cNvPr id="28" name="AutoShape 27"/>
          <p:cNvSpPr>
            <a:spLocks/>
          </p:cNvSpPr>
          <p:nvPr/>
        </p:nvSpPr>
        <p:spPr bwMode="auto">
          <a:xfrm rot="-9180000">
            <a:off x="7813675" y="3000631"/>
            <a:ext cx="1656124" cy="351883"/>
          </a:xfrm>
          <a:prstGeom prst="rightArrow">
            <a:avLst>
              <a:gd name="adj1" fmla="val 50000"/>
              <a:gd name="adj2" fmla="val 50072"/>
            </a:avLst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1782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sp>
        <p:nvSpPr>
          <p:cNvPr id="29" name="AutoShape 28"/>
          <p:cNvSpPr>
            <a:spLocks/>
          </p:cNvSpPr>
          <p:nvPr/>
        </p:nvSpPr>
        <p:spPr bwMode="auto">
          <a:xfrm rot="-8700000">
            <a:off x="7451288" y="3667633"/>
            <a:ext cx="2015009" cy="351882"/>
          </a:xfrm>
          <a:prstGeom prst="rightArrow">
            <a:avLst>
              <a:gd name="adj1" fmla="val 50000"/>
              <a:gd name="adj2" fmla="val 50079"/>
            </a:avLst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1830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sp>
        <p:nvSpPr>
          <p:cNvPr id="30" name="AutoShape 29"/>
          <p:cNvSpPr>
            <a:spLocks/>
          </p:cNvSpPr>
          <p:nvPr/>
        </p:nvSpPr>
        <p:spPr bwMode="auto">
          <a:xfrm rot="-5220000">
            <a:off x="6642484" y="4268108"/>
            <a:ext cx="1650872" cy="351883"/>
          </a:xfrm>
          <a:prstGeom prst="rightArrow">
            <a:avLst>
              <a:gd name="adj1" fmla="val 50000"/>
              <a:gd name="adj2" fmla="val 50065"/>
            </a:avLst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18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sp>
        <p:nvSpPr>
          <p:cNvPr id="31" name="AutoShape 30"/>
          <p:cNvSpPr>
            <a:spLocks/>
          </p:cNvSpPr>
          <p:nvPr/>
        </p:nvSpPr>
        <p:spPr bwMode="auto">
          <a:xfrm rot="-4260000">
            <a:off x="6150548" y="4226093"/>
            <a:ext cx="1696390" cy="351883"/>
          </a:xfrm>
          <a:prstGeom prst="rightArrow">
            <a:avLst>
              <a:gd name="adj1" fmla="val 50000"/>
              <a:gd name="adj2" fmla="val 50039"/>
            </a:avLst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114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sp>
        <p:nvSpPr>
          <p:cNvPr id="32" name="AutoShape 31"/>
          <p:cNvSpPr>
            <a:spLocks/>
          </p:cNvSpPr>
          <p:nvPr/>
        </p:nvSpPr>
        <p:spPr bwMode="auto">
          <a:xfrm rot="-3360000">
            <a:off x="5642858" y="4170072"/>
            <a:ext cx="1806681" cy="353633"/>
          </a:xfrm>
          <a:prstGeom prst="rightArrow">
            <a:avLst>
              <a:gd name="adj1" fmla="val 50000"/>
              <a:gd name="adj2" fmla="val 49788"/>
            </a:avLst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204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 sz="4632"/>
          </a:p>
        </p:txBody>
      </p:sp>
      <p:pic>
        <p:nvPicPr>
          <p:cNvPr id="33" name="Picture 3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753" y="5339512"/>
            <a:ext cx="777293" cy="638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4" name="Picture 3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118" y="5339512"/>
            <a:ext cx="777293" cy="638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5" name="Picture 3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999" y="3977499"/>
            <a:ext cx="709018" cy="793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6" name="Picture 3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999" y="3137182"/>
            <a:ext cx="709018" cy="793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7" name="Picture 3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999" y="2267106"/>
            <a:ext cx="709018" cy="793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8" name="Rectangle 37"/>
          <p:cNvSpPr>
            <a:spLocks/>
          </p:cNvSpPr>
          <p:nvPr/>
        </p:nvSpPr>
        <p:spPr bwMode="auto">
          <a:xfrm>
            <a:off x="4853310" y="2319624"/>
            <a:ext cx="371791" cy="62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2016" tIns="42016" rIns="42016" bIns="42016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529">
                <a:solidFill>
                  <a:schemeClr val="tx1"/>
                </a:solidFill>
                <a:latin typeface="Lucida Grande"/>
              </a:rPr>
              <a:t>1</a:t>
            </a:r>
          </a:p>
        </p:txBody>
      </p:sp>
      <p:sp>
        <p:nvSpPr>
          <p:cNvPr id="39" name="Rectangle 38"/>
          <p:cNvSpPr>
            <a:spLocks/>
          </p:cNvSpPr>
          <p:nvPr/>
        </p:nvSpPr>
        <p:spPr bwMode="auto">
          <a:xfrm>
            <a:off x="4853310" y="3215962"/>
            <a:ext cx="371791" cy="62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2016" tIns="42016" rIns="42016" bIns="42016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529">
                <a:solidFill>
                  <a:schemeClr val="tx1"/>
                </a:solidFill>
                <a:latin typeface="Lucida Grande"/>
              </a:rPr>
              <a:t>3</a:t>
            </a:r>
          </a:p>
        </p:txBody>
      </p:sp>
      <p:sp>
        <p:nvSpPr>
          <p:cNvPr id="40" name="Rectangle 39"/>
          <p:cNvSpPr>
            <a:spLocks/>
          </p:cNvSpPr>
          <p:nvPr/>
        </p:nvSpPr>
        <p:spPr bwMode="auto">
          <a:xfrm>
            <a:off x="4853310" y="4059780"/>
            <a:ext cx="371791" cy="62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2016" tIns="42016" rIns="42016" bIns="42016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529">
                <a:solidFill>
                  <a:schemeClr val="tx1"/>
                </a:solidFill>
                <a:latin typeface="Lucida Grande"/>
              </a:rPr>
              <a:t>9</a:t>
            </a:r>
          </a:p>
        </p:txBody>
      </p:sp>
      <p:sp>
        <p:nvSpPr>
          <p:cNvPr id="41" name="Rectangle 40"/>
          <p:cNvSpPr>
            <a:spLocks/>
          </p:cNvSpPr>
          <p:nvPr/>
        </p:nvSpPr>
        <p:spPr bwMode="auto">
          <a:xfrm>
            <a:off x="3085143" y="4549965"/>
            <a:ext cx="1638618" cy="378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2016" tIns="42016" rIns="42016" bIns="42016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r" eaLnBrk="1" hangingPunct="1"/>
            <a:r>
              <a:rPr sz="1985" dirty="0" err="1">
                <a:solidFill>
                  <a:schemeClr val="tx1"/>
                </a:solidFill>
                <a:latin typeface="Sylfaen" charset="0"/>
                <a:ea typeface="Sylfaen" charset="0"/>
                <a:cs typeface="Sylfaen" charset="0"/>
              </a:rPr>
              <a:t>მთავრობა</a:t>
            </a:r>
            <a:endParaRPr sz="1985" dirty="0">
              <a:solidFill>
                <a:schemeClr val="tx1"/>
              </a:solidFill>
              <a:latin typeface="Sylfaen" charset="0"/>
              <a:ea typeface="Sylfaen" charset="0"/>
              <a:cs typeface="Sylfae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36437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 autoUpdateAnimBg="0"/>
      <p:bldP spid="18" grpId="0" autoUpdateAnimBg="0"/>
      <p:bldP spid="19" grpId="0" autoUpdateAnimBg="0"/>
      <p:bldP spid="20" grpId="0" autoUpdateAnimBg="0"/>
      <p:bldP spid="21" grpId="0" autoUpdateAnimBg="0"/>
      <p:bldP spid="23" grpId="0" animBg="1"/>
      <p:bldP spid="23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8" grpId="0" autoUpdateAnimBg="0"/>
      <p:bldP spid="39" grpId="0" autoUpdateAnimBg="0"/>
      <p:bldP spid="4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2788528" y="1094926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0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C7439CCB-0A5D-4871-B7F0-4CDFD2DAA7C0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8</a:t>
            </a:fld>
            <a:endParaRPr sz="1985"/>
          </a:p>
        </p:txBody>
      </p:sp>
      <p:pic>
        <p:nvPicPr>
          <p:cNvPr id="111" name="Imagem 7"/>
          <p:cNvPicPr/>
          <p:nvPr/>
        </p:nvPicPr>
        <p:blipFill>
          <a:blip r:embed="rId3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112" name="CustomShape 3"/>
          <p:cNvSpPr/>
          <p:nvPr/>
        </p:nvSpPr>
        <p:spPr>
          <a:xfrm>
            <a:off x="0" y="81673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de-AT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 </a:t>
            </a: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როლები – მთავრობა – პირველი სპიკერი</a:t>
            </a:r>
            <a:endParaRPr sz="3600" b="1" dirty="0">
              <a:solidFill>
                <a:srgbClr val="FFFFFF"/>
              </a:solidFill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113" name="CustomShape 4"/>
          <p:cNvSpPr/>
          <p:nvPr/>
        </p:nvSpPr>
        <p:spPr>
          <a:xfrm>
            <a:off x="552450" y="1571625"/>
            <a:ext cx="9452847" cy="6588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 anchor="t"/>
          <a:lstStyle/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რა პრობლემა უნდა გადაჭრას მოძრაობამ?</a:t>
            </a: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როგორ შეუძლია მოძრაობას პრობლემის გადაჭრა? </a:t>
            </a: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რატომ არის მნიშვნელოვანი პრობლემის გადაჭრა?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4224" y="1767466"/>
            <a:ext cx="1411032" cy="158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724357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2662158" y="1074835"/>
            <a:ext cx="9596284" cy="633691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5" name="CustomShape 2"/>
          <p:cNvSpPr/>
          <p:nvPr/>
        </p:nvSpPr>
        <p:spPr>
          <a:xfrm>
            <a:off x="10976653" y="287031"/>
            <a:ext cx="1267224" cy="5530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algn="r">
              <a:lnSpc>
                <a:spcPct val="100000"/>
              </a:lnSpc>
            </a:pPr>
            <a:fld id="{332D56FD-1B16-4A72-A2D8-5E0B3D1C2D3E}" type="slidenum">
              <a:rPr lang="de-AT" sz="1323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9</a:t>
            </a:fld>
            <a:endParaRPr sz="1985"/>
          </a:p>
        </p:txBody>
      </p:sp>
      <p:pic>
        <p:nvPicPr>
          <p:cNvPr id="116" name="Imagem 7"/>
          <p:cNvPicPr/>
          <p:nvPr/>
        </p:nvPicPr>
        <p:blipFill>
          <a:blip r:embed="rId3"/>
          <a:stretch/>
        </p:blipFill>
        <p:spPr>
          <a:xfrm rot="10800000">
            <a:off x="90223014" y="5373792"/>
            <a:ext cx="9424780" cy="520864"/>
          </a:xfrm>
          <a:prstGeom prst="rect">
            <a:avLst/>
          </a:prstGeom>
          <a:ln>
            <a:noFill/>
          </a:ln>
        </p:spPr>
      </p:pic>
      <p:sp>
        <p:nvSpPr>
          <p:cNvPr id="117" name="CustomShape 3"/>
          <p:cNvSpPr/>
          <p:nvPr/>
        </p:nvSpPr>
        <p:spPr>
          <a:xfrm>
            <a:off x="0" y="-15086"/>
            <a:ext cx="15125700" cy="1153682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ka-GE" sz="3600" b="1" dirty="0">
                <a:solidFill>
                  <a:srgbClr val="FFFFFF"/>
                </a:solidFill>
                <a:latin typeface="Sylfaen" charset="0"/>
                <a:ea typeface="Sylfaen" charset="0"/>
                <a:cs typeface="Sylfaen" charset="0"/>
              </a:rPr>
              <a:t> როლი – ოპოზიცია – პირველი სპიკერი</a:t>
            </a:r>
            <a:endParaRPr sz="3600" b="1" dirty="0">
              <a:solidFill>
                <a:srgbClr val="FFFFFF"/>
              </a:solidFill>
              <a:latin typeface="Sylfaen" charset="0"/>
              <a:ea typeface="Sylfaen" charset="0"/>
              <a:cs typeface="Sylfaen" charset="0"/>
            </a:endParaRPr>
          </a:p>
        </p:txBody>
      </p:sp>
      <p:sp>
        <p:nvSpPr>
          <p:cNvPr id="118" name="CustomShape 4"/>
          <p:cNvSpPr/>
          <p:nvPr/>
        </p:nvSpPr>
        <p:spPr>
          <a:xfrm>
            <a:off x="599128" y="1749537"/>
            <a:ext cx="11011137" cy="49875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გააკრიტიკეთ მოძრაობა და/ან მისი მიზნები. </a:t>
            </a: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გააკრიტიკეთ და/ან უარყოთ მთავრობის სპიკერის არგუმენტები. </a:t>
            </a:r>
          </a:p>
          <a:p>
            <a:pPr marL="204832" indent="-204832">
              <a:buFont typeface="Arial"/>
              <a:buChar char="•"/>
            </a:pPr>
            <a:r>
              <a:rPr lang="ka-GE" sz="2800" dirty="0">
                <a:solidFill>
                  <a:srgbClr val="000000"/>
                </a:solidFill>
                <a:latin typeface="Sylfaen" charset="0"/>
                <a:ea typeface="Sylfaen" charset="0"/>
                <a:cs typeface="Sylfaen" charset="0"/>
              </a:rPr>
              <a:t>ჩამოაყალიბეთ არგუმენტები მოძრაობის წინააღმდეგ</a:t>
            </a:r>
            <a:endParaRPr lang="de-AT" sz="2800" dirty="0">
              <a:solidFill>
                <a:srgbClr val="000000"/>
              </a:solidFill>
              <a:latin typeface="Sylfaen" charset="0"/>
              <a:ea typeface="Sylfaen" charset="0"/>
              <a:cs typeface="Sylfaen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8442" y="1749537"/>
            <a:ext cx="1496814" cy="1514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889161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1019</Words>
  <Application>Microsoft Macintosh PowerPoint</Application>
  <PresentationFormat>Benutzerdefiniert</PresentationFormat>
  <Paragraphs>227</Paragraphs>
  <Slides>27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40" baseType="lpstr">
      <vt:lpstr>ヒラギノ角ゴ ProN W3</vt:lpstr>
      <vt:lpstr>Arial</vt:lpstr>
      <vt:lpstr>Calibri</vt:lpstr>
      <vt:lpstr>DejaVu Sans</vt:lpstr>
      <vt:lpstr>Georgia</vt:lpstr>
      <vt:lpstr>Gill Sans</vt:lpstr>
      <vt:lpstr>Impact</vt:lpstr>
      <vt:lpstr>Lucida Grande</vt:lpstr>
      <vt:lpstr>Sylfaen</vt:lpstr>
      <vt:lpstr>Tw Cen MT</vt:lpstr>
      <vt:lpstr>Verdana</vt:lpstr>
      <vt:lpstr>Wingdings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Entrepreneurship Education</dc:title>
  <dc:subject>Sozial und unternehmerisch denken und handeln lernen</dc:subject>
  <dc:creator>Anne Dörner, Kristina Notz, Wolfgang Stark</dc:creator>
  <cp:lastModifiedBy>Johannes Lindner</cp:lastModifiedBy>
  <cp:revision>327</cp:revision>
  <cp:lastPrinted>2022-07-22T05:16:19Z</cp:lastPrinted>
  <dcterms:created xsi:type="dcterms:W3CDTF">2019-11-18T23:27:09Z</dcterms:created>
  <dcterms:modified xsi:type="dcterms:W3CDTF">2023-11-02T11:32:09Z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2017-01-12T00:00:00Z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2019-11-18T00:00:00Z</vt:filetime>
  </property>
</Properties>
</file>