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485" r:id="rId2"/>
    <p:sldId id="424" r:id="rId3"/>
    <p:sldId id="472" r:id="rId4"/>
    <p:sldId id="515" r:id="rId5"/>
    <p:sldId id="463" r:id="rId6"/>
    <p:sldId id="465" r:id="rId7"/>
    <p:sldId id="466" r:id="rId8"/>
    <p:sldId id="477" r:id="rId9"/>
    <p:sldId id="453" r:id="rId10"/>
    <p:sldId id="48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73" autoAdjust="0"/>
    <p:restoredTop sz="94687"/>
  </p:normalViewPr>
  <p:slideViewPr>
    <p:cSldViewPr snapToGrid="0" snapToObjects="1">
      <p:cViewPr varScale="1">
        <p:scale>
          <a:sx n="112" d="100"/>
          <a:sy n="112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DDB4-37CB-084F-934F-1F2E99637670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2932F-560A-B845-8F6A-A77D7839C9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349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578A9-9584-144C-8A91-E7523FFE0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2B7CA4-C261-CD42-8C25-B6EE4DC2F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8CAB54-A993-C440-940F-86CBD9E0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FB9E13-64E3-D048-B368-DB7F3641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C2142-CA34-824F-9110-EB6697E7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36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67FE7-EDEF-A34B-939D-4359BFAC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54C5B-2677-BD4C-84BF-3F656D792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DF2F91-28A2-1144-86DE-D35ACF6B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475-F0BD-EB43-80C7-1ABDAFAE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659B89-E7C1-7A4F-A0FF-5C3C5023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82282-0A50-8044-9F25-6729EF78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095A88-E7B8-D245-8F65-C0DCD5F42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9FEA7-16C5-2D45-80F3-F25DAEE2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0FA740-4D07-B947-8F1E-2D4DFCF94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00BBB9-F7C3-4747-AFA5-778C1A92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2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2150"/>
            <a:ext cx="109728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23501" y="260351"/>
            <a:ext cx="1536700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5564055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5B6DC-2265-9348-A901-8E9DF93E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9B6689-5623-BE41-81AE-71D69A1CD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33920-CBF5-284C-BAFC-683CFCF5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5274C-AA91-6A46-A82F-F996A0E8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B23FC-0D63-B045-B010-448C7CA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1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8072-B816-064F-97AB-9F2F21C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4E28EB-28C0-CE4F-9DF9-577E14247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E93B7-43B0-454E-9798-2014084B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F0062B-C37C-514B-BF47-4EC5E268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DCE9-71E8-4D40-B86F-B4360E53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5FC2B-DE00-7443-A678-3781F1D4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936282-F9B6-AF44-A421-F70DB7EF8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15389A-3714-3A49-BE0B-34AB3D358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A7203-260A-884E-98F8-391D67885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C7BF8-94D2-3547-94F5-BF2A4DEF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5E10DD-FE0A-8A4D-9A63-D583A4F9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59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B4A3D-4C8F-EC41-9529-22C550CD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88C9CC-18F6-524A-B870-240BC32D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76EDA0-46FC-F246-8196-DBB366BB6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4BA433-674E-A547-B46D-65577C8AD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BEBE5A-C56A-674F-B349-FDB7483A2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FF857-DFD3-314B-BFF7-BD3B5617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F90D94-94C1-3841-A57B-534F2979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22CE62-7E64-C44C-9865-23415232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C5409-7B5D-054A-9290-A973BB5E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D811-554F-9746-AF33-C1515EC4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255C4D-3529-9A4D-8A71-8BEE2F2D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60F6B8-3FCC-F94A-A18F-77580906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4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C3EA1-31D4-AE4C-A451-F648EE66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A6F951-BE30-294F-89E1-8DBB8957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603502-5A4B-604C-94EE-B90A3324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67BD3-80F8-A04D-B3AD-E6641AAD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C2BA37-129F-F14A-B487-D1EA5288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A2F7E-E945-3C4B-A91B-471012F21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38CF1-9449-3946-B85A-245AB421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A83ABE-C4E3-794C-9693-CC7622FC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1ADB06-AD6F-B442-9FB5-A99631F3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2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B6198-897E-9746-BCD2-B9F97F7F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CD5F2D-590D-C742-9A9B-AAC29E384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0B5363-854B-D64E-A116-EE7480E9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44DCC1-2772-5D47-A6CF-69E530A4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565A4-03A1-9346-ABA5-6EA374B8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05650-2F6B-1B44-961A-55604433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5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1B6A69-DA6C-3C4E-A09A-2BEE93B0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AB90D4-F0C9-3049-8B7C-FAEC6E92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BBF51E-C063-E441-AC4C-DC434C2C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5627-D6FD-1F46-BA6A-E279FAB2B548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03238-266F-3D4E-9945-88C31B6B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B00F5-2FFD-0348-A09F-A51022D5F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at/url?sa=i&amp;url=https://www.fteval.at/content/home/plattform/mitglieder/profile/bmbwf/&amp;psig=AOvVaw1RoRl-_yhgGsXsuJLmZ_HX&amp;ust=1664268228693000&amp;source=images&amp;cd=vfe&amp;ved=0CAwQjRxqFwoTCIiO1rqIsvoCFQAAAAAdAAAAABAN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134471" y="1153437"/>
            <a:ext cx="1219200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ka-GE" sz="2000" dirty="0">
                <a:solidFill>
                  <a:srgbClr val="FFFFFF"/>
                </a:solidFill>
                <a:latin typeface="Tw Cen MT"/>
                <a:ea typeface="DejaVu Sans"/>
              </a:rPr>
              <a:t>                                 იდეის გამოწვევა</a:t>
            </a:r>
            <a:r>
              <a:rPr lang="en-GB" sz="2000" dirty="0">
                <a:solidFill>
                  <a:srgbClr val="FFFFFF"/>
                </a:solidFill>
                <a:latin typeface="Tw Cen MT"/>
                <a:ea typeface="DejaVu Sans"/>
              </a:rPr>
              <a:t>/ B1: </a:t>
            </a:r>
            <a:r>
              <a:rPr lang="ka-GE" sz="2000" dirty="0">
                <a:solidFill>
                  <a:srgbClr val="FFFFFF"/>
                </a:solidFill>
                <a:latin typeface="Tw Cen MT"/>
                <a:ea typeface="DejaVu Sans"/>
              </a:rPr>
              <a:t>სამეწარმეო დიზაინი - მდგრადი ბიზნეს მოდელი</a:t>
            </a:r>
            <a:r>
              <a:rPr lang="en-GB" sz="2000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134471" y="1190629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7" name="CustomShape 3"/>
          <p:cNvSpPr/>
          <p:nvPr/>
        </p:nvSpPr>
        <p:spPr>
          <a:xfrm>
            <a:off x="317871" y="2216238"/>
            <a:ext cx="6180647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ka-GE" sz="36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იდეის გამოწვევა</a:t>
            </a:r>
            <a:r>
              <a:rPr lang="en-GB" sz="36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B1</a:t>
            </a:r>
          </a:p>
          <a:p>
            <a:pPr>
              <a:spcBef>
                <a:spcPts val="600"/>
              </a:spcBef>
            </a:pPr>
            <a:r>
              <a:rPr lang="ka-GE" sz="36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როგორ ფორმირდება იდეა სამეწარმეო დიზაინად</a:t>
            </a:r>
            <a:r>
              <a:rPr lang="en-GB" sz="36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ka-GE" sz="2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მე შემიძლია შევიმუშავო იდეა და მოდელი მის განსახორციელებლად. </a:t>
            </a:r>
            <a:r>
              <a:rPr lang="en-GB" sz="2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GB" sz="2000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ka-GE" sz="2000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ძირითადი სამეწარმეო განათლება</a:t>
            </a:r>
            <a:r>
              <a:rPr lang="en-GB" sz="2000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688" y="1881166"/>
            <a:ext cx="3209534" cy="3176916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6876247" y="477110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ka-GE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სამეწარმეო დიზაინი</a:t>
            </a:r>
            <a:r>
              <a:rPr lang="en-GB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– </a:t>
            </a:r>
            <a:br>
              <a:rPr lang="en-GB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ka-GE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მდგრადი ბიზნეს მოდელი</a:t>
            </a:r>
            <a:endParaRPr lang="en-GB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1" name="Bild 2">
            <a:extLst>
              <a:ext uri="{FF2B5EF4-FFF2-40B4-BE49-F238E27FC236}">
                <a16:creationId xmlns:a16="http://schemas.microsoft.com/office/drawing/2014/main" id="{B5E4F17B-ACA2-7A43-8A3A-4DBEAFBCDCD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071" y="5681648"/>
            <a:ext cx="1881680" cy="894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fteval">
            <a:hlinkClick r:id="rId6"/>
            <a:extLst>
              <a:ext uri="{FF2B5EF4-FFF2-40B4-BE49-F238E27FC236}">
                <a16:creationId xmlns:a16="http://schemas.microsoft.com/office/drawing/2014/main" id="{C1050024-B54F-3249-930D-C11EBD584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850" y="5882850"/>
            <a:ext cx="1588783" cy="74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9F9C5DE-B44B-424F-A770-A1707D3A35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94405" y="5882850"/>
            <a:ext cx="864699" cy="59858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DB9BB21-83FC-7C47-861E-5667BF90CD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5915" y="4986"/>
            <a:ext cx="4431030" cy="11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940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6982692" y="6215384"/>
            <a:ext cx="2584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/>
              <a:t>Source Lindner/Fröhlich 2014</a:t>
            </a:r>
          </a:p>
          <a:p>
            <a:r>
              <a:rPr lang="en-GB" sz="800" dirty="0"/>
              <a:t>Illustrators: Helmut </a:t>
            </a:r>
            <a:r>
              <a:rPr lang="en-GB" sz="800" dirty="0" err="1"/>
              <a:t>Pokornig</a:t>
            </a:r>
            <a:r>
              <a:rPr lang="en-GB" sz="800" dirty="0"/>
              <a:t> and Hermann </a:t>
            </a:r>
            <a:r>
              <a:rPr lang="en-GB" sz="800" dirty="0" err="1"/>
              <a:t>Redlingshofer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17949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627912" y="288638"/>
            <a:ext cx="9040088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3632542" y="0"/>
            <a:ext cx="4995805" cy="1876376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676400" y="12455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6248400" y="12455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0361" y="1377902"/>
            <a:ext cx="1141281" cy="98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2617" y="1400126"/>
            <a:ext cx="720271" cy="69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6248400" y="3836388"/>
            <a:ext cx="42672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676400" y="3836388"/>
            <a:ext cx="44196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75210" y="3915763"/>
            <a:ext cx="1064190" cy="10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3912588"/>
            <a:ext cx="1089995" cy="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officeArt object"/>
          <p:cNvSpPr/>
          <p:nvPr/>
        </p:nvSpPr>
        <p:spPr>
          <a:xfrm>
            <a:off x="2889483" y="3946155"/>
            <a:ext cx="2755779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sz="2200" b="1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შემოსავალი</a:t>
            </a:r>
            <a:r>
              <a:rPr lang="en-GB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200" dirty="0">
              <a:solidFill>
                <a:srgbClr val="000000"/>
              </a:solidFill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r>
              <a:rPr lang="en-GB" sz="2200" dirty="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8" name="officeArt object"/>
          <p:cNvSpPr/>
          <p:nvPr/>
        </p:nvSpPr>
        <p:spPr>
          <a:xfrm>
            <a:off x="2841641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ka-GE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როგორ შეიძლება მოგების ნახვა არჩეული განხორციელების გეგმით?</a:t>
            </a: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9" name="officeArt object"/>
          <p:cNvSpPr/>
          <p:nvPr/>
        </p:nvSpPr>
        <p:spPr>
          <a:xfrm>
            <a:off x="6362726" y="3922192"/>
            <a:ext cx="3012484" cy="1109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sz="2200" b="1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სოციალური და ეკოლოგიური პასუხისმგებლობა</a:t>
            </a:r>
            <a:endParaRPr lang="en-GB" sz="2200" b="1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2200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0" name="officeArt object"/>
          <p:cNvSpPr/>
          <p:nvPr/>
        </p:nvSpPr>
        <p:spPr>
          <a:xfrm>
            <a:off x="6362726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ka-GE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რა ტიპის სოციალური და ეკოლოგიურ სენსიტიურობას იღებს ბიზნესი?</a:t>
            </a: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1" name="officeArt object"/>
          <p:cNvSpPr/>
          <p:nvPr/>
        </p:nvSpPr>
        <p:spPr>
          <a:xfrm>
            <a:off x="6302476" y="1332431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sz="2200" b="1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რეალიზაცია</a:t>
            </a:r>
            <a:endParaRPr lang="en-GB" sz="2200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" name="officeArt object"/>
          <p:cNvSpPr/>
          <p:nvPr/>
        </p:nvSpPr>
        <p:spPr>
          <a:xfrm>
            <a:off x="2944672" y="1348855"/>
            <a:ext cx="3206932" cy="1176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sz="2200" b="1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ღირებულებების შეთავაზება</a:t>
            </a:r>
            <a:endParaRPr lang="en-GB" sz="1100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fficeArt object"/>
          <p:cNvSpPr/>
          <p:nvPr/>
        </p:nvSpPr>
        <p:spPr>
          <a:xfrm>
            <a:off x="2910779" y="1985867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რა ღირებულება აქვს ამას დამფუძნებლისთვის?</a:t>
            </a: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ka-GE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მომხმარებლისთვის?</a:t>
            </a: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officeArt object"/>
          <p:cNvSpPr/>
          <p:nvPr/>
        </p:nvSpPr>
        <p:spPr>
          <a:xfrm>
            <a:off x="6290145" y="2021813"/>
            <a:ext cx="3974202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ka-GE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როგორ უზრუნველყოფს კომპანია ღირებულებას?</a:t>
            </a:r>
            <a:r>
              <a:rPr lang="en-GB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r>
              <a:rPr lang="ka-GE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როგორ და ვინ უზრუნველყოფს ამ სერვისს?</a:t>
            </a:r>
            <a:br>
              <a:rPr lang="en-GB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ka-GE" sz="1500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როგორ აღწევს სერვისი მომხმარებლებამდე? (მთავარი სიტყვა: გაყიდვები)</a:t>
            </a:r>
            <a:endParaRPr lang="en-GB" sz="1500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3594"/>
            <a:ext cx="12192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მდგრადი ბიზნეს მოდელი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28984" y="6614047"/>
            <a:ext cx="1337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Source: Lindner/Fröhlich</a:t>
            </a:r>
          </a:p>
          <a:p>
            <a:r>
              <a:rPr lang="de-DE" sz="8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3467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8D2AEA7C-4C0D-104B-8636-62724E8BFD8F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D331F038-BD09-1046-98E4-FF5B21DE1A30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52E7428F-752D-F84A-B6EA-F1AED3B1CC42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12192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a-G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ქეისის შესწავლა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: </a:t>
            </a:r>
            <a:r>
              <a:rPr lang="ka-GE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როგორ იქცევა სმუზის იდეა მეწარმეობის დიზაინად</a:t>
            </a:r>
            <a:r>
              <a:rPr lang="en-GB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3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8685" y="1445347"/>
            <a:ext cx="5557490" cy="428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463005" y="5981270"/>
            <a:ext cx="13404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</p:spTree>
    <p:extLst>
      <p:ext uri="{BB962C8B-B14F-4D97-AF65-F5344CB8AC3E}">
        <p14:creationId xmlns:p14="http://schemas.microsoft.com/office/powerpoint/2010/main" val="292781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431235" y="367748"/>
            <a:ext cx="6188765" cy="4813852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7772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pic>
        <p:nvPicPr>
          <p:cNvPr id="7066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616" y="561031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39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6477000" y="5410201"/>
            <a:ext cx="45717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700" dirty="0"/>
              <a:t>Income</a:t>
            </a:r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7772401" y="5334000"/>
            <a:ext cx="9669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/>
              <a:t>Social, ecological and</a:t>
            </a:r>
          </a:p>
          <a:p>
            <a:pPr algn="l"/>
            <a:r>
              <a:rPr lang="en-GB" sz="700" dirty="0"/>
              <a:t>leadership – </a:t>
            </a:r>
          </a:p>
          <a:p>
            <a:pPr algn="l"/>
            <a:r>
              <a:rPr lang="en-GB" sz="700" dirty="0"/>
              <a:t>sensitivity</a:t>
            </a:r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39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7772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6172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561259" y="1144849"/>
            <a:ext cx="2080443" cy="1897309"/>
            <a:chOff x="-24" y="-24"/>
            <a:chExt cx="1008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125" y="127"/>
              <a:ext cx="722" cy="4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ჯანსაღი კვება</a:t>
              </a:r>
            </a:p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ადვილად </a:t>
              </a:r>
              <a:endParaRPr lang="de-AT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მიღწევადი</a:t>
              </a:r>
            </a:p>
            <a:p>
              <a:endParaRPr lang="en-GB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1811321" y="2958050"/>
            <a:ext cx="2603923" cy="2093522"/>
            <a:chOff x="-24" y="-24"/>
            <a:chExt cx="1008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77" y="160"/>
              <a:ext cx="880" cy="3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შექმენი რაღაც შენი</a:t>
              </a:r>
            </a:p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და გადაწყვიტე </a:t>
              </a:r>
            </a:p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პრობლემა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14293" y="2469755"/>
            <a:ext cx="3563203" cy="2577904"/>
            <a:chOff x="-53" y="-87"/>
            <a:chExt cx="1236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53" y="-87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116" y="264"/>
              <a:ext cx="1067" cy="3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მოგების </a:t>
              </a:r>
              <a:r>
                <a:rPr lang="en-GB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10% </a:t>
              </a:r>
              <a:endParaRPr lang="ka-GE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საქველმოქმედო</a:t>
              </a:r>
            </a:p>
            <a:p>
              <a:r>
                <a:rPr lang="ka-GE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ორგანიზაციებისთვის</a:t>
              </a:r>
              <a:endParaRPr lang="en-GB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1868055" y="6403110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800"/>
              <a:t>Illustrationen Helmut Pokornig © IFTE</a:t>
            </a:r>
          </a:p>
          <a:p>
            <a:endParaRPr lang="en-GB" sz="800"/>
          </a:p>
          <a:p>
            <a:endParaRPr lang="en-GB" sz="800"/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3613816" y="575288"/>
            <a:ext cx="35734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2000" dirty="0"/>
              <a:t>ღირებულებების შეთავაზება</a:t>
            </a:r>
            <a:endParaRPr lang="en-GB" sz="2000" dirty="0"/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7806596" y="4191000"/>
            <a:ext cx="70083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Realisation</a:t>
            </a:r>
          </a:p>
        </p:txBody>
      </p: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5553383" y="1005753"/>
            <a:ext cx="2066617" cy="1902323"/>
            <a:chOff x="-24" y="-24"/>
            <a:chExt cx="1071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57" y="128"/>
              <a:ext cx="990" cy="4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სამართლიანი</a:t>
              </a:r>
            </a:p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&amp;მდგრადი</a:t>
              </a:r>
            </a:p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მენეჯმენტი</a:t>
              </a:r>
              <a:endParaRPr lang="en-GB" sz="20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664948" y="1144849"/>
            <a:ext cx="1797562" cy="1641774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226" y="68"/>
              <a:ext cx="683" cy="6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ka-GE" sz="2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ნატურალური წვენი</a:t>
              </a:r>
              <a:endParaRPr lang="en-GB" sz="20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9457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6096000" y="327991"/>
            <a:ext cx="5681870" cy="4853609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6096001" y="5334000"/>
            <a:ext cx="147829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700" dirty="0"/>
              <a:t>სოციალური, ეკოლოგიური და </a:t>
            </a:r>
          </a:p>
          <a:p>
            <a:r>
              <a:rPr lang="ka-GE" sz="700" dirty="0"/>
              <a:t>ლიდერობა </a:t>
            </a:r>
          </a:p>
          <a:p>
            <a:r>
              <a:rPr lang="ka-GE" sz="700" dirty="0"/>
              <a:t>– სენსიტიურობა</a:t>
            </a:r>
            <a:endParaRPr lang="en-GB" sz="700" dirty="0"/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6096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4495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690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78817" y="424297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6400800" y="3733800"/>
            <a:ext cx="1244503" cy="1174750"/>
            <a:chOff x="-24" y="-24"/>
            <a:chExt cx="1017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73" y="65"/>
              <a:ext cx="920" cy="5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მომხმარებელთან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კომუნიკაცია </a:t>
              </a:r>
              <a:endParaRPr lang="de-AT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რეკლამის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მეშვეობით</a:t>
              </a:r>
            </a:p>
            <a:p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6386513" y="2438400"/>
            <a:ext cx="1233486" cy="1174750"/>
            <a:chOff x="-24" y="-24"/>
            <a:chExt cx="1008" cy="816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101" y="24"/>
              <a:ext cx="724" cy="7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ხილის შეძენა</a:t>
              </a:r>
              <a:endParaRPr lang="en-US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პირდაპირ</a:t>
              </a:r>
              <a:endParaRPr lang="en-US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ფერმერისგან</a:t>
              </a:r>
              <a:endParaRPr lang="en-US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ხარისხის </a:t>
              </a:r>
              <a:endParaRPr lang="en-US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გარანტიით</a:t>
              </a:r>
              <a:r>
                <a:rPr lang="en-US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სისტემით.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8107136" y="741786"/>
            <a:ext cx="1390138" cy="1239414"/>
            <a:chOff x="-24" y="-24"/>
            <a:chExt cx="1055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132" y="206"/>
              <a:ext cx="899" cy="20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სმუზი გაკეთბულია</a:t>
              </a:r>
            </a:p>
            <a:p>
              <a:r>
                <a:rPr lang="ka-GE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სახლში</a:t>
              </a:r>
              <a:endParaRPr lang="en-GB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6469175" y="667040"/>
            <a:ext cx="1594282" cy="1290387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116" y="117"/>
              <a:ext cx="597" cy="4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ხილი შეძენილია</a:t>
              </a:r>
            </a:p>
            <a:p>
              <a:r>
                <a:rPr lang="ka-GE" sz="1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ორგანული ფერმისგან</a:t>
              </a:r>
              <a:endParaRPr lang="en-GB" sz="12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7848600" y="2286000"/>
            <a:ext cx="1162279" cy="990600"/>
            <a:chOff x="-24" y="-24"/>
            <a:chExt cx="1025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158" y="101"/>
              <a:ext cx="843" cy="4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ხილის წვენის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დამზადების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9655556" y="1984513"/>
            <a:ext cx="992565" cy="762000"/>
            <a:chOff x="-24" y="-24"/>
            <a:chExt cx="1010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131" y="199"/>
              <a:ext cx="855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დახუფვა და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შეფუთვა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10053073" y="2727658"/>
            <a:ext cx="2277703" cy="1500120"/>
            <a:chOff x="-24" y="-24"/>
            <a:chExt cx="1411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131" y="149"/>
              <a:ext cx="1256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ტრანსპორტირების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9655556" y="3508513"/>
            <a:ext cx="1107546" cy="762000"/>
            <a:chOff x="-24" y="-24"/>
            <a:chExt cx="1127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31" y="199"/>
              <a:ext cx="972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საცავის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8001000" y="3962401"/>
            <a:ext cx="1101649" cy="917575"/>
            <a:chOff x="-24" y="-24"/>
            <a:chExt cx="1121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84" y="212"/>
              <a:ext cx="1013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ბუღალტერიის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8001000" y="3200400"/>
            <a:ext cx="1023032" cy="762000"/>
            <a:chOff x="-24" y="-24"/>
            <a:chExt cx="1041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84" y="99"/>
              <a:ext cx="933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ვებ გვერდის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დიზაინის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9655556" y="4270513"/>
            <a:ext cx="1025979" cy="762000"/>
            <a:chOff x="-24" y="-24"/>
            <a:chExt cx="1044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87" y="153"/>
              <a:ext cx="933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გაყიდვების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აუთსორსინგი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4800601" y="5410201"/>
            <a:ext cx="684803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700" dirty="0"/>
              <a:t>შემოსავალი</a:t>
            </a:r>
            <a:endParaRPr lang="en-GB" sz="700" dirty="0"/>
          </a:p>
        </p:txBody>
      </p:sp>
      <p:pic>
        <p:nvPicPr>
          <p:cNvPr id="7170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9410700" y="701145"/>
            <a:ext cx="1552663" cy="1247184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229" y="132"/>
              <a:ext cx="632" cy="3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გაყიდვების </a:t>
              </a:r>
            </a:p>
            <a:p>
              <a:r>
                <a:rPr lang="ka-GE" sz="1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სტენდი</a:t>
              </a:r>
            </a:p>
            <a:p>
              <a:r>
                <a:rPr lang="ka-GE" sz="1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ფესტივალზე</a:t>
              </a:r>
              <a:endParaRPr lang="en-GB" sz="12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8" name="TextBox 6"/>
          <p:cNvSpPr txBox="1">
            <a:spLocks noChangeArrowheads="1"/>
          </p:cNvSpPr>
          <p:nvPr/>
        </p:nvSpPr>
        <p:spPr bwMode="auto">
          <a:xfrm>
            <a:off x="8650840" y="381000"/>
            <a:ext cx="9861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Realisation</a:t>
            </a: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674091" y="849746"/>
            <a:ext cx="4306454" cy="43226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pic>
        <p:nvPicPr>
          <p:cNvPr id="70" name="Picture 25" descr="Bildschirmfoto 2013-11-09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0455" y="960872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" name="Group 48"/>
          <p:cNvGrpSpPr>
            <a:grpSpLocks/>
          </p:cNvGrpSpPr>
          <p:nvPr/>
        </p:nvGrpSpPr>
        <p:grpSpPr bwMode="auto">
          <a:xfrm>
            <a:off x="1717971" y="1535546"/>
            <a:ext cx="1233488" cy="1174750"/>
            <a:chOff x="-24" y="-24"/>
            <a:chExt cx="1008" cy="816"/>
          </a:xfrm>
        </p:grpSpPr>
        <p:pic>
          <p:nvPicPr>
            <p:cNvPr id="7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" name="Rectangle 50"/>
            <p:cNvSpPr>
              <a:spLocks/>
            </p:cNvSpPr>
            <p:nvPr/>
          </p:nvSpPr>
          <p:spPr bwMode="auto">
            <a:xfrm>
              <a:off x="55" y="76"/>
              <a:ext cx="774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ჯანსაღი კვება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ადვილად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მიღწევადი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4" name="Group 48"/>
          <p:cNvGrpSpPr>
            <a:grpSpLocks/>
          </p:cNvGrpSpPr>
          <p:nvPr/>
        </p:nvGrpSpPr>
        <p:grpSpPr bwMode="auto">
          <a:xfrm>
            <a:off x="2761786" y="3288146"/>
            <a:ext cx="1680255" cy="1529588"/>
            <a:chOff x="-24" y="-24"/>
            <a:chExt cx="1137" cy="816"/>
          </a:xfrm>
        </p:grpSpPr>
        <p:pic>
          <p:nvPicPr>
            <p:cNvPr id="7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6" name="Rectangle 50"/>
            <p:cNvSpPr>
              <a:spLocks/>
            </p:cNvSpPr>
            <p:nvPr/>
          </p:nvSpPr>
          <p:spPr bwMode="auto">
            <a:xfrm>
              <a:off x="117" y="170"/>
              <a:ext cx="996" cy="3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შექმენი </a:t>
              </a:r>
              <a:endParaRPr lang="de-AT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შენი საკუთარი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და გადაჭერი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პრობლე</a:t>
              </a:r>
              <a:r>
                <a:rPr lang="de-AT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მა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7" name="Group 48"/>
          <p:cNvGrpSpPr>
            <a:grpSpLocks/>
          </p:cNvGrpSpPr>
          <p:nvPr/>
        </p:nvGrpSpPr>
        <p:grpSpPr bwMode="auto">
          <a:xfrm>
            <a:off x="4537371" y="1840346"/>
            <a:ext cx="1233488" cy="1174750"/>
            <a:chOff x="-24" y="-24"/>
            <a:chExt cx="1008" cy="816"/>
          </a:xfrm>
        </p:grpSpPr>
        <p:pic>
          <p:nvPicPr>
            <p:cNvPr id="7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9" name="Rectangle 50"/>
            <p:cNvSpPr>
              <a:spLocks/>
            </p:cNvSpPr>
            <p:nvPr/>
          </p:nvSpPr>
          <p:spPr bwMode="auto">
            <a:xfrm>
              <a:off x="67" y="162"/>
              <a:ext cx="905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სამართლიანი და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მდგრადი 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მენეჯმენტი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0" name="Group 48"/>
          <p:cNvGrpSpPr>
            <a:grpSpLocks/>
          </p:cNvGrpSpPr>
          <p:nvPr/>
        </p:nvGrpSpPr>
        <p:grpSpPr bwMode="auto">
          <a:xfrm>
            <a:off x="3089571" y="1611746"/>
            <a:ext cx="1233488" cy="1174750"/>
            <a:chOff x="-24" y="-24"/>
            <a:chExt cx="1008" cy="816"/>
          </a:xfrm>
        </p:grpSpPr>
        <p:pic>
          <p:nvPicPr>
            <p:cNvPr id="8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50"/>
            <p:cNvSpPr>
              <a:spLocks/>
            </p:cNvSpPr>
            <p:nvPr/>
          </p:nvSpPr>
          <p:spPr bwMode="auto">
            <a:xfrm>
              <a:off x="223" y="146"/>
              <a:ext cx="747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</a:t>
              </a:r>
              <a:endParaRPr lang="ka-G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ნატურალური</a:t>
              </a:r>
            </a:p>
            <a:p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წვენი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3" name="Group 48"/>
          <p:cNvGrpSpPr>
            <a:grpSpLocks/>
          </p:cNvGrpSpPr>
          <p:nvPr/>
        </p:nvGrpSpPr>
        <p:grpSpPr bwMode="auto">
          <a:xfrm>
            <a:off x="4461171" y="3288146"/>
            <a:ext cx="1233486" cy="1174750"/>
            <a:chOff x="-24" y="-24"/>
            <a:chExt cx="1008" cy="816"/>
          </a:xfrm>
        </p:grpSpPr>
        <p:pic>
          <p:nvPicPr>
            <p:cNvPr id="8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5" name="Rectangle 50"/>
            <p:cNvSpPr>
              <a:spLocks/>
            </p:cNvSpPr>
            <p:nvPr/>
          </p:nvSpPr>
          <p:spPr bwMode="auto">
            <a:xfrm>
              <a:off x="101" y="194"/>
              <a:ext cx="875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</a:t>
              </a:r>
              <a:r>
                <a:rPr lang="ka-GE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მოგების 1ზ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0 %</a:t>
              </a:r>
              <a:endParaRPr lang="ka-GE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2389909" y="1004457"/>
            <a:ext cx="23294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ღირებულებების შეფასება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9612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6858" y="1860515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6793346" y="1824181"/>
            <a:ext cx="1843758" cy="1523999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3150704" y="1824181"/>
            <a:ext cx="3490242" cy="3692035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4145874" y="1843430"/>
            <a:ext cx="13733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შემოსავალი</a:t>
            </a:r>
            <a:endParaRPr lang="en-GB" sz="1400" dirty="0"/>
          </a:p>
        </p:txBody>
      </p:sp>
      <p:pic>
        <p:nvPicPr>
          <p:cNvPr id="7373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91882" y="1932206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354946" y="3348181"/>
            <a:ext cx="2135753" cy="1810227"/>
            <a:chOff x="-24" y="-24"/>
            <a:chExt cx="1123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77" y="176"/>
              <a:ext cx="1022" cy="3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სამიზნე ჯგუფი</a:t>
              </a:r>
            </a:p>
            <a:p>
              <a:r>
                <a:rPr lang="ka-G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საკმაოდ დიდია </a:t>
              </a:r>
            </a:p>
            <a:p>
              <a:r>
                <a:rPr lang="ka-G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და აქვს საჭიროება.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846444" y="2128981"/>
            <a:ext cx="2149797" cy="1797049"/>
            <a:chOff x="-24" y="-24"/>
            <a:chExt cx="1279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76" y="193"/>
              <a:ext cx="1179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სმუზებს იყიდიან </a:t>
              </a:r>
            </a:p>
            <a:p>
              <a:r>
                <a:rPr lang="ka-GE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მომხმარებლები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818244" y="1900382"/>
            <a:ext cx="14558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700" dirty="0"/>
              <a:t>სოციალური, ეკოლოგიურიდა </a:t>
            </a:r>
          </a:p>
          <a:p>
            <a:r>
              <a:rPr lang="ka-GE" sz="700" dirty="0"/>
              <a:t>ლიდერობა -სენსიტიურობა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845684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3094182" y="404091"/>
            <a:ext cx="6084454" cy="54148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459509"/>
            <a:ext cx="1109305" cy="11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7864837" y="3265055"/>
            <a:ext cx="1380798" cy="1318490"/>
            <a:chOff x="-24" y="-24"/>
            <a:chExt cx="1098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48" y="199"/>
              <a:ext cx="1026" cy="3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ka-GE" sz="16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მდგრადი </a:t>
              </a:r>
            </a:p>
            <a:p>
              <a:r>
                <a:rPr lang="ka-GE" sz="16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გადამუშავება</a:t>
              </a:r>
              <a:endParaRPr lang="en-GB" sz="16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365" y="3276600"/>
            <a:ext cx="1200801" cy="1828492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8546" y="1331378"/>
            <a:ext cx="1563329" cy="166741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3546" y="3059545"/>
            <a:ext cx="1261992" cy="176349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1457" y="1034473"/>
            <a:ext cx="1516999" cy="197442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0193" y="1062182"/>
            <a:ext cx="1310909" cy="1549256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6639" y="3200400"/>
            <a:ext cx="1628197" cy="205667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1810327" y="6345382"/>
            <a:ext cx="13404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  <p:sp>
        <p:nvSpPr>
          <p:cNvPr id="29" name="Rectangle 50"/>
          <p:cNvSpPr>
            <a:spLocks/>
          </p:cNvSpPr>
          <p:nvPr/>
        </p:nvSpPr>
        <p:spPr bwMode="auto">
          <a:xfrm>
            <a:off x="3528286" y="2164169"/>
            <a:ext cx="174246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100 % </a:t>
            </a:r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ით ნატურალური</a:t>
            </a:r>
          </a:p>
          <a:p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პროდუქტები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ectangle 50"/>
          <p:cNvSpPr>
            <a:spLocks/>
          </p:cNvSpPr>
          <p:nvPr/>
        </p:nvSpPr>
        <p:spPr bwMode="auto">
          <a:xfrm>
            <a:off x="4815486" y="2524380"/>
            <a:ext cx="1444305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</a:t>
            </a:r>
            <a:r>
              <a:rPr lang="ka-GE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ინგრედიენტები </a:t>
            </a:r>
          </a:p>
          <a:p>
            <a:pPr algn="ctr"/>
            <a:r>
              <a:rPr lang="ka-GE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სამართლიანი შრომით</a:t>
            </a:r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3117274" y="473364"/>
            <a:ext cx="4791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ka-GE" sz="1600" b="1" dirty="0"/>
              <a:t>სოციალური, ეკოლოგიური და ლიდერობის სენსიტიური თემები</a:t>
            </a:r>
            <a:endParaRPr lang="en-GB" sz="1600" b="1" dirty="0"/>
          </a:p>
        </p:txBody>
      </p:sp>
      <p:sp>
        <p:nvSpPr>
          <p:cNvPr id="32" name="Rectangle 50"/>
          <p:cNvSpPr>
            <a:spLocks/>
          </p:cNvSpPr>
          <p:nvPr/>
        </p:nvSpPr>
        <p:spPr bwMode="auto">
          <a:xfrm>
            <a:off x="6569360" y="2378517"/>
            <a:ext cx="1361446" cy="50783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ka-GE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ეკო-მეგობრული</a:t>
            </a:r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Rectangle 50"/>
          <p:cNvSpPr>
            <a:spLocks/>
          </p:cNvSpPr>
          <p:nvPr/>
        </p:nvSpPr>
        <p:spPr bwMode="auto">
          <a:xfrm>
            <a:off x="3495959" y="4337024"/>
            <a:ext cx="101831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მდგრადი შეფუთვა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ectangle 50"/>
          <p:cNvSpPr>
            <a:spLocks/>
          </p:cNvSpPr>
          <p:nvPr/>
        </p:nvSpPr>
        <p:spPr bwMode="auto">
          <a:xfrm>
            <a:off x="5019957" y="4625659"/>
            <a:ext cx="863593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მოგების გაზიარება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Rectangle 50"/>
          <p:cNvSpPr>
            <a:spLocks/>
          </p:cNvSpPr>
          <p:nvPr/>
        </p:nvSpPr>
        <p:spPr bwMode="auto">
          <a:xfrm>
            <a:off x="7076560" y="4440993"/>
            <a:ext cx="714939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კარიტასი </a:t>
            </a:r>
            <a:endParaRPr lang="de-AT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ka-GE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და შენ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5057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731819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4295" y="878472"/>
            <a:ext cx="7099249" cy="59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2845853" y="2944673"/>
            <a:ext cx="2015971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ka-GE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ფლიპ ჩარტზე დახატეთ თქვენი მდგრადი ბიზნეს მოდელის ჩარტი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. </a:t>
            </a:r>
          </a:p>
          <a:p>
            <a:endParaRPr lang="en-GB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5427087" y="2862482"/>
            <a:ext cx="139382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ka-GE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გამოიყენეთ წებოვანი ეტიკეტები.</a:t>
            </a:r>
            <a:endParaRPr lang="en-GB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7567932" y="2932017"/>
            <a:ext cx="1889510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ka-GE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აღწერეთ თქვენი მდგრადი ბიზნეს მოდელის მოდულები.</a:t>
            </a:r>
            <a:endParaRPr lang="en-GB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3193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8D2AEA7C-4C0D-104B-8636-62724E8BFD8F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D331F038-BD09-1046-98E4-FF5B21DE1A30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algn="r">
              <a:defRPr/>
            </a:pPr>
            <a:fld id="{52E7428F-752D-F84A-B6EA-F1AED3B1CC42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12192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შექმენით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თქვენი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საკუთარი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მდგრადი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ბიზნეს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მოდელი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1868055" y="6403110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Illustrator: Helmut Pokornig © IFTE</a:t>
            </a:r>
          </a:p>
          <a:p>
            <a:endParaRPr lang="de-AT" sz="800" dirty="0"/>
          </a:p>
          <a:p>
            <a:endParaRPr lang="de-AT" sz="800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25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524007" y="173188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676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6248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7852779" y="381001"/>
            <a:ext cx="20601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ღირებულების ჯაჭვის </a:t>
            </a:r>
          </a:p>
          <a:p>
            <a:r>
              <a:rPr lang="ka-GE" sz="1400" dirty="0"/>
              <a:t>სტრუქტურა</a:t>
            </a:r>
            <a:endParaRPr lang="en-GB" sz="1400" dirty="0"/>
          </a:p>
        </p:txBody>
      </p:sp>
      <p:pic>
        <p:nvPicPr>
          <p:cNvPr id="6042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6564" y="339726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2286000" y="381001"/>
            <a:ext cx="25619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ღირებულებების შეთავაზება</a:t>
            </a:r>
            <a:endParaRPr lang="en-GB" sz="1400" dirty="0"/>
          </a:p>
        </p:txBody>
      </p:sp>
      <p:pic>
        <p:nvPicPr>
          <p:cNvPr id="6042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42514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6248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676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2286001" y="3471864"/>
            <a:ext cx="23631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სარგებლიანობის მოდელი</a:t>
            </a:r>
            <a:endParaRPr lang="en-GB" sz="1400" dirty="0"/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7774859" y="3505200"/>
            <a:ext cx="26821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ka-GE" sz="1400" dirty="0"/>
              <a:t>სოციალური და ეკოლოგიური</a:t>
            </a:r>
          </a:p>
          <a:p>
            <a:r>
              <a:rPr lang="ka-GE" sz="1400" dirty="0"/>
              <a:t>სენსიტივობა</a:t>
            </a:r>
            <a:endParaRPr lang="en-GB" sz="1400" dirty="0"/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0" y="3508376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1902691" y="1050636"/>
            <a:ext cx="1233488" cy="1174750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1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812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Microsoft Macintosh PowerPoint</Application>
  <PresentationFormat>Breitbild</PresentationFormat>
  <Paragraphs>142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Arial Unicode MS</vt:lpstr>
      <vt:lpstr>ＭＳ Ｐゴシック</vt:lpstr>
      <vt:lpstr>Arial</vt:lpstr>
      <vt:lpstr>Calibri</vt:lpstr>
      <vt:lpstr>Calibri Light</vt:lpstr>
      <vt:lpstr>DejaVu Sans</vt:lpstr>
      <vt:lpstr>Handwriting - Dakota</vt:lpstr>
      <vt:lpstr>Helvetica</vt:lpstr>
      <vt:lpstr>Helvetica Neue</vt:lpstr>
      <vt:lpstr>Sylfaen</vt:lpstr>
      <vt:lpstr>Times</vt:lpstr>
      <vt:lpstr>Times New Roman</vt:lpstr>
      <vt:lpstr>Tw Cen MT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Lindner</dc:creator>
  <cp:lastModifiedBy>Johannes Lindner</cp:lastModifiedBy>
  <cp:revision>39</cp:revision>
  <cp:lastPrinted>2023-11-02T10:53:40Z</cp:lastPrinted>
  <dcterms:created xsi:type="dcterms:W3CDTF">2022-09-13T07:34:04Z</dcterms:created>
  <dcterms:modified xsi:type="dcterms:W3CDTF">2023-11-02T10:53:42Z</dcterms:modified>
</cp:coreProperties>
</file>