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ng&amp;ehk=8LaormZTZICuS9dS4NZnqQ&amp;r=0&amp;pid=OfficeInsert" ContentType="image/png"/>
  <Default Extension="jpg&amp;ehk=V5fjSx3ARoTUsr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33"/>
  </p:notesMasterIdLst>
  <p:sldIdLst>
    <p:sldId id="282" r:id="rId6"/>
    <p:sldId id="257" r:id="rId7"/>
    <p:sldId id="283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4" r:id="rId3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AD1E"/>
    <a:srgbClr val="235AA6"/>
    <a:srgbClr val="E50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45"/>
    <p:restoredTop sz="94592"/>
  </p:normalViewPr>
  <p:slideViewPr>
    <p:cSldViewPr snapToGrid="0" snapToObjects="1">
      <p:cViewPr>
        <p:scale>
          <a:sx n="70" d="100"/>
          <a:sy n="70" d="100"/>
        </p:scale>
        <p:origin x="4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B64FD-F687-46DA-ABAC-30E2457104D6}" type="datetimeFigureOut">
              <a:rPr lang="en-US"/>
              <a:pPr/>
              <a:t>8/8/2018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BF47-9D97-4D51-BCD5-D4E1E914A07C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5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5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26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6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26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53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99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9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2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04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8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39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1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8.jpeg"/><Relationship Id="rId4" Type="http://schemas.openxmlformats.org/officeDocument/2006/relationships/image" Target="../media/image18.png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&amp;ehk=8LaormZTZICuS9dS4NZnqQ&amp;r=0&amp;pid=OfficeInsert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://www.baudovalentim.net/tag/atitude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g&amp;ehk=V5fjSx3ARoTUsr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8.jpeg"/><Relationship Id="rId4" Type="http://schemas.openxmlformats.org/officeDocument/2006/relationships/image" Target="../media/image11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11" Type="http://schemas.openxmlformats.org/officeDocument/2006/relationships/image" Target="../media/image8.jpeg"/><Relationship Id="rId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 algn="r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Desafio Debate B2:  </a:t>
            </a:r>
            <a:r>
              <a:rPr lang="de-AT" dirty="0">
                <a:solidFill>
                  <a:srgbClr val="FFFFFF"/>
                </a:solidFill>
                <a:latin typeface="Tw Cen MT"/>
              </a:rPr>
              <a:t>Debater a Sociedade</a:t>
            </a:r>
            <a:endParaRPr lang="de-AT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485264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Desafio Debate B2</a:t>
            </a:r>
            <a:endParaRPr lang="de-AT" sz="3000" b="1" strike="noStrike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pt-P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Consigo desenvolver e debater as minhas ideias.</a:t>
            </a:r>
            <a:endParaRPr lang="de-AT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Educação para a Cidadania Empreendedora</a:t>
            </a:r>
            <a:endParaRPr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Debater a Sociedade</a:t>
            </a:r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2577CD48-3575-4F70-8796-7373172239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20" name="Imagem 18">
            <a:extLst>
              <a:ext uri="{FF2B5EF4-FFF2-40B4-BE49-F238E27FC236}">
                <a16:creationId xmlns:a16="http://schemas.microsoft.com/office/drawing/2014/main" id="{46767E8E-3C83-4EDF-B2D0-251A07D9805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B572EBAF-F5B7-45E2-81FB-566CCCEFEC9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1DEB6A94-894B-4BD8-8406-D604275D8F8E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  <p:extLst>
      <p:ext uri="{BB962C8B-B14F-4D97-AF65-F5344CB8AC3E}">
        <p14:creationId xmlns:p14="http://schemas.microsoft.com/office/powerpoint/2010/main" val="14289317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42640" y="992880"/>
            <a:ext cx="8701920" cy="4847481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550351-DC13-4D9F-A059-06EEBAFA46D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/>
          </a:p>
        </p:txBody>
      </p:sp>
      <p:pic>
        <p:nvPicPr>
          <p:cNvPr id="12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Funções – Governo – 2º Orador</a:t>
            </a:r>
            <a:endParaRPr dirty="0"/>
          </a:p>
        </p:txBody>
      </p:sp>
      <p:sp>
        <p:nvSpPr>
          <p:cNvPr id="123" name="CustomShape 4"/>
          <p:cNvSpPr/>
          <p:nvPr/>
        </p:nvSpPr>
        <p:spPr>
          <a:xfrm>
            <a:off x="917640" y="2094722"/>
            <a:ext cx="8226360" cy="24403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2900" indent="-3429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Rebater os argumentos do 1º orador da oposição.</a:t>
            </a:r>
          </a:p>
          <a:p>
            <a:pPr marL="342900" indent="-3429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Apresentar argumentos adicionais.</a:t>
            </a:r>
          </a:p>
          <a:p>
            <a:pPr marL="342900" indent="-3429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Responder aos argumentos (do orador precedente).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5D4A58F-E645-434D-B994-3B9CC52B0B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9" name="Imagem 18">
            <a:extLst>
              <a:ext uri="{FF2B5EF4-FFF2-40B4-BE49-F238E27FC236}">
                <a16:creationId xmlns:a16="http://schemas.microsoft.com/office/drawing/2014/main" id="{0FAE6904-FA93-4F0B-A4BC-0C04E59E83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0DB2DCAF-FB8D-44B4-ABE6-228FF68079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B695233D-B4C4-415E-9E3E-CCE00498D43C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42640" y="992880"/>
            <a:ext cx="8701920" cy="4758991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D7EF98-4393-41D5-BD16-542ED6715C9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/>
          </a:p>
        </p:txBody>
      </p:sp>
      <p:pic>
        <p:nvPicPr>
          <p:cNvPr id="12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Funções – Oposição – 2º Orador</a:t>
            </a:r>
            <a:endParaRPr dirty="0"/>
          </a:p>
        </p:txBody>
      </p:sp>
      <p:sp>
        <p:nvSpPr>
          <p:cNvPr id="128" name="CustomShape 4"/>
          <p:cNvSpPr/>
          <p:nvPr/>
        </p:nvSpPr>
        <p:spPr>
          <a:xfrm>
            <a:off x="534130" y="1659900"/>
            <a:ext cx="860663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Rebater e/ou criticar os argumentos do governo: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Argumentos do 1º orador do governo que não foram rebatidos antes;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Argumentos do 1º orador do governo.</a:t>
            </a:r>
            <a:br>
              <a:rPr lang="de-AT" sz="2400" dirty="0">
                <a:solidFill>
                  <a:srgbClr val="000000"/>
                </a:solidFill>
                <a:latin typeface="Calibri"/>
              </a:rPr>
            </a:b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Apresentar novos argumentos contra a moção.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4926BB1-7AFD-4BF1-8A68-9048D1435F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9" name="Imagem 18">
            <a:extLst>
              <a:ext uri="{FF2B5EF4-FFF2-40B4-BE49-F238E27FC236}">
                <a16:creationId xmlns:a16="http://schemas.microsoft.com/office/drawing/2014/main" id="{EF8BDB93-1861-4063-91A3-3B96539EB04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419DA857-CD56-434D-9F4E-C7F33ABDB13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0098FE9A-B47F-4ED3-B0ED-5361DD978F50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2640" y="992880"/>
            <a:ext cx="8701920" cy="486223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/>
          </a:p>
        </p:txBody>
      </p:sp>
      <p:pic>
        <p:nvPicPr>
          <p:cNvPr id="13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Funções – Orador independente</a:t>
            </a:r>
            <a:endParaRPr dirty="0"/>
          </a:p>
        </p:txBody>
      </p:sp>
      <p:sp>
        <p:nvSpPr>
          <p:cNvPr id="133" name="CustomShape 4"/>
          <p:cNvSpPr/>
          <p:nvPr/>
        </p:nvSpPr>
        <p:spPr>
          <a:xfrm>
            <a:off x="438819" y="1306440"/>
            <a:ext cx="8377941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Posição inicial neutra.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Ao longo do debate, decide de que lado se posiciona.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Deve tornar claro, no primeiro minuto do seu discurso, que lado apoia.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Só é informado sobre o tema no início do debate. Não tem tempo para se preparar.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Tem metade do tempo de intervenção dos restantes oradores (dois minutos e meio).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A609BC1-AC37-4C9D-9A02-E3D4BB5F9B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9" name="Imagem 18">
            <a:extLst>
              <a:ext uri="{FF2B5EF4-FFF2-40B4-BE49-F238E27FC236}">
                <a16:creationId xmlns:a16="http://schemas.microsoft.com/office/drawing/2014/main" id="{A65D9DDE-DA4E-4045-84D9-816D1EA39D7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B73EED75-8512-4387-A49B-6EE9E84AABC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D2836EDA-1232-41EC-BF5E-68E33A48DD38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17791" y="961893"/>
            <a:ext cx="8701920" cy="492084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F9D25B-FEF0-4019-B0DE-C4DE0E443F3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/>
          </a:p>
        </p:txBody>
      </p:sp>
      <p:pic>
        <p:nvPicPr>
          <p:cNvPr id="150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Funções – Orador independente </a:t>
            </a:r>
            <a:endParaRPr dirty="0"/>
          </a:p>
        </p:txBody>
      </p:sp>
      <p:sp>
        <p:nvSpPr>
          <p:cNvPr id="152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1285509" y="1755408"/>
            <a:ext cx="6740723" cy="29198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342900" indent="-342900"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Aplicam-se-lhe as mesmas regras de interpelação que aos restantes oradores.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Introduz novos aspetos/argumentos no debate.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Resposta da oposição: 60 segundos.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5E0A6AB2-0053-45F3-93E7-B559A6B33A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3" name="Imagem 18">
            <a:extLst>
              <a:ext uri="{FF2B5EF4-FFF2-40B4-BE49-F238E27FC236}">
                <a16:creationId xmlns:a16="http://schemas.microsoft.com/office/drawing/2014/main" id="{7A772355-24A9-427F-ACAA-2485B9432C3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A5B07080-9DB2-4A81-B422-5C40698AA43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BEC8FC72-C972-4BCA-A0C8-0665B2FA5A9E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42640" y="992880"/>
            <a:ext cx="8701920" cy="4893853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1FDE324-1F14-4D58-AD39-C5E6BB2F17C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/>
          </a:p>
        </p:txBody>
      </p:sp>
      <p:pic>
        <p:nvPicPr>
          <p:cNvPr id="159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Funções – Oposição – 3º orador</a:t>
            </a:r>
            <a:endParaRPr dirty="0"/>
          </a:p>
        </p:txBody>
      </p:sp>
      <p:sp>
        <p:nvSpPr>
          <p:cNvPr id="161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536400" y="1671186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Comparam-se diferentes perspetivas, argumentos e conceitos.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Porque é que alguns objetivos e conceitos são mais desejáveis do que outros?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O que há de errado com o lado oposto?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Porque é que a moção deve ser rejeitada?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200025"/>
            <a:ext cx="13573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035EA7B8-9F13-4C97-9E00-DB96E426A4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3" name="Imagem 18">
            <a:extLst>
              <a:ext uri="{FF2B5EF4-FFF2-40B4-BE49-F238E27FC236}">
                <a16:creationId xmlns:a16="http://schemas.microsoft.com/office/drawing/2014/main" id="{47113FD7-A4C3-45AB-AD3B-A73685FC7F2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7C84ED6E-AEB2-4F5C-9572-4D5773517F4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178" y="6265607"/>
            <a:ext cx="656280" cy="436616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334D12E0-D5C2-4C62-A8DD-DB5A73F8ACCF}"/>
              </a:ext>
            </a:extLst>
          </p:cNvPr>
          <p:cNvSpPr txBox="1"/>
          <p:nvPr/>
        </p:nvSpPr>
        <p:spPr>
          <a:xfrm>
            <a:off x="7503458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42640" y="992880"/>
            <a:ext cx="8701920" cy="467604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839E501-3818-4CE4-AF60-9AE9C462A49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/>
          </a:p>
        </p:txBody>
      </p:sp>
      <p:pic>
        <p:nvPicPr>
          <p:cNvPr id="168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Funções – Governo – 3º orador</a:t>
            </a:r>
            <a:endParaRPr dirty="0"/>
          </a:p>
        </p:txBody>
      </p:sp>
      <p:sp>
        <p:nvSpPr>
          <p:cNvPr id="170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593361" y="1920045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Comparam-se diferentes perspetivas, argumentos e conceitos.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Porque é que alguns objetivos e conceitos são mais desejáveis do que outros?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O que há de errado com o lado oposto?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Porque é que a moção deve ser aprovada?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5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D9C1C97F-5F5D-4417-8EC4-0B7B22C321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3" name="Imagem 18">
            <a:extLst>
              <a:ext uri="{FF2B5EF4-FFF2-40B4-BE49-F238E27FC236}">
                <a16:creationId xmlns:a16="http://schemas.microsoft.com/office/drawing/2014/main" id="{0E99BFAD-C422-40B8-A9C6-900CB3C303F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A4C5F066-CC94-4E1A-833A-AE9663C098A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28F51308-4E0B-4F62-9A7D-4F0D37398C46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242640" y="992880"/>
            <a:ext cx="8701920" cy="5157197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8A4D9B-26EA-4D2A-A5FB-D9F8E46B0C1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/>
          </a:p>
        </p:txBody>
      </p:sp>
      <p:pic>
        <p:nvPicPr>
          <p:cNvPr id="177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Duração e estrutura dos discursos – 5 min.</a:t>
            </a:r>
            <a:endParaRPr dirty="0"/>
          </a:p>
        </p:txBody>
      </p:sp>
      <p:sp>
        <p:nvSpPr>
          <p:cNvPr id="179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4089896" y="1716765"/>
            <a:ext cx="4879455" cy="40739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1600" b="1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Introdução</a:t>
            </a:r>
          </a:p>
          <a:p>
            <a:pPr marL="179388">
              <a:lnSpc>
                <a:spcPct val="100000"/>
              </a:lnSpc>
            </a:pPr>
            <a: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  - Qual </a:t>
            </a:r>
            <a:r>
              <a:rPr lang="de-AT" sz="1400" dirty="0"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é</a:t>
            </a:r>
            <a:r>
              <a:rPr lang="de-AT" sz="1400" dirty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 </a:t>
            </a:r>
            <a: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o tema do discurso?</a:t>
            </a:r>
            <a:b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</a:br>
            <a: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  - Quais são os principais argumentos?</a:t>
            </a: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1600" b="1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1600" b="1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Explicação dos argumentos</a:t>
            </a:r>
            <a:br>
              <a:rPr lang="de-AT" sz="16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</a:br>
            <a: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- Porque é que os argumentos são relevantes?</a:t>
            </a:r>
            <a:b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</a:br>
            <a: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- Que outros argumentos podem ser evocados?</a:t>
            </a:r>
            <a:b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</a:br>
            <a: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- Que exemplos podem corroborar os argumentos?</a:t>
            </a:r>
            <a:b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</a:br>
            <a: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- Que relações podem ser estabelecidas com o tema?</a:t>
            </a: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160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1600" b="1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Resumo</a:t>
            </a:r>
            <a:br>
              <a:rPr lang="de-AT" sz="16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</a:br>
            <a: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- Sobre o que é que o discurso incidiu?</a:t>
            </a:r>
          </a:p>
          <a:p>
            <a:pPr>
              <a:lnSpc>
                <a:spcPct val="100000"/>
              </a:lnSpc>
            </a:pPr>
            <a:r>
              <a:rPr lang="de-AT" sz="1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       - Quais foram os aspetos mais importantes do discurso?</a:t>
            </a: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160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1600" b="1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Notas finais</a:t>
            </a: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1706563" y="1687513"/>
            <a:ext cx="950912" cy="40497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1706563" y="1687513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8"/>
          <p:cNvSpPr>
            <a:spLocks/>
          </p:cNvSpPr>
          <p:nvPr/>
        </p:nvSpPr>
        <p:spPr bwMode="auto">
          <a:xfrm>
            <a:off x="496888" y="1841500"/>
            <a:ext cx="1059585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1 </a:t>
            </a:r>
            <a:r>
              <a:rPr sz="2000" dirty="0" err="1">
                <a:solidFill>
                  <a:schemeClr val="tx1"/>
                </a:solidFill>
                <a:latin typeface="Lucida Grande"/>
              </a:rPr>
              <a:t>minut</a:t>
            </a:r>
            <a:r>
              <a:rPr lang="pt-PT" sz="2000" dirty="0">
                <a:solidFill>
                  <a:schemeClr val="tx1"/>
                </a:solidFill>
                <a:latin typeface="Lucida Grande"/>
              </a:rPr>
              <a:t>o</a:t>
            </a:r>
            <a:endParaRPr sz="20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14" name="Rectangle 9"/>
          <p:cNvSpPr>
            <a:spLocks/>
          </p:cNvSpPr>
          <p:nvPr/>
        </p:nvSpPr>
        <p:spPr bwMode="auto">
          <a:xfrm>
            <a:off x="496888" y="5064125"/>
            <a:ext cx="1059585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1 </a:t>
            </a:r>
            <a:r>
              <a:rPr sz="2000" dirty="0" err="1">
                <a:solidFill>
                  <a:schemeClr val="tx1"/>
                </a:solidFill>
                <a:latin typeface="Lucida Grande"/>
              </a:rPr>
              <a:t>minut</a:t>
            </a:r>
            <a:r>
              <a:rPr lang="pt-PT" sz="2000" dirty="0">
                <a:solidFill>
                  <a:schemeClr val="tx1"/>
                </a:solidFill>
                <a:latin typeface="Lucida Grande"/>
              </a:rPr>
              <a:t>o</a:t>
            </a:r>
            <a:endParaRPr sz="20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15" name="Rectangle 10"/>
          <p:cNvSpPr>
            <a:spLocks/>
          </p:cNvSpPr>
          <p:nvPr/>
        </p:nvSpPr>
        <p:spPr bwMode="auto">
          <a:xfrm>
            <a:off x="363538" y="3303588"/>
            <a:ext cx="1187826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3 </a:t>
            </a:r>
            <a:r>
              <a:rPr sz="2000" dirty="0" err="1">
                <a:solidFill>
                  <a:schemeClr val="tx1"/>
                </a:solidFill>
                <a:latin typeface="Lucida Grande"/>
              </a:rPr>
              <a:t>minut</a:t>
            </a:r>
            <a:r>
              <a:rPr lang="pt-PT" sz="2000" dirty="0">
                <a:solidFill>
                  <a:schemeClr val="tx1"/>
                </a:solidFill>
                <a:latin typeface="Lucida Grande"/>
              </a:rPr>
              <a:t>o</a:t>
            </a:r>
            <a:r>
              <a:rPr sz="2000" dirty="0">
                <a:solidFill>
                  <a:schemeClr val="tx1"/>
                </a:solidFill>
                <a:latin typeface="Lucida Grande"/>
              </a:rPr>
              <a:t>s</a:t>
            </a: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21582" y="2104231"/>
            <a:ext cx="3889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AutoShape 12"/>
          <p:cNvSpPr>
            <a:spLocks/>
          </p:cNvSpPr>
          <p:nvPr/>
        </p:nvSpPr>
        <p:spPr bwMode="auto">
          <a:xfrm rot="10800000">
            <a:off x="1706563" y="4927600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15232" y="4534694"/>
            <a:ext cx="3873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31901" y="5427662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" name="Rectangle 16"/>
          <p:cNvSpPr>
            <a:spLocks/>
          </p:cNvSpPr>
          <p:nvPr/>
        </p:nvSpPr>
        <p:spPr bwMode="auto">
          <a:xfrm>
            <a:off x="3016250" y="4927600"/>
            <a:ext cx="962025" cy="654050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  <a:r>
              <a:rPr lang="pt-PT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.</a:t>
            </a:r>
            <a:endParaRPr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Grande"/>
            </a:endParaRPr>
          </a:p>
        </p:txBody>
      </p:sp>
      <p:sp>
        <p:nvSpPr>
          <p:cNvPr id="22" name="Rectangle 17"/>
          <p:cNvSpPr>
            <a:spLocks/>
          </p:cNvSpPr>
          <p:nvPr/>
        </p:nvSpPr>
        <p:spPr bwMode="auto">
          <a:xfrm>
            <a:off x="3016250" y="2497138"/>
            <a:ext cx="962025" cy="2430462"/>
          </a:xfrm>
          <a:prstGeom prst="rect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3 min</a:t>
            </a:r>
            <a:r>
              <a:rPr lang="pt-PT" sz="28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.</a:t>
            </a:r>
            <a:endParaRPr sz="28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Grande"/>
            </a:endParaRPr>
          </a:p>
        </p:txBody>
      </p:sp>
      <p:sp>
        <p:nvSpPr>
          <p:cNvPr id="23" name="Rectangle 18"/>
          <p:cNvSpPr>
            <a:spLocks/>
          </p:cNvSpPr>
          <p:nvPr/>
        </p:nvSpPr>
        <p:spPr bwMode="auto">
          <a:xfrm>
            <a:off x="3016250" y="1852613"/>
            <a:ext cx="962025" cy="644525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  <a:r>
              <a:rPr lang="pt-PT" sz="1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.</a:t>
            </a:r>
            <a:endParaRPr sz="16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Grande"/>
            </a:endParaRPr>
          </a:p>
        </p:txBody>
      </p:sp>
      <p:sp>
        <p:nvSpPr>
          <p:cNvPr id="24" name="AutoShape 19"/>
          <p:cNvSpPr>
            <a:spLocks/>
          </p:cNvSpPr>
          <p:nvPr/>
        </p:nvSpPr>
        <p:spPr bwMode="auto">
          <a:xfrm>
            <a:off x="3016250" y="1687513"/>
            <a:ext cx="949325" cy="15398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583" y="0"/>
                </a:moveTo>
                <a:lnTo>
                  <a:pt x="21017" y="0"/>
                </a:lnTo>
                <a:cubicBezTo>
                  <a:pt x="21339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261" y="0"/>
                  <a:pt x="583" y="0"/>
                </a:cubicBezTo>
                <a:close/>
                <a:moveTo>
                  <a:pt x="583" y="0"/>
                </a:moveTo>
              </a:path>
            </a:pathLst>
          </a:cu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grpSp>
        <p:nvGrpSpPr>
          <p:cNvPr id="25" name="Group 20"/>
          <p:cNvGrpSpPr>
            <a:grpSpLocks/>
          </p:cNvGrpSpPr>
          <p:nvPr/>
        </p:nvGrpSpPr>
        <p:grpSpPr bwMode="auto">
          <a:xfrm>
            <a:off x="3016250" y="5581650"/>
            <a:ext cx="949325" cy="155575"/>
            <a:chOff x="0" y="0"/>
            <a:chExt cx="598" cy="98"/>
          </a:xfrm>
        </p:grpSpPr>
        <p:sp>
          <p:nvSpPr>
            <p:cNvPr id="26" name="AutoShape 21"/>
            <p:cNvSpPr>
              <a:spLocks/>
            </p:cNvSpPr>
            <p:nvPr/>
          </p:nvSpPr>
          <p:spPr bwMode="auto">
            <a:xfrm rot="10800000">
              <a:off x="0" y="0"/>
              <a:ext cx="598" cy="9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590" y="0"/>
                  </a:moveTo>
                  <a:lnTo>
                    <a:pt x="21010" y="0"/>
                  </a:lnTo>
                  <a:cubicBezTo>
                    <a:pt x="21336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264" y="0"/>
                    <a:pt x="590" y="0"/>
                  </a:cubicBezTo>
                  <a:close/>
                  <a:moveTo>
                    <a:pt x="590" y="0"/>
                  </a:moveTo>
                </a:path>
              </a:pathLst>
            </a:custGeom>
            <a:gradFill rotWithShape="0">
              <a:gsLst>
                <a:gs pos="0">
                  <a:srgbClr val="FF953D"/>
                </a:gs>
                <a:gs pos="100000">
                  <a:srgbClr val="FFE2CA"/>
                </a:gs>
              </a:gsLst>
              <a:lin ang="5400000" scaled="1"/>
            </a:gradFill>
            <a:ln w="9525">
              <a:solidFill>
                <a:srgbClr val="F59240"/>
              </a:solidFill>
              <a:round/>
              <a:headEnd/>
              <a:tailEnd/>
            </a:ln>
            <a:effectLst>
              <a:outerShdw blurRad="38100"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pic>
        <p:nvPicPr>
          <p:cNvPr id="27" name="Imagem 26">
            <a:extLst>
              <a:ext uri="{FF2B5EF4-FFF2-40B4-BE49-F238E27FC236}">
                <a16:creationId xmlns:a16="http://schemas.microsoft.com/office/drawing/2014/main" id="{4BC2C0B7-65C6-4E8B-84CF-D50AA04B61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28" name="Imagem 18">
            <a:extLst>
              <a:ext uri="{FF2B5EF4-FFF2-40B4-BE49-F238E27FC236}">
                <a16:creationId xmlns:a16="http://schemas.microsoft.com/office/drawing/2014/main" id="{34E23EEE-6171-4D90-B44D-C7B0AC24E7D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31" name="Imagem 30">
            <a:extLst>
              <a:ext uri="{FF2B5EF4-FFF2-40B4-BE49-F238E27FC236}">
                <a16:creationId xmlns:a16="http://schemas.microsoft.com/office/drawing/2014/main" id="{A099C963-FBE9-4E09-89F6-49CEF73AF37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4FA3ED83-B9C4-4F7D-ADD5-2117F38D9FDE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8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utoUpdateAnimBg="0"/>
      <p:bldP spid="14" grpId="0" autoUpdateAnimBg="0"/>
      <p:bldP spid="15" grpId="0" autoUpdateAnimBg="0"/>
      <p:bldP spid="21" grpId="0" animBg="1" autoUpdateAnimBg="0"/>
      <p:bldP spid="22" grpId="0" animBg="1" autoUpdateAnimBg="0"/>
      <p:bldP spid="2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42640" y="992880"/>
            <a:ext cx="8701920" cy="476856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F941565-6310-49CB-8FB4-8974C48933C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/>
          </a:p>
        </p:txBody>
      </p:sp>
      <p:pic>
        <p:nvPicPr>
          <p:cNvPr id="186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Modelo A.A.E.R.</a:t>
            </a:r>
            <a:endParaRPr dirty="0"/>
          </a:p>
        </p:txBody>
      </p:sp>
      <p:sp>
        <p:nvSpPr>
          <p:cNvPr id="188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242640" y="1305640"/>
            <a:ext cx="8701919" cy="46966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22288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b="1" i="1" dirty="0" err="1">
                <a:solidFill>
                  <a:srgbClr val="64AD1E"/>
                </a:solidFill>
                <a:latin typeface="Calibri"/>
              </a:rPr>
              <a:t>A</a:t>
            </a:r>
            <a:r>
              <a:rPr lang="en-GB" sz="2400" i="1" dirty="0" err="1">
                <a:solidFill>
                  <a:srgbClr val="64AD1E"/>
                </a:solidFill>
                <a:latin typeface="Calibri"/>
              </a:rPr>
              <a:t>firma</a:t>
            </a:r>
            <a:br>
              <a:rPr lang="en-GB" sz="2000" dirty="0">
                <a:solidFill>
                  <a:srgbClr val="000000"/>
                </a:solidFill>
                <a:latin typeface="Calibri"/>
              </a:rPr>
            </a:br>
            <a:r>
              <a:rPr lang="en-GB" sz="2000" dirty="0" err="1">
                <a:solidFill>
                  <a:srgbClr val="000000"/>
                </a:solidFill>
                <a:latin typeface="Calibri"/>
              </a:rPr>
              <a:t>Faz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uma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afirmação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.</a:t>
            </a:r>
            <a:br>
              <a:rPr lang="en-GB" sz="2000" dirty="0">
                <a:solidFill>
                  <a:srgbClr val="000000"/>
                </a:solidFill>
                <a:latin typeface="Calibri"/>
              </a:rPr>
            </a:br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pPr marL="522288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b="1" i="1" dirty="0">
                <a:solidFill>
                  <a:srgbClr val="64AD1E"/>
                </a:solidFill>
                <a:latin typeface="Calibri"/>
              </a:rPr>
              <a:t>A</a:t>
            </a:r>
            <a:r>
              <a:rPr lang="en-GB" sz="2400" i="1" dirty="0">
                <a:solidFill>
                  <a:srgbClr val="64AD1E"/>
                </a:solidFill>
                <a:latin typeface="Calibri"/>
              </a:rPr>
              <a:t>rgumenta</a:t>
            </a:r>
            <a:br>
              <a:rPr lang="en-GB" sz="2000" dirty="0">
                <a:solidFill>
                  <a:srgbClr val="000000"/>
                </a:solidFill>
                <a:latin typeface="Calibri"/>
              </a:rPr>
            </a:br>
            <a:r>
              <a:rPr lang="en-GB" sz="2000" dirty="0" err="1">
                <a:solidFill>
                  <a:srgbClr val="000000"/>
                </a:solidFill>
                <a:latin typeface="Calibri"/>
              </a:rPr>
              <a:t>Analisa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situação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. </a:t>
            </a:r>
            <a:br>
              <a:rPr lang="en-GB" sz="2000" dirty="0">
                <a:solidFill>
                  <a:srgbClr val="000000"/>
                </a:solidFill>
                <a:latin typeface="Calibri"/>
              </a:rPr>
            </a:br>
            <a:r>
              <a:rPr lang="en-GB" sz="2000" dirty="0" err="1">
                <a:solidFill>
                  <a:srgbClr val="000000"/>
                </a:solidFill>
                <a:latin typeface="Calibri"/>
              </a:rPr>
              <a:t>Justifica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tua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afirmação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.</a:t>
            </a:r>
            <a:br>
              <a:rPr lang="en-GB" sz="2000" dirty="0">
                <a:solidFill>
                  <a:srgbClr val="000000"/>
                </a:solidFill>
                <a:latin typeface="Calibri"/>
              </a:rPr>
            </a:br>
            <a:endParaRPr lang="en-GB" sz="2000" i="1" dirty="0">
              <a:solidFill>
                <a:srgbClr val="000000"/>
              </a:solidFill>
              <a:latin typeface="Calibri"/>
            </a:endParaRPr>
          </a:p>
          <a:p>
            <a:pPr marL="522288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b="1" i="1" dirty="0" err="1">
                <a:solidFill>
                  <a:srgbClr val="64AD1E"/>
                </a:solidFill>
                <a:latin typeface="Calibri"/>
              </a:rPr>
              <a:t>E</a:t>
            </a:r>
            <a:r>
              <a:rPr lang="en-GB" sz="2400" i="1" dirty="0" err="1">
                <a:solidFill>
                  <a:srgbClr val="64AD1E"/>
                </a:solidFill>
                <a:latin typeface="Calibri"/>
              </a:rPr>
              <a:t>xemplifica</a:t>
            </a:r>
            <a:br>
              <a:rPr lang="en-GB" sz="2000" dirty="0">
                <a:solidFill>
                  <a:srgbClr val="000000"/>
                </a:solidFill>
                <a:latin typeface="Calibri"/>
              </a:rPr>
            </a:br>
            <a:r>
              <a:rPr lang="en-GB" sz="2000" dirty="0" err="1">
                <a:solidFill>
                  <a:srgbClr val="000000"/>
                </a:solidFill>
                <a:latin typeface="Calibri"/>
              </a:rPr>
              <a:t>Apresenta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exemplos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que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tornem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o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teu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argumento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mais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claro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e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tangível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.</a:t>
            </a:r>
            <a:br>
              <a:rPr lang="en-GB" sz="2000" dirty="0">
                <a:solidFill>
                  <a:srgbClr val="000000"/>
                </a:solidFill>
                <a:latin typeface="Calibri"/>
              </a:rPr>
            </a:br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pPr marL="522288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400" b="1" i="1" dirty="0" err="1">
                <a:solidFill>
                  <a:srgbClr val="64AD1E"/>
                </a:solidFill>
                <a:latin typeface="Calibri"/>
              </a:rPr>
              <a:t>R</a:t>
            </a:r>
            <a:r>
              <a:rPr lang="en-GB" sz="2400" i="1" dirty="0" err="1">
                <a:solidFill>
                  <a:srgbClr val="64AD1E"/>
                </a:solidFill>
                <a:latin typeface="Calibri"/>
              </a:rPr>
              <a:t>elaciona</a:t>
            </a:r>
            <a:br>
              <a:rPr lang="en-GB" sz="2000" dirty="0">
                <a:solidFill>
                  <a:srgbClr val="000000"/>
                </a:solidFill>
                <a:latin typeface="Calibri"/>
              </a:rPr>
            </a:br>
            <a:r>
              <a:rPr lang="en-GB" sz="2000" dirty="0" err="1">
                <a:solidFill>
                  <a:srgbClr val="000000"/>
                </a:solidFill>
                <a:latin typeface="Calibri"/>
              </a:rPr>
              <a:t>Interrelaciona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o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teu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argumento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/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afirmação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com o debate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em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geral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6F24CA8C-56BD-437F-9462-FBA4DD0DC7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8D68EF97-4AD3-4419-990E-ECF551589F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7B014BBF-7D06-4277-960A-5298A7FAE2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0F24D0DB-5C0F-44E9-845A-445ED1EA866C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42640" y="992880"/>
            <a:ext cx="8701920" cy="5173636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1B1A216-F5C3-409E-936B-5540E191717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/>
          </a:p>
        </p:txBody>
      </p:sp>
      <p:pic>
        <p:nvPicPr>
          <p:cNvPr id="195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Pontos de Informação</a:t>
            </a:r>
            <a:endParaRPr dirty="0"/>
          </a:p>
        </p:txBody>
      </p:sp>
      <p:sp>
        <p:nvSpPr>
          <p:cNvPr id="197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500400" y="1194044"/>
            <a:ext cx="8316360" cy="517363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Obrigam os oradores a definir as suas posições ou argumentos de forma mais precisa.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Apenas podem ser realizados por membros da equipa da oposição. Para indicarem que desejam fazer um Ponto de Informação, estes oradores devem levantar-se.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O orador que tem a palavra pode declinar a realização de um ponto de informação. 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Depois de uma interpelação, a discussão não deverá estender-se.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Os pontos de informação não são permitidos durante o "período protegido" (2-4 minutos).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80FE99B3-9034-4D7B-9E2E-BE32E9477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2BEA0013-502E-47CD-8CAB-A0D22E15B0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1AF1903D-81E1-42B7-95EB-02A02DE4BD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0227BEE6-7F5A-42C5-A58B-BE589DEF176E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42640" y="992880"/>
            <a:ext cx="8701920" cy="492084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EB1E74-958B-46D7-B1C6-2EAB1A22E6E8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/>
          </a:p>
        </p:txBody>
      </p:sp>
      <p:pic>
        <p:nvPicPr>
          <p:cNvPr id="204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Tempo de preparação</a:t>
            </a:r>
            <a:endParaRPr dirty="0"/>
          </a:p>
        </p:txBody>
      </p:sp>
      <p:sp>
        <p:nvSpPr>
          <p:cNvPr id="206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15 minutos de preparação</a:t>
            </a: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Estabelecer as posições dos oradores.</a:t>
            </a: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Definir a estratégia de equipa.</a:t>
            </a: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Não são permitidas ajudas.</a:t>
            </a: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Um dos elementos do júri declara que o debate vai começar.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FD064482-6008-42C5-A45E-1058FD83FF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96BBEF4E-A72A-4359-AE22-8D8ED0BBE5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A45CD022-CC11-41FD-B47A-5AAE1C88C1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178" y="6265607"/>
            <a:ext cx="656280" cy="436616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0B98249C-E193-491E-92F5-4EA460A62326}"/>
              </a:ext>
            </a:extLst>
          </p:cNvPr>
          <p:cNvSpPr txBox="1"/>
          <p:nvPr/>
        </p:nvSpPr>
        <p:spPr>
          <a:xfrm>
            <a:off x="7503458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42640" y="992880"/>
            <a:ext cx="8701920" cy="5130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8D9BE2B-F0BC-431F-BE40-B73BDE4A9C6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8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"Receita" para um Clube de Debate</a:t>
            </a:r>
            <a:endParaRPr dirty="0"/>
          </a:p>
        </p:txBody>
      </p:sp>
      <p:sp>
        <p:nvSpPr>
          <p:cNvPr id="8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de-AT" sz="2400" b="1" dirty="0">
                <a:solidFill>
                  <a:srgbClr val="000000"/>
                </a:solidFill>
                <a:latin typeface="Calibri"/>
              </a:rPr>
              <a:t>Ingredientes para o debate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b="1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1 </a:t>
            </a:r>
            <a:r>
              <a:rPr lang="de-AT" sz="2400" b="1" dirty="0">
                <a:solidFill>
                  <a:srgbClr val="64AD1E"/>
                </a:solidFill>
                <a:latin typeface="Calibri"/>
              </a:rPr>
              <a:t>professor/a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motivado/a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6 </a:t>
            </a:r>
            <a:r>
              <a:rPr lang="de-AT" sz="2400" b="1" dirty="0">
                <a:solidFill>
                  <a:srgbClr val="64AD1E"/>
                </a:solidFill>
                <a:latin typeface="Calibri"/>
              </a:rPr>
              <a:t>alunos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interessados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1 </a:t>
            </a:r>
            <a:r>
              <a:rPr lang="de-AT" sz="2400" b="1" dirty="0">
                <a:solidFill>
                  <a:srgbClr val="64AD1E"/>
                </a:solidFill>
                <a:latin typeface="Calibri"/>
              </a:rPr>
              <a:t>sala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(4 mesas, cadeiras)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</a:pPr>
            <a:r>
              <a:rPr lang="de-AT" sz="2400" b="1" dirty="0">
                <a:solidFill>
                  <a:srgbClr val="000000"/>
                </a:solidFill>
                <a:latin typeface="Calibri"/>
              </a:rPr>
              <a:t>Instruções</a:t>
            </a:r>
          </a:p>
          <a:p>
            <a:pPr marL="457200" indent="-457200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de-AT" sz="2400" b="1" dirty="0">
              <a:solidFill>
                <a:srgbClr val="000000"/>
              </a:solidFill>
              <a:latin typeface="Calibri"/>
            </a:endParaRPr>
          </a:p>
          <a:p>
            <a:pPr marL="457200" indent="-4572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Coloque os ingredientes na sala e deixe-os a cozinhar em lume brando durante cerca de 2 horas.</a:t>
            </a:r>
          </a:p>
          <a:p>
            <a:pPr marL="457200" indent="-4572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O resto surgirá naturalmente.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1"/>
          <a:stretch/>
        </p:blipFill>
        <p:spPr bwMode="auto">
          <a:xfrm>
            <a:off x="4593600" y="1559257"/>
            <a:ext cx="372897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D37D7395-20BE-4893-ADAD-E75C15F8A2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9" name="Imagem 18">
            <a:extLst>
              <a:ext uri="{FF2B5EF4-FFF2-40B4-BE49-F238E27FC236}">
                <a16:creationId xmlns:a16="http://schemas.microsoft.com/office/drawing/2014/main" id="{A69D01DA-7823-4C3F-AE68-48396FDF115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4D6EB129-45F7-4FB2-9C29-C287DACD688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CF187798-9300-4245-BE8C-E8A2A5116E39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66141" y="983323"/>
            <a:ext cx="8701920" cy="4930397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Dicas para o debate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741443" y="1649880"/>
            <a:ext cx="8399317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Justifica sempre as tuas afirmações. 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Toma notas.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Regista palavras-chave que possam ser úteis para o teu discurso.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Leva contigo um relógio para cronometrares a tua intervenção.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Lembra-te: Não compliques. 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E2FC1F68-B65B-424E-A1E3-6497C269A6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7423A519-E44C-46BA-A9CB-46DDE9C427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843C3836-551C-4D60-85D3-81FBEAA0D34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F4459828-159A-44F9-8905-D9840F4ECF64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21040" y="992880"/>
            <a:ext cx="8701920" cy="479736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Avaliação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955800" y="1414348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800" dirty="0">
                <a:solidFill>
                  <a:srgbClr val="000000"/>
                </a:solidFill>
                <a:latin typeface="Calibri"/>
              </a:rPr>
              <a:t>Conteúdo </a:t>
            </a:r>
            <a:r>
              <a:rPr lang="de-AT" sz="2800" b="1" dirty="0">
                <a:solidFill>
                  <a:srgbClr val="64AD1E"/>
                </a:solidFill>
                <a:latin typeface="Calibri"/>
              </a:rPr>
              <a:t>40%</a:t>
            </a:r>
          </a:p>
          <a:p>
            <a:pPr>
              <a:lnSpc>
                <a:spcPct val="100000"/>
              </a:lnSpc>
            </a:pPr>
            <a:r>
              <a:rPr lang="de-AT" sz="2800" i="1" dirty="0">
                <a:solidFill>
                  <a:srgbClr val="000000"/>
                </a:solidFill>
                <a:latin typeface="Calibri"/>
              </a:rPr>
              <a:t>      O que foi dito?</a:t>
            </a: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8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800" dirty="0">
                <a:solidFill>
                  <a:srgbClr val="000000"/>
                </a:solidFill>
                <a:latin typeface="Calibri"/>
              </a:rPr>
              <a:t>Estilo </a:t>
            </a:r>
            <a:r>
              <a:rPr lang="de-AT" sz="2800" b="1" dirty="0">
                <a:solidFill>
                  <a:srgbClr val="64AD1E"/>
                </a:solidFill>
                <a:latin typeface="Calibri"/>
              </a:rPr>
              <a:t>40%</a:t>
            </a:r>
            <a:br>
              <a:rPr lang="de-AT" sz="2800" dirty="0">
                <a:solidFill>
                  <a:srgbClr val="000000"/>
                </a:solidFill>
                <a:latin typeface="Calibri"/>
              </a:rPr>
            </a:br>
            <a:r>
              <a:rPr lang="de-AT" sz="2800" i="1" dirty="0">
                <a:solidFill>
                  <a:srgbClr val="000000"/>
                </a:solidFill>
                <a:latin typeface="Calibri"/>
              </a:rPr>
              <a:t>Como é que foi dito? </a:t>
            </a: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8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800" dirty="0">
                <a:solidFill>
                  <a:srgbClr val="000000"/>
                </a:solidFill>
                <a:latin typeface="Calibri"/>
              </a:rPr>
              <a:t>Estratégia </a:t>
            </a:r>
            <a:r>
              <a:rPr lang="de-AT" sz="2800" b="1" dirty="0">
                <a:solidFill>
                  <a:srgbClr val="64AD1E"/>
                </a:solidFill>
                <a:latin typeface="Calibri"/>
              </a:rPr>
              <a:t>20% </a:t>
            </a:r>
            <a:br>
              <a:rPr lang="de-AT" sz="2800" dirty="0">
                <a:solidFill>
                  <a:srgbClr val="000000"/>
                </a:solidFill>
                <a:latin typeface="Calibri"/>
              </a:rPr>
            </a:br>
            <a:r>
              <a:rPr lang="de-AT" sz="2800" i="1" dirty="0">
                <a:solidFill>
                  <a:srgbClr val="000000"/>
                </a:solidFill>
                <a:latin typeface="Calibri"/>
              </a:rPr>
              <a:t>De que forma foi explicado? 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136C021A-E6B9-4F7C-9542-465EB30A4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E0B99062-34E8-4A54-83CB-961C88C147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318B7015-A2E3-412D-814F-344FA141C7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F17FD6FE-7B97-48C6-AE2F-6C2EDFF082B0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  <p:extLst>
      <p:ext uri="{BB962C8B-B14F-4D97-AF65-F5344CB8AC3E}">
        <p14:creationId xmlns:p14="http://schemas.microsoft.com/office/powerpoint/2010/main" val="10174092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479736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22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Avaliação – Escala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2970143" y="1123457"/>
            <a:ext cx="3484462" cy="33912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14350" indent="-514350">
              <a:buClr>
                <a:srgbClr val="64AD1E"/>
              </a:buClr>
              <a:buFont typeface="Impact" panose="020B0806030902050204" pitchFamily="34" charset="0"/>
              <a:buAutoNum type="arabicPeriod"/>
            </a:pPr>
            <a:r>
              <a:rPr lang="en-GB" altLang="de-DE" sz="2400" dirty="0">
                <a:latin typeface="Calibri" charset="0"/>
                <a:ea typeface="Calibri" charset="0"/>
                <a:cs typeface="Calibri" charset="0"/>
              </a:rPr>
              <a:t>Excecional</a:t>
            </a:r>
          </a:p>
          <a:p>
            <a:pPr marL="514350" indent="-514350">
              <a:buClr>
                <a:srgbClr val="64AD1E"/>
              </a:buClr>
              <a:buFont typeface="Impact" panose="020B0806030902050204" pitchFamily="34" charset="0"/>
              <a:buAutoNum type="arabicPeriod"/>
            </a:pP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Excelente</a:t>
            </a:r>
            <a:endParaRPr lang="en-GB" altLang="de-DE" sz="2400" dirty="0">
              <a:latin typeface="Calibri" charset="0"/>
              <a:ea typeface="Calibri" charset="0"/>
              <a:cs typeface="Calibri" charset="0"/>
            </a:endParaRPr>
          </a:p>
          <a:p>
            <a:pPr marL="514350" indent="-514350">
              <a:buClr>
                <a:srgbClr val="64AD1E"/>
              </a:buClr>
              <a:buFont typeface="Impact" panose="020B0806030902050204" pitchFamily="34" charset="0"/>
              <a:buAutoNum type="arabicPeriod"/>
            </a:pP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Ótimo</a:t>
            </a:r>
            <a:endParaRPr lang="en-GB" altLang="de-DE" sz="2400" dirty="0">
              <a:latin typeface="Calibri" charset="0"/>
              <a:ea typeface="Calibri" charset="0"/>
              <a:cs typeface="Calibri" charset="0"/>
            </a:endParaRPr>
          </a:p>
          <a:p>
            <a:pPr marL="514350" indent="-514350">
              <a:buClr>
                <a:srgbClr val="64AD1E"/>
              </a:buClr>
              <a:buFont typeface="Impact" panose="020B0806030902050204" pitchFamily="34" charset="0"/>
              <a:buAutoNum type="arabicPeriod"/>
            </a:pP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Muito</a:t>
            </a:r>
            <a:r>
              <a:rPr lang="en-GB" altLang="de-DE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bom</a:t>
            </a:r>
            <a:endParaRPr lang="en-GB" altLang="de-DE" sz="2400" dirty="0">
              <a:latin typeface="Calibri" charset="0"/>
              <a:ea typeface="Calibri" charset="0"/>
              <a:cs typeface="Calibri" charset="0"/>
            </a:endParaRPr>
          </a:p>
          <a:p>
            <a:pPr marL="514350" indent="-514350">
              <a:buClr>
                <a:srgbClr val="64AD1E"/>
              </a:buClr>
              <a:buFont typeface="Impact" panose="020B0806030902050204" pitchFamily="34" charset="0"/>
              <a:buAutoNum type="arabicPeriod"/>
            </a:pP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Bom</a:t>
            </a:r>
            <a:endParaRPr lang="en-GB" altLang="de-DE" sz="2400" dirty="0">
              <a:latin typeface="Calibri" charset="0"/>
              <a:ea typeface="Calibri" charset="0"/>
              <a:cs typeface="Calibri" charset="0"/>
            </a:endParaRPr>
          </a:p>
          <a:p>
            <a:pPr marL="514350" indent="-514350">
              <a:buClr>
                <a:srgbClr val="64AD1E"/>
              </a:buClr>
              <a:buFont typeface="Impact" panose="020B0806030902050204" pitchFamily="34" charset="0"/>
              <a:buAutoNum type="arabicPeriod"/>
            </a:pP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Satisfatório</a:t>
            </a:r>
            <a:endParaRPr lang="en-GB" altLang="de-DE" sz="2400" dirty="0">
              <a:latin typeface="Calibri" charset="0"/>
              <a:ea typeface="Calibri" charset="0"/>
              <a:cs typeface="Calibri" charset="0"/>
            </a:endParaRPr>
          </a:p>
          <a:p>
            <a:pPr marL="514350" indent="-514350">
              <a:buClr>
                <a:srgbClr val="64AD1E"/>
              </a:buClr>
              <a:buFont typeface="Impact" panose="020B0806030902050204" pitchFamily="34" charset="0"/>
              <a:buAutoNum type="arabicPeriod"/>
            </a:pP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Suficiente</a:t>
            </a:r>
            <a:endParaRPr lang="en-GB" altLang="de-DE" sz="2400" dirty="0">
              <a:latin typeface="Calibri" charset="0"/>
              <a:ea typeface="Calibri" charset="0"/>
              <a:cs typeface="Calibri" charset="0"/>
            </a:endParaRPr>
          </a:p>
          <a:p>
            <a:pPr marL="514350" indent="-514350">
              <a:buClr>
                <a:srgbClr val="64AD1E"/>
              </a:buClr>
              <a:buFont typeface="Impact" panose="020B0806030902050204" pitchFamily="34" charset="0"/>
              <a:buAutoNum type="arabicPeriod"/>
            </a:pPr>
            <a:r>
              <a:rPr lang="en-GB" altLang="de-DE" sz="2400" dirty="0">
                <a:latin typeface="Calibri" charset="0"/>
                <a:ea typeface="Calibri" charset="0"/>
                <a:cs typeface="Calibri" charset="0"/>
              </a:rPr>
              <a:t>O </a:t>
            </a: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mínimo</a:t>
            </a:r>
            <a:r>
              <a:rPr lang="en-GB" altLang="de-DE" sz="2400" dirty="0">
                <a:latin typeface="Calibri" charset="0"/>
                <a:ea typeface="Calibri" charset="0"/>
                <a:cs typeface="Calibri" charset="0"/>
              </a:rPr>
              <a:t> para </a:t>
            </a: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passar</a:t>
            </a:r>
            <a:endParaRPr lang="en-GB" altLang="de-DE" sz="2400" dirty="0">
              <a:latin typeface="Calibri" charset="0"/>
              <a:ea typeface="Calibri" charset="0"/>
              <a:cs typeface="Calibri" charset="0"/>
            </a:endParaRPr>
          </a:p>
          <a:p>
            <a:pPr marL="514350" indent="-514350">
              <a:buClr>
                <a:srgbClr val="64AD1E"/>
              </a:buClr>
              <a:buFont typeface="Impact" panose="020B0806030902050204" pitchFamily="34" charset="0"/>
              <a:buAutoNum type="arabicPeriod"/>
            </a:pP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Carece</a:t>
            </a:r>
            <a:r>
              <a:rPr lang="en-GB" altLang="de-DE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GB" altLang="de-DE" sz="2400" dirty="0" err="1">
                <a:latin typeface="Calibri" charset="0"/>
                <a:ea typeface="Calibri" charset="0"/>
                <a:cs typeface="Calibri" charset="0"/>
              </a:rPr>
              <a:t>melhorias</a:t>
            </a:r>
            <a:endParaRPr lang="en-GB" altLang="de-DE" sz="24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053BE3DF-5C8A-41CD-9C48-ED51025256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2744C274-2DFB-4E44-8B4F-2C31088C3B7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932C904D-67D5-4532-83D7-2D94667DBE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D93D7CB0-9546-47A9-AAB4-B86E98AB2EA0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EF30741-0650-423E-A946-0BD4D2B19D6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56" b="34299"/>
          <a:stretch/>
        </p:blipFill>
        <p:spPr>
          <a:xfrm>
            <a:off x="481616" y="4660565"/>
            <a:ext cx="8177167" cy="98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9911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48600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23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Avaliação – Estilo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26360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de-AT" sz="2200" b="1" dirty="0">
                <a:solidFill>
                  <a:srgbClr val="64AD1E"/>
                </a:solidFill>
                <a:latin typeface="Calibri"/>
              </a:rPr>
              <a:t>Positivo: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Atitude calma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Gestos de apoio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Modulação equilibrada da voz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i="1" dirty="0">
                <a:solidFill>
                  <a:srgbClr val="000000"/>
                </a:solidFill>
                <a:latin typeface="Calibri"/>
              </a:rPr>
              <a:t>Agradável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200" b="1" dirty="0">
                <a:solidFill>
                  <a:srgbClr val="FF0000"/>
                </a:solidFill>
                <a:latin typeface="Calibri"/>
              </a:rPr>
              <a:t>Negativo: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Atitude inquieta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Gestos dramáticos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Sem gestos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Gritos e sussuros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Linguagem incompreensível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200" i="1" dirty="0">
                <a:solidFill>
                  <a:srgbClr val="000000"/>
                </a:solidFill>
                <a:latin typeface="Calibri"/>
              </a:rPr>
              <a:t>Desagradável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0F9CC333-CB57-4834-AC11-77C72BDF3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280D972B-ADDC-4A2E-8D9F-8590648DDEB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E9800510-996E-4199-BC1C-9F2C6FF54B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92925284-8697-45BE-BF76-DBD31A8C885D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21DC674-FBFC-4A03-98FC-0480E2BCA7CE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130975" y="1658346"/>
            <a:ext cx="3476625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8069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479736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24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Avaliação – Estratégia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925560" y="126360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Avaliação relativa</a:t>
            </a:r>
            <a:br>
              <a:rPr lang="de-AT" sz="2000" dirty="0">
                <a:solidFill>
                  <a:srgbClr val="000000"/>
                </a:solidFill>
                <a:latin typeface="Calibri"/>
              </a:rPr>
            </a:br>
            <a:r>
              <a:rPr lang="de-AT" sz="2000" i="1" dirty="0">
                <a:solidFill>
                  <a:srgbClr val="000000"/>
                </a:solidFill>
                <a:latin typeface="Calibri"/>
              </a:rPr>
              <a:t>O que funciona no debate?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0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000" b="1" dirty="0">
                <a:solidFill>
                  <a:srgbClr val="64AD1E"/>
                </a:solidFill>
                <a:latin typeface="Calibri"/>
              </a:rPr>
              <a:t>Positivo: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Argumentos importantes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Questões controversas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Impacto sobre a realidade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Contestar a oposição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Priorização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Gestão do tempo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Foco sobre questões mais importantes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Interpelações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0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0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9A5A1BB7-7CDB-40F6-B674-337214AD78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E2D07838-A701-42C7-ADB7-6DA040FDD0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6A3310E3-1EF7-428C-AEC8-FC021A6590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FB54EF44-46BF-4585-B6FB-2C8AFA1FD467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  <p:extLst>
      <p:ext uri="{BB962C8B-B14F-4D97-AF65-F5344CB8AC3E}">
        <p14:creationId xmlns:p14="http://schemas.microsoft.com/office/powerpoint/2010/main" val="3510898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773640"/>
            <a:ext cx="8701920" cy="502668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25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-180" y="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Avaliação – Conteúdo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90718" y="1159560"/>
            <a:ext cx="7580363" cy="464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de-AT" sz="2000" b="1" dirty="0">
                <a:solidFill>
                  <a:srgbClr val="64AD1E"/>
                </a:solidFill>
                <a:latin typeface="Calibri"/>
              </a:rPr>
              <a:t>A fundamentação é a chave</a:t>
            </a:r>
            <a:r>
              <a:rPr lang="de-AT" sz="2000" dirty="0">
                <a:solidFill>
                  <a:srgbClr val="000000"/>
                </a:solidFill>
                <a:latin typeface="Calibri"/>
              </a:rPr>
              <a:t>: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 As rosas são bonitas porque são vermelhas --&gt; afirmação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 As rosas são bonitas porque são vermelhas.</a:t>
            </a:r>
          </a:p>
          <a:p>
            <a:pPr marL="611187" lvl="1" indent="-342900" algn="just"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O vermelho é uma cor apelativa para a maioria das pessoas, pois está associado a emoções positivas.</a:t>
            </a:r>
          </a:p>
          <a:p>
            <a:pPr marL="611187" lvl="1" indent="-342900" algn="just"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Por extensão, também as flores vermelhas (incluindo as rosas) são, de um modo geral, consideradas apelativas.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0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000" b="1" dirty="0">
                <a:solidFill>
                  <a:srgbClr val="64AD1E"/>
                </a:solidFill>
                <a:latin typeface="Calibri"/>
              </a:rPr>
              <a:t>Positivo: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Análise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Complexidade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Pressupostos comummente aceites como base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Afirmações não contraditórias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7D584247-F411-4E48-8D2B-2685A4DA17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E61A0F5E-09DD-4703-AD20-83E7561844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CEB1E4DD-F594-45EA-9166-D5F340F72C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65974F4A-979C-4E7B-81C4-5D98F357217C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  <p:extLst>
      <p:ext uri="{BB962C8B-B14F-4D97-AF65-F5344CB8AC3E}">
        <p14:creationId xmlns:p14="http://schemas.microsoft.com/office/powerpoint/2010/main" val="18536314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476856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26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324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ct val="0"/>
              </a:spcBef>
            </a:pPr>
            <a:r>
              <a:rPr lang="de-DE" sz="3200" dirty="0"/>
              <a:t>Agora é a tua vez!</a:t>
            </a:r>
          </a:p>
          <a:p>
            <a:pPr>
              <a:spcBef>
                <a:spcPct val="0"/>
              </a:spcBef>
            </a:pPr>
            <a:r>
              <a:rPr lang="de-DE" sz="3200" b="1" dirty="0">
                <a:solidFill>
                  <a:srgbClr val="64AD1E"/>
                </a:solidFill>
              </a:rPr>
              <a:t>Clube de Debate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7E4458D8-50B0-440C-8BF2-D0D2AFECBF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2" name="Imagem 18">
            <a:extLst>
              <a:ext uri="{FF2B5EF4-FFF2-40B4-BE49-F238E27FC236}">
                <a16:creationId xmlns:a16="http://schemas.microsoft.com/office/drawing/2014/main" id="{A9A8B43E-C49B-4CD3-919F-887109C5DD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05C3BC74-9D00-4E8B-A270-903D8EFA0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F437A74F-56D8-4C42-B1C5-F74184AB6C53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  <p:extLst>
      <p:ext uri="{BB962C8B-B14F-4D97-AF65-F5344CB8AC3E}">
        <p14:creationId xmlns:p14="http://schemas.microsoft.com/office/powerpoint/2010/main" val="11717262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492084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27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4" descr="ThinkstockPhotos-186380368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00" y="1041040"/>
            <a:ext cx="716280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89600" y="5445550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" charset="0"/>
                <a:ea typeface="Calibri" charset="0"/>
                <a:cs typeface="Calibri" charset="0"/>
              </a:rPr>
              <a:t>Fonte: www.thinkstockphotos.de Nr. </a:t>
            </a:r>
            <a:r>
              <a:rPr lang="is-IS" sz="1000" dirty="0">
                <a:latin typeface="Calibri" charset="0"/>
                <a:ea typeface="Calibri" charset="0"/>
                <a:cs typeface="Calibri" charset="0"/>
              </a:rPr>
              <a:t>186380368 </a:t>
            </a:r>
            <a:r>
              <a:rPr lang="de-DE" sz="1000" dirty="0" err="1">
                <a:latin typeface="Calibri" charset="0"/>
                <a:ea typeface="Calibri" charset="0"/>
                <a:cs typeface="Calibri" charset="0"/>
              </a:rPr>
              <a:t>bubbles</a:t>
            </a:r>
            <a:r>
              <a:rPr lang="de-DE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0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FBDE092F-BDA5-4116-A998-19172F420B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4" name="Imagem 18">
            <a:extLst>
              <a:ext uri="{FF2B5EF4-FFF2-40B4-BE49-F238E27FC236}">
                <a16:creationId xmlns:a16="http://schemas.microsoft.com/office/drawing/2014/main" id="{6635D705-8EE5-4FC7-9237-F23595F4596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DE7FA084-1976-43F0-87B7-E339BE280F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457F01EF-B4FD-4D4C-BE26-E3FB35EF2F25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  <p:extLst>
      <p:ext uri="{BB962C8B-B14F-4D97-AF65-F5344CB8AC3E}">
        <p14:creationId xmlns:p14="http://schemas.microsoft.com/office/powerpoint/2010/main" val="7355350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" name="Picture 4" descr="ThinkstockPhotos-477152289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175" y="1069551"/>
            <a:ext cx="4877651" cy="487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89600" y="6215972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" charset="0"/>
                <a:ea typeface="Calibri" charset="0"/>
                <a:cs typeface="Calibri" charset="0"/>
              </a:rPr>
              <a:t>Fonte: www.thinkstockphotos.de Nr. 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477152289 double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6716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1920" cy="4847481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384632B-ACED-4C17-82E5-EB02006829A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Tópicos para Debate</a:t>
            </a:r>
            <a:endParaRPr dirty="0"/>
          </a:p>
        </p:txBody>
      </p:sp>
      <p:sp>
        <p:nvSpPr>
          <p:cNvPr id="93" name="CustomShape 4"/>
          <p:cNvSpPr/>
          <p:nvPr/>
        </p:nvSpPr>
        <p:spPr>
          <a:xfrm>
            <a:off x="295583" y="1100318"/>
            <a:ext cx="8439073" cy="476480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0000"/>
              </a:lnSpc>
            </a:pPr>
            <a:r>
              <a:rPr lang="de-AT" sz="3200" dirty="0">
                <a:solidFill>
                  <a:srgbClr val="64AD1E"/>
                </a:solidFill>
                <a:latin typeface="Calibri"/>
              </a:rPr>
              <a:t>Todos os temas poderão ser considerados. </a:t>
            </a:r>
            <a:r>
              <a:rPr lang="de-AT" sz="3200" b="1" dirty="0">
                <a:solidFill>
                  <a:srgbClr val="64AD1E"/>
                </a:solidFill>
                <a:latin typeface="Calibri"/>
                <a:sym typeface="Wingdings"/>
              </a:rPr>
              <a:t></a:t>
            </a:r>
          </a:p>
          <a:p>
            <a:pPr marL="8890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O Ocidente pode impor os Direitos Humanos à escala global?</a:t>
            </a:r>
          </a:p>
          <a:p>
            <a:pPr marL="8890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O direito à proteção da imagem deve ser abolido?</a:t>
            </a:r>
          </a:p>
          <a:p>
            <a:pPr marL="8890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As </a:t>
            </a:r>
            <a:r>
              <a:rPr lang="de-AT" sz="2000" dirty="0">
                <a:latin typeface="Calibri"/>
              </a:rPr>
              <a:t>políticas de neutralidade, em países como a Áustria ou a Suíça, </a:t>
            </a:r>
            <a:r>
              <a:rPr lang="de-AT" sz="2000" dirty="0">
                <a:solidFill>
                  <a:srgbClr val="000000"/>
                </a:solidFill>
                <a:latin typeface="Calibri"/>
              </a:rPr>
              <a:t>devem ser abolidas?</a:t>
            </a:r>
          </a:p>
          <a:p>
            <a:pPr marL="8890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É necessária uma abordagem pan-europeia sobre o direito de asilo?</a:t>
            </a:r>
          </a:p>
          <a:p>
            <a:pPr marL="8890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latin typeface="Calibri"/>
              </a:rPr>
              <a:t>A educação religiosa deve ser </a:t>
            </a:r>
            <a:r>
              <a:rPr lang="de-AT" sz="2000" dirty="0">
                <a:solidFill>
                  <a:srgbClr val="000000"/>
                </a:solidFill>
                <a:latin typeface="Calibri"/>
              </a:rPr>
              <a:t>oferecida pelas escolas públicas?</a:t>
            </a:r>
          </a:p>
          <a:p>
            <a:pPr marL="8890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O Prémio Nobel da Paz deve passar a ser atribuído postumamente?</a:t>
            </a:r>
          </a:p>
          <a:p>
            <a:pPr marL="8890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A publicidade ao tabaco dever ser completamente banida?</a:t>
            </a:r>
          </a:p>
          <a:p>
            <a:pPr marL="8890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O </a:t>
            </a:r>
            <a:r>
              <a:rPr lang="de-AT" sz="2000" i="1" dirty="0">
                <a:solidFill>
                  <a:srgbClr val="000000"/>
                </a:solidFill>
                <a:latin typeface="Calibri"/>
              </a:rPr>
              <a:t>paintball</a:t>
            </a:r>
            <a:r>
              <a:rPr lang="de-AT" sz="2000" dirty="0">
                <a:solidFill>
                  <a:srgbClr val="000000"/>
                </a:solidFill>
                <a:latin typeface="Calibri"/>
              </a:rPr>
              <a:t> deve ser proibido?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968B8D6-BD19-41BD-8D2F-DCCB8EB12A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8" name="Imagem 18">
            <a:extLst>
              <a:ext uri="{FF2B5EF4-FFF2-40B4-BE49-F238E27FC236}">
                <a16:creationId xmlns:a16="http://schemas.microsoft.com/office/drawing/2014/main" id="{4512AED0-8589-45F0-8FCE-D4C8B5E657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3E9B8D4C-8F00-4AF2-98BD-0E2C7C5C424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6FC0A64A-045D-4F77-B58E-4D421A5889C5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19420" y="1111681"/>
            <a:ext cx="8701920" cy="4940863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40DC6A5-04FE-46DC-9673-BE5C486F9D1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/>
          </a:p>
        </p:txBody>
      </p:sp>
      <p:pic>
        <p:nvPicPr>
          <p:cNvPr id="9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Tipos de debate</a:t>
            </a:r>
            <a:endParaRPr dirty="0"/>
          </a:p>
        </p:txBody>
      </p:sp>
      <p:sp>
        <p:nvSpPr>
          <p:cNvPr id="98" name="CustomShape 4"/>
          <p:cNvSpPr/>
          <p:nvPr/>
        </p:nvSpPr>
        <p:spPr>
          <a:xfrm>
            <a:off x="609478" y="1395412"/>
            <a:ext cx="6864748" cy="51445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Debate sobre definições</a:t>
            </a:r>
            <a:br>
              <a:rPr lang="de-AT" sz="2400" dirty="0">
                <a:solidFill>
                  <a:srgbClr val="000000"/>
                </a:solidFill>
                <a:latin typeface="Calibri"/>
              </a:rPr>
            </a:br>
            <a:r>
              <a:rPr lang="de-AT" sz="2000" b="1" dirty="0">
                <a:solidFill>
                  <a:srgbClr val="64AD1E"/>
                </a:solidFill>
                <a:latin typeface="Calibri"/>
              </a:rPr>
              <a:t>Ex.: </a:t>
            </a:r>
            <a:r>
              <a:rPr lang="de-AT" sz="2000" dirty="0">
                <a:solidFill>
                  <a:srgbClr val="000000"/>
                </a:solidFill>
                <a:latin typeface="Calibri"/>
              </a:rPr>
              <a:t>Esta bancada acredita que o aborto é um assassinato.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Debate sobre valores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      </a:t>
            </a:r>
            <a:r>
              <a:rPr lang="de-AT" sz="2000" b="1" dirty="0">
                <a:solidFill>
                  <a:srgbClr val="64AD1E"/>
                </a:solidFill>
                <a:latin typeface="Calibri"/>
              </a:rPr>
              <a:t>Ex.: </a:t>
            </a:r>
            <a:r>
              <a:rPr lang="de-AT" sz="2000" dirty="0">
                <a:solidFill>
                  <a:srgbClr val="000000"/>
                </a:solidFill>
                <a:latin typeface="Calibri"/>
              </a:rPr>
              <a:t>Esta bancada acredita que os fins justificam os meios.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Debate sobre questões práticas</a:t>
            </a:r>
            <a:br>
              <a:rPr lang="de-AT" sz="2400" i="1" dirty="0">
                <a:solidFill>
                  <a:srgbClr val="000000"/>
                </a:solidFill>
                <a:latin typeface="Calibri"/>
              </a:rPr>
            </a:br>
            <a:r>
              <a:rPr lang="de-AT" sz="2000" b="1" dirty="0">
                <a:solidFill>
                  <a:srgbClr val="64AD1E"/>
                </a:solidFill>
                <a:latin typeface="Calibri"/>
              </a:rPr>
              <a:t>Ex.: </a:t>
            </a:r>
            <a:r>
              <a:rPr lang="de-AT" sz="2000" dirty="0">
                <a:solidFill>
                  <a:srgbClr val="000000"/>
                </a:solidFill>
                <a:latin typeface="Calibri"/>
              </a:rPr>
              <a:t>Esta bancada acredita que o Governo falhou.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Debate sobre estratégias</a:t>
            </a:r>
            <a:br>
              <a:rPr lang="de-AT" sz="2400" i="1" dirty="0">
                <a:solidFill>
                  <a:srgbClr val="000000"/>
                </a:solidFill>
                <a:latin typeface="Calibri"/>
              </a:rPr>
            </a:br>
            <a:r>
              <a:rPr lang="de-AT" sz="2000" b="1" dirty="0">
                <a:solidFill>
                  <a:srgbClr val="64AD1E"/>
                </a:solidFill>
                <a:latin typeface="Calibri"/>
              </a:rPr>
              <a:t>Ex.: </a:t>
            </a:r>
            <a:r>
              <a:rPr lang="de-AT" sz="2000" dirty="0">
                <a:solidFill>
                  <a:srgbClr val="000000"/>
                </a:solidFill>
                <a:latin typeface="Calibri"/>
              </a:rPr>
              <a:t>Esta bancada acredita que deveria ser introduzido um imposto sucessório de 50%.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7227735" y="4799784"/>
            <a:ext cx="1425575" cy="12271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>
            <a:off x="7578573" y="3571059"/>
            <a:ext cx="1074737" cy="2455863"/>
          </a:xfrm>
          <a:prstGeom prst="rect">
            <a:avLst/>
          </a:prstGeom>
          <a:solidFill>
            <a:srgbClr val="8DB3E2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7929410" y="2342334"/>
            <a:ext cx="723900" cy="3684588"/>
          </a:xfrm>
          <a:prstGeom prst="rect">
            <a:avLst/>
          </a:prstGeom>
          <a:solidFill>
            <a:srgbClr val="548DD4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8297710" y="1115197"/>
            <a:ext cx="355600" cy="4911725"/>
          </a:xfrm>
          <a:prstGeom prst="rect">
            <a:avLst/>
          </a:prstGeom>
          <a:solidFill>
            <a:srgbClr val="244061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7224560" y="5080000"/>
            <a:ext cx="1423988" cy="1227138"/>
          </a:xfrm>
          <a:prstGeom prst="rect">
            <a:avLst/>
          </a:prstGeom>
          <a:noFill/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12"/>
          <p:cNvSpPr>
            <a:spLocks/>
          </p:cNvSpPr>
          <p:nvPr/>
        </p:nvSpPr>
        <p:spPr bwMode="auto">
          <a:xfrm>
            <a:off x="7578573" y="3851275"/>
            <a:ext cx="1074737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7926235" y="2622550"/>
            <a:ext cx="722313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07F1EF5E-54B5-42AF-8A8B-B1A58A5C90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16" name="Imagem 18">
            <a:extLst>
              <a:ext uri="{FF2B5EF4-FFF2-40B4-BE49-F238E27FC236}">
                <a16:creationId xmlns:a16="http://schemas.microsoft.com/office/drawing/2014/main" id="{1E3079D6-4C4A-41A4-975D-B1C1737666B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42D0E984-62A4-4DAE-9358-E97590CFE4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B0385384-D290-4E1D-ABC3-C03BA4DD4E41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42640" y="992880"/>
            <a:ext cx="8701920" cy="5053908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8181927-1482-4F81-A0F8-DC5F84065F0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Debate Parlamentar Aberto (DPA)</a:t>
            </a:r>
            <a:endParaRPr dirty="0"/>
          </a:p>
        </p:txBody>
      </p:sp>
      <p:sp>
        <p:nvSpPr>
          <p:cNvPr id="7" name="Oval 5"/>
          <p:cNvSpPr>
            <a:spLocks/>
          </p:cNvSpPr>
          <p:nvPr/>
        </p:nvSpPr>
        <p:spPr bwMode="auto">
          <a:xfrm>
            <a:off x="5295615" y="4687888"/>
            <a:ext cx="1576388" cy="893762"/>
          </a:xfrm>
          <a:prstGeom prst="ellipse">
            <a:avLst/>
          </a:pr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8" name="Oval 6"/>
          <p:cNvSpPr>
            <a:spLocks/>
          </p:cNvSpPr>
          <p:nvPr/>
        </p:nvSpPr>
        <p:spPr bwMode="auto">
          <a:xfrm>
            <a:off x="6084603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54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Oval 7"/>
          <p:cNvSpPr>
            <a:spLocks/>
          </p:cNvSpPr>
          <p:nvPr/>
        </p:nvSpPr>
        <p:spPr bwMode="auto">
          <a:xfrm>
            <a:off x="1650715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03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/>
          </p:cNvSpPr>
          <p:nvPr/>
        </p:nvSpPr>
        <p:spPr bwMode="auto">
          <a:xfrm>
            <a:off x="52835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sz="1800" dirty="0" err="1">
                <a:solidFill>
                  <a:schemeClr val="tx1"/>
                </a:solidFill>
                <a:latin typeface="Lucida Grande"/>
              </a:rPr>
              <a:t>Gover</a:t>
            </a:r>
            <a:r>
              <a:rPr lang="pt-PT" sz="1800" dirty="0">
                <a:solidFill>
                  <a:schemeClr val="tx1"/>
                </a:solidFill>
                <a:latin typeface="Lucida Grande"/>
              </a:rPr>
              <a:t>no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717680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de-DE" sz="1800" dirty="0" err="1">
                <a:solidFill>
                  <a:schemeClr val="tx1"/>
                </a:solidFill>
                <a:latin typeface="Lucida Grande" charset="0"/>
                <a:sym typeface="Lucida Grande" charset="0"/>
              </a:rPr>
              <a:t>Oposição</a:t>
            </a:r>
            <a:endParaRPr lang="en-US" altLang="de-DE" sz="1800" dirty="0">
              <a:solidFill>
                <a:schemeClr val="tx1"/>
              </a:solidFill>
              <a:latin typeface="Lucida Grande" charset="0"/>
              <a:sym typeface="Lucida Grande" charset="0"/>
            </a:endParaRP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305878" y="5702300"/>
            <a:ext cx="2763079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r>
              <a:rPr lang="pt-PT" sz="1800" dirty="0">
                <a:solidFill>
                  <a:schemeClr val="tx1"/>
                </a:solidFill>
                <a:latin typeface="Lucida Grande"/>
              </a:rPr>
              <a:t>Oradores independentes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5673440" y="570388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pt-PT" sz="1800" dirty="0">
                <a:solidFill>
                  <a:schemeClr val="tx1"/>
                </a:solidFill>
                <a:latin typeface="Lucida Grande"/>
              </a:rPr>
              <a:t>Júri/Professores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1" name="Oval 20"/>
          <p:cNvSpPr>
            <a:spLocks/>
          </p:cNvSpPr>
          <p:nvPr/>
        </p:nvSpPr>
        <p:spPr bwMode="auto">
          <a:xfrm>
            <a:off x="3881153" y="4660900"/>
            <a:ext cx="1042987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478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" name="Oval 22"/>
          <p:cNvSpPr>
            <a:spLocks/>
          </p:cNvSpPr>
          <p:nvPr/>
        </p:nvSpPr>
        <p:spPr bwMode="auto">
          <a:xfrm>
            <a:off x="3138203" y="4657725"/>
            <a:ext cx="1041400" cy="1031875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528" y="4765675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Oval 24"/>
          <p:cNvSpPr>
            <a:spLocks/>
          </p:cNvSpPr>
          <p:nvPr/>
        </p:nvSpPr>
        <p:spPr bwMode="auto">
          <a:xfrm>
            <a:off x="2393665" y="4645025"/>
            <a:ext cx="1041400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990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2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940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2842FDD0-1651-41C0-B710-B4382DFC494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30" name="Imagem 18">
            <a:extLst>
              <a:ext uri="{FF2B5EF4-FFF2-40B4-BE49-F238E27FC236}">
                <a16:creationId xmlns:a16="http://schemas.microsoft.com/office/drawing/2014/main" id="{9EF064F2-D559-4BA0-975C-035F3916504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31" name="Imagem 30">
            <a:extLst>
              <a:ext uri="{FF2B5EF4-FFF2-40B4-BE49-F238E27FC236}">
                <a16:creationId xmlns:a16="http://schemas.microsoft.com/office/drawing/2014/main" id="{1E593259-9037-4DF3-862E-53D811E35A7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178" y="6265607"/>
            <a:ext cx="656280" cy="436616"/>
          </a:xfrm>
          <a:prstGeom prst="rect">
            <a:avLst/>
          </a:prstGeom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64EAABF8-F0C8-4AEC-93C2-432218555AF3}"/>
              </a:ext>
            </a:extLst>
          </p:cNvPr>
          <p:cNvSpPr txBox="1"/>
          <p:nvPr/>
        </p:nvSpPr>
        <p:spPr>
          <a:xfrm>
            <a:off x="7503458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nimBg="1"/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176180" y="992880"/>
            <a:ext cx="8701920" cy="5098204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46F868D-8315-41C6-B318-5D8DA3C40DF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DPA – Ordem dos oradores</a:t>
            </a:r>
            <a:endParaRPr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11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/>
          </p:cNvSpPr>
          <p:nvPr/>
        </p:nvSpPr>
        <p:spPr bwMode="auto">
          <a:xfrm>
            <a:off x="7052111" y="408146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de-DE" sz="1800" dirty="0" err="1">
                <a:solidFill>
                  <a:schemeClr val="tx1"/>
                </a:solidFill>
                <a:latin typeface="Lucida Grande" charset="0"/>
                <a:sym typeface="Lucida Grande" charset="0"/>
              </a:rPr>
              <a:t>Oposição</a:t>
            </a:r>
            <a:endParaRPr lang="en-US" altLang="de-DE" sz="1800" dirty="0">
              <a:solidFill>
                <a:schemeClr val="tx1"/>
              </a:solidFill>
              <a:latin typeface="Lucida Grande" charset="0"/>
              <a:sym typeface="Lucida Grande" charset="0"/>
            </a:endParaRPr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2193462" y="5573920"/>
            <a:ext cx="267643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r>
              <a:rPr lang="pt-PT" sz="1800" dirty="0">
                <a:solidFill>
                  <a:schemeClr val="tx1"/>
                </a:solidFill>
                <a:latin typeface="Lucida Grande"/>
              </a:rPr>
              <a:t>Oradores independentes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547" y="4822940"/>
            <a:ext cx="79518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939" y="4834893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075" y="4836480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" name="Rectangle 15"/>
          <p:cNvSpPr>
            <a:spLocks/>
          </p:cNvSpPr>
          <p:nvPr/>
        </p:nvSpPr>
        <p:spPr bwMode="auto">
          <a:xfrm>
            <a:off x="6509186" y="215582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2</a:t>
            </a:r>
          </a:p>
        </p:txBody>
      </p:sp>
      <p:sp>
        <p:nvSpPr>
          <p:cNvPr id="17" name="Rectangle 16"/>
          <p:cNvSpPr>
            <a:spLocks/>
          </p:cNvSpPr>
          <p:nvPr/>
        </p:nvSpPr>
        <p:spPr bwMode="auto">
          <a:xfrm>
            <a:off x="6509186" y="29702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4</a:t>
            </a: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6509186" y="3733800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 dirty="0">
                <a:solidFill>
                  <a:schemeClr val="tx1"/>
                </a:solidFill>
                <a:latin typeface="Lucida Grande"/>
              </a:rPr>
              <a:t>8</a:t>
            </a: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832995" y="4942431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 dirty="0">
                <a:solidFill>
                  <a:srgbClr val="FFFFFF"/>
                </a:solidFill>
                <a:latin typeface="Lucida Grande"/>
              </a:rPr>
              <a:t>5</a:t>
            </a: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3484714" y="4971211"/>
            <a:ext cx="335181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 dirty="0">
                <a:solidFill>
                  <a:srgbClr val="FFFFFF"/>
                </a:solidFill>
                <a:latin typeface="Lucida Grande"/>
              </a:rPr>
              <a:t>6</a:t>
            </a:r>
          </a:p>
        </p:txBody>
      </p:sp>
      <p:sp>
        <p:nvSpPr>
          <p:cNvPr id="21" name="Rectangle 20"/>
          <p:cNvSpPr>
            <a:spLocks/>
          </p:cNvSpPr>
          <p:nvPr/>
        </p:nvSpPr>
        <p:spPr bwMode="auto">
          <a:xfrm>
            <a:off x="4221603" y="49561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 dirty="0">
                <a:solidFill>
                  <a:srgbClr val="FFFFFF"/>
                </a:solidFill>
                <a:latin typeface="Lucida Grande"/>
              </a:rPr>
              <a:t>7</a:t>
            </a:r>
          </a:p>
        </p:txBody>
      </p:sp>
      <p:sp>
        <p:nvSpPr>
          <p:cNvPr id="22" name="Rectangle 21"/>
          <p:cNvSpPr>
            <a:spLocks/>
          </p:cNvSpPr>
          <p:nvPr/>
        </p:nvSpPr>
        <p:spPr bwMode="auto">
          <a:xfrm>
            <a:off x="5548747" y="5584825"/>
            <a:ext cx="173874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pt-PT" sz="1800" dirty="0">
                <a:solidFill>
                  <a:schemeClr val="tx1"/>
                </a:solidFill>
                <a:latin typeface="Lucida Grande"/>
              </a:rPr>
              <a:t>Júri/Professores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 rot="-779999">
            <a:off x="2773798" y="1911350"/>
            <a:ext cx="1355725" cy="320675"/>
          </a:xfrm>
          <a:prstGeom prst="rightArrow">
            <a:avLst>
              <a:gd name="adj1" fmla="val 50000"/>
              <a:gd name="adj2" fmla="val 49832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6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73" y="1684338"/>
            <a:ext cx="511175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AutoShape 24"/>
          <p:cNvSpPr>
            <a:spLocks/>
          </p:cNvSpPr>
          <p:nvPr/>
        </p:nvSpPr>
        <p:spPr bwMode="auto">
          <a:xfrm rot="-1380000">
            <a:off x="2715061" y="2600325"/>
            <a:ext cx="1425575" cy="320675"/>
          </a:xfrm>
          <a:prstGeom prst="rightArrow">
            <a:avLst>
              <a:gd name="adj1" fmla="val 50000"/>
              <a:gd name="adj2" fmla="val 4978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0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 rot="-2280000">
            <a:off x="2742048" y="3273425"/>
            <a:ext cx="1638300" cy="319088"/>
          </a:xfrm>
          <a:prstGeom prst="rightArrow">
            <a:avLst>
              <a:gd name="adj1" fmla="val 50000"/>
              <a:gd name="adj2" fmla="val 5003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31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 rot="-9960000">
            <a:off x="4894698" y="1995488"/>
            <a:ext cx="1355725" cy="319087"/>
          </a:xfrm>
          <a:prstGeom prst="rightArrow">
            <a:avLst>
              <a:gd name="adj1" fmla="val 50000"/>
              <a:gd name="adj2" fmla="val 50080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04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 rot="-9180000">
            <a:off x="4799448" y="2720975"/>
            <a:ext cx="1501775" cy="319088"/>
          </a:xfrm>
          <a:prstGeom prst="rightArrow">
            <a:avLst>
              <a:gd name="adj1" fmla="val 50000"/>
              <a:gd name="adj2" fmla="val 50072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82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 rot="-8700000">
            <a:off x="4470836" y="3325813"/>
            <a:ext cx="1827212" cy="319087"/>
          </a:xfrm>
          <a:prstGeom prst="rightArrow">
            <a:avLst>
              <a:gd name="adj1" fmla="val 50000"/>
              <a:gd name="adj2" fmla="val 50079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83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 rot="-5220000">
            <a:off x="3810908" y="3898616"/>
            <a:ext cx="1497012" cy="319088"/>
          </a:xfrm>
          <a:prstGeom prst="rightArrow">
            <a:avLst>
              <a:gd name="adj1" fmla="val 50000"/>
              <a:gd name="adj2" fmla="val 50065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8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1" name="AutoShape 30"/>
          <p:cNvSpPr>
            <a:spLocks/>
          </p:cNvSpPr>
          <p:nvPr/>
        </p:nvSpPr>
        <p:spPr bwMode="auto">
          <a:xfrm rot="-4260000">
            <a:off x="3307177" y="3977696"/>
            <a:ext cx="1538288" cy="319088"/>
          </a:xfrm>
          <a:prstGeom prst="rightArrow">
            <a:avLst>
              <a:gd name="adj1" fmla="val 50000"/>
              <a:gd name="adj2" fmla="val 50039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1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2" name="AutoShape 31"/>
          <p:cNvSpPr>
            <a:spLocks/>
          </p:cNvSpPr>
          <p:nvPr/>
        </p:nvSpPr>
        <p:spPr bwMode="auto">
          <a:xfrm rot="-3360000">
            <a:off x="2712529" y="3943401"/>
            <a:ext cx="1638300" cy="320675"/>
          </a:xfrm>
          <a:prstGeom prst="rightArrow">
            <a:avLst>
              <a:gd name="adj1" fmla="val 50000"/>
              <a:gd name="adj2" fmla="val 49788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20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436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24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" name="Rectangle 37"/>
          <p:cNvSpPr>
            <a:spLocks/>
          </p:cNvSpPr>
          <p:nvPr/>
        </p:nvSpPr>
        <p:spPr bwMode="auto">
          <a:xfrm>
            <a:off x="2114986" y="21034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 dirty="0">
                <a:solidFill>
                  <a:schemeClr val="tx1"/>
                </a:solidFill>
                <a:latin typeface="Lucida Grande"/>
              </a:rPr>
              <a:t>1</a:t>
            </a:r>
          </a:p>
        </p:txBody>
      </p:sp>
      <p:sp>
        <p:nvSpPr>
          <p:cNvPr id="39" name="Rectangle 38"/>
          <p:cNvSpPr>
            <a:spLocks/>
          </p:cNvSpPr>
          <p:nvPr/>
        </p:nvSpPr>
        <p:spPr bwMode="auto">
          <a:xfrm>
            <a:off x="2114986" y="29162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3</a:t>
            </a:r>
          </a:p>
        </p:txBody>
      </p:sp>
      <p:sp>
        <p:nvSpPr>
          <p:cNvPr id="40" name="Rectangle 39"/>
          <p:cNvSpPr>
            <a:spLocks/>
          </p:cNvSpPr>
          <p:nvPr/>
        </p:nvSpPr>
        <p:spPr bwMode="auto">
          <a:xfrm>
            <a:off x="2114986" y="36814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9</a:t>
            </a:r>
          </a:p>
        </p:txBody>
      </p:sp>
      <p:sp>
        <p:nvSpPr>
          <p:cNvPr id="41" name="Rectangle 40"/>
          <p:cNvSpPr>
            <a:spLocks/>
          </p:cNvSpPr>
          <p:nvPr/>
        </p:nvSpPr>
        <p:spPr bwMode="auto">
          <a:xfrm>
            <a:off x="511611" y="41259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sz="1800" dirty="0" err="1">
                <a:solidFill>
                  <a:schemeClr val="tx1"/>
                </a:solidFill>
                <a:latin typeface="Lucida Grande"/>
              </a:rPr>
              <a:t>Gover</a:t>
            </a:r>
            <a:r>
              <a:rPr lang="pt-PT" sz="1800" dirty="0">
                <a:solidFill>
                  <a:schemeClr val="tx1"/>
                </a:solidFill>
                <a:latin typeface="Lucida Grande"/>
              </a:rPr>
              <a:t>no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pic>
        <p:nvPicPr>
          <p:cNvPr id="42" name="Imagem 41">
            <a:extLst>
              <a:ext uri="{FF2B5EF4-FFF2-40B4-BE49-F238E27FC236}">
                <a16:creationId xmlns:a16="http://schemas.microsoft.com/office/drawing/2014/main" id="{A0D9C88A-3F53-4B1C-89D6-AF064A30A11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43" name="Imagem 18">
            <a:extLst>
              <a:ext uri="{FF2B5EF4-FFF2-40B4-BE49-F238E27FC236}">
                <a16:creationId xmlns:a16="http://schemas.microsoft.com/office/drawing/2014/main" id="{73444E03-53FB-4FC1-AD51-75741E1B8B3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46" name="Imagem 45">
            <a:extLst>
              <a:ext uri="{FF2B5EF4-FFF2-40B4-BE49-F238E27FC236}">
                <a16:creationId xmlns:a16="http://schemas.microsoft.com/office/drawing/2014/main" id="{4841C127-CDBC-43E3-999D-0E8ED8902BB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47" name="CaixaDeTexto 46">
            <a:extLst>
              <a:ext uri="{FF2B5EF4-FFF2-40B4-BE49-F238E27FC236}">
                <a16:creationId xmlns:a16="http://schemas.microsoft.com/office/drawing/2014/main" id="{1E2607CA-0089-4B2F-82D3-F2D4F2272E98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8" grpId="0" autoUpdateAnimBg="0"/>
      <p:bldP spid="39" grpId="0" autoUpdateAnimBg="0"/>
      <p:bldP spid="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42640" y="992880"/>
            <a:ext cx="8701920" cy="4699997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7439CCB-0A5D-4871-B7F0-4CDFD2DAA7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Funções – Governo – 1º Orador</a:t>
            </a:r>
            <a:endParaRPr dirty="0"/>
          </a:p>
        </p:txBody>
      </p:sp>
      <p:sp>
        <p:nvSpPr>
          <p:cNvPr id="113" name="CustomShape 4"/>
          <p:cNvSpPr/>
          <p:nvPr/>
        </p:nvSpPr>
        <p:spPr>
          <a:xfrm>
            <a:off x="482204" y="1702754"/>
            <a:ext cx="8468890" cy="247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457200" indent="-457200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Qual é o problema que a moção visa resolver?</a:t>
            </a:r>
          </a:p>
          <a:p>
            <a:pPr marL="457200" indent="-457200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Como é que a moção pretende resolver o problema?</a:t>
            </a:r>
          </a:p>
          <a:p>
            <a:pPr marL="457200" indent="-457200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457200" indent="-457200" algn="just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Porque é que é importante resolver o problema?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A4833AC-44C0-4596-9435-325F31EDFC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9" name="Imagem 18">
            <a:extLst>
              <a:ext uri="{FF2B5EF4-FFF2-40B4-BE49-F238E27FC236}">
                <a16:creationId xmlns:a16="http://schemas.microsoft.com/office/drawing/2014/main" id="{645750D4-78F3-4DFD-A159-35418F1E0D5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6F434C13-7778-418D-8FEB-ED3C6921B4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A7305D73-BE5D-4B99-92EF-BAC10C042D85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42640" y="992880"/>
            <a:ext cx="8701920" cy="4832733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32D56FD-1B16-4A72-A2D8-5E0B3D1C2D3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/>
          </a:p>
        </p:txBody>
      </p:sp>
      <p:pic>
        <p:nvPicPr>
          <p:cNvPr id="11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Funções – Oposição – 1º Orador</a:t>
            </a:r>
            <a:endParaRPr dirty="0"/>
          </a:p>
        </p:txBody>
      </p:sp>
      <p:sp>
        <p:nvSpPr>
          <p:cNvPr id="118" name="CustomShape 4"/>
          <p:cNvSpPr/>
          <p:nvPr/>
        </p:nvSpPr>
        <p:spPr>
          <a:xfrm>
            <a:off x="663944" y="1736259"/>
            <a:ext cx="8237415" cy="29242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Criticar a moção e/ou os seus objetivos.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Criticar e/ou rebater os argumentos do 1.º orador do governo.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Apresentar argumentos contra a moção.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838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C68CFFD6-D093-426F-A414-975DC31A64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83" y="6214820"/>
            <a:ext cx="2378113" cy="617220"/>
          </a:xfrm>
          <a:prstGeom prst="rect">
            <a:avLst/>
          </a:prstGeom>
        </p:spPr>
      </p:pic>
      <p:pic>
        <p:nvPicPr>
          <p:cNvPr id="9" name="Imagem 18">
            <a:extLst>
              <a:ext uri="{FF2B5EF4-FFF2-40B4-BE49-F238E27FC236}">
                <a16:creationId xmlns:a16="http://schemas.microsoft.com/office/drawing/2014/main" id="{76669F51-6BEF-4559-A07C-E6E4E30418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378400" y="6147134"/>
            <a:ext cx="1546112" cy="63977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41647EC9-E01A-42C8-9280-A9739333948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4" y="6265607"/>
            <a:ext cx="656280" cy="43661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B8E1FEB3-38BE-46BE-9BE8-8CE110ADCB4D}"/>
              </a:ext>
            </a:extLst>
          </p:cNvPr>
          <p:cNvSpPr txBox="1"/>
          <p:nvPr/>
        </p:nvSpPr>
        <p:spPr>
          <a:xfrm>
            <a:off x="7057334" y="61789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C9F965202B48A7D628E6A6922ADD" ma:contentTypeVersion="2" ma:contentTypeDescription="Create a new document." ma:contentTypeScope="" ma:versionID="f2680b7d49455d1456d4e4a37ad7e6d7">
  <xsd:schema xmlns:xsd="http://www.w3.org/2001/XMLSchema" xmlns:xs="http://www.w3.org/2001/XMLSchema" xmlns:p="http://schemas.microsoft.com/office/2006/metadata/properties" xmlns:ns2="b3eb12ac-0bba-4ea0-a233-caab655315a1" targetNamespace="http://schemas.microsoft.com/office/2006/metadata/properties" ma:root="true" ma:fieldsID="dcf7f7b3c7c535df40b607a6f0075c76" ns2:_="">
    <xsd:import namespace="b3eb12ac-0bba-4ea0-a233-caab65531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eb12ac-0bba-4ea0-a233-caab655315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0B347F-B1A7-4C31-9CD9-160152831AFB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b3eb12ac-0bba-4ea0-a233-caab655315a1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DEA4CD0-0FA6-4C6C-9C7B-DA181F1ABF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C3C19A-A1D7-4EBE-B77C-8AAD463FCC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eb12ac-0bba-4ea0-a233-caab65531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1153</Words>
  <Application>Microsoft Office PowerPoint</Application>
  <PresentationFormat>Apresentação no Ecrã (4:3)</PresentationFormat>
  <Paragraphs>305</Paragraphs>
  <Slides>27</Slides>
  <Notes>14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11</vt:i4>
      </vt:variant>
      <vt:variant>
        <vt:lpstr>Tema</vt:lpstr>
      </vt:variant>
      <vt:variant>
        <vt:i4>2</vt:i4>
      </vt:variant>
      <vt:variant>
        <vt:lpstr>Títulos dos diapositivos</vt:lpstr>
      </vt:variant>
      <vt:variant>
        <vt:i4>27</vt:i4>
      </vt:variant>
    </vt:vector>
  </HeadingPairs>
  <TitlesOfParts>
    <vt:vector size="40" baseType="lpstr">
      <vt:lpstr>Arial</vt:lpstr>
      <vt:lpstr>Calibri</vt:lpstr>
      <vt:lpstr>Courier New</vt:lpstr>
      <vt:lpstr>DejaVu Sans</vt:lpstr>
      <vt:lpstr>Gill Sans</vt:lpstr>
      <vt:lpstr>Impact</vt:lpstr>
      <vt:lpstr>Lucida Grande</vt:lpstr>
      <vt:lpstr>StarSymbol</vt:lpstr>
      <vt:lpstr>Tw Cen MT</vt:lpstr>
      <vt:lpstr>Wingdings</vt:lpstr>
      <vt:lpstr>ヒラギノ角ゴ ProN W3</vt:lpstr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PEEP-LV</dc:creator>
  <cp:lastModifiedBy>Cristina Soutinho</cp:lastModifiedBy>
  <cp:revision>69</cp:revision>
  <dcterms:created xsi:type="dcterms:W3CDTF">2015-07-03T18:55:42Z</dcterms:created>
  <dcterms:modified xsi:type="dcterms:W3CDTF">2018-08-08T11:19:21Z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0x0101002E42C9F965202B48A7D628E6A6922ADD</vt:lpwstr>
  </property>
</Properties>
</file>