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404" r:id="rId5"/>
    <p:sldId id="424" r:id="rId6"/>
    <p:sldId id="472" r:id="rId7"/>
    <p:sldId id="475" r:id="rId8"/>
    <p:sldId id="463" r:id="rId9"/>
    <p:sldId id="465" r:id="rId10"/>
    <p:sldId id="466" r:id="rId11"/>
    <p:sldId id="477" r:id="rId12"/>
    <p:sldId id="453" r:id="rId13"/>
    <p:sldId id="478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FFC"/>
    <a:srgbClr val="A6CB12"/>
    <a:srgbClr val="F7FFFF"/>
    <a:srgbClr val="FFB300"/>
    <a:srgbClr val="1D1D1D"/>
    <a:srgbClr val="4B4B4B"/>
    <a:srgbClr val="808285"/>
    <a:srgbClr val="00AEEF"/>
    <a:srgbClr val="0097C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0" autoAdjust="0"/>
  </p:normalViewPr>
  <p:slideViewPr>
    <p:cSldViewPr snapToGrid="0"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11/17/2016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48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67625" y="260350"/>
            <a:ext cx="1152525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‹nº›</a:t>
            </a:fld>
            <a:endParaRPr lang="de-AT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17/11/2016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9" name="Rectângulo 9"/>
          <p:cNvSpPr/>
          <p:nvPr/>
        </p:nvSpPr>
        <p:spPr>
          <a:xfrm>
            <a:off x="0" y="-38741"/>
            <a:ext cx="9144000" cy="1049418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latin typeface="Tw Cen MT" panose="020B0602020104020603" pitchFamily="34" charset="0"/>
              </a:rPr>
              <a:t>                       </a:t>
            </a:r>
            <a:r>
              <a:rPr lang="en-GB" dirty="0" err="1">
                <a:latin typeface="Tw Cen MT" panose="020B0602020104020603" pitchFamily="34" charset="0"/>
              </a:rPr>
              <a:t>Desafio</a:t>
            </a:r>
            <a:r>
              <a:rPr lang="en-GB" dirty="0">
                <a:latin typeface="Tw Cen MT" panose="020B0602020104020603" pitchFamily="34" charset="0"/>
              </a:rPr>
              <a:t> </a:t>
            </a:r>
            <a:r>
              <a:rPr lang="en-GB" dirty="0" err="1">
                <a:latin typeface="Tw Cen MT" panose="020B0602020104020603" pitchFamily="34" charset="0"/>
              </a:rPr>
              <a:t>Ideia</a:t>
            </a:r>
            <a:r>
              <a:rPr lang="en-GB" dirty="0">
                <a:latin typeface="Tw Cen MT" panose="020B0602020104020603" pitchFamily="34" charset="0"/>
              </a:rPr>
              <a:t>/ B1: Design </a:t>
            </a:r>
            <a:r>
              <a:rPr lang="en-GB" dirty="0" err="1">
                <a:latin typeface="Tw Cen MT" panose="020B0602020104020603" pitchFamily="34" charset="0"/>
              </a:rPr>
              <a:t>Empreendedor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54"/>
            <a:ext cx="2133592" cy="853618"/>
          </a:xfrm>
          <a:prstGeom prst="rect">
            <a:avLst/>
          </a:prstGeom>
        </p:spPr>
      </p:pic>
      <p:sp>
        <p:nvSpPr>
          <p:cNvPr id="32" name="Rectângulo 28"/>
          <p:cNvSpPr/>
          <p:nvPr/>
        </p:nvSpPr>
        <p:spPr>
          <a:xfrm>
            <a:off x="184728" y="1131455"/>
            <a:ext cx="8624454" cy="52070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33" name="Picture 2" descr="http://eacea.ec.europa.eu/img/logos/erasmus_plus/eu_flag_co_funded_pos_%5brgb%5d_r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8" y="5241164"/>
            <a:ext cx="2901484" cy="82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aixaDeTexto 15"/>
          <p:cNvSpPr txBox="1"/>
          <p:nvPr/>
        </p:nvSpPr>
        <p:spPr>
          <a:xfrm>
            <a:off x="308610" y="1862663"/>
            <a:ext cx="508875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PT" sz="3000" dirty="0">
                <a:solidFill>
                  <a:srgbClr val="FBB900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Desafio Ideia B1</a:t>
            </a:r>
            <a:endParaRPr lang="pt-PT" sz="3000" b="1" dirty="0">
              <a:solidFill>
                <a:srgbClr val="F9AC08"/>
              </a:solidFill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b="1" dirty="0">
                <a:solidFill>
                  <a:srgbClr val="FBB900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Consigo desenvolver e implementar uma ideia.</a:t>
            </a:r>
            <a:endParaRPr lang="pt-PT" sz="1600" b="1" dirty="0">
              <a:solidFill>
                <a:srgbClr val="F9AC08"/>
              </a:solidFill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pt-PT" dirty="0">
                <a:solidFill>
                  <a:srgbClr val="FBB900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Educação para o Empreendedorismo</a:t>
            </a:r>
            <a:endParaRPr lang="pt-PT" sz="1600" b="1" dirty="0">
              <a:solidFill>
                <a:srgbClr val="F9AC08"/>
              </a:solidFill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  <a:p>
            <a:pPr marL="800100" lvl="1" indent="-342900"/>
            <a:endParaRPr lang="de-AT" sz="2400" b="1" dirty="0">
              <a:solidFill>
                <a:srgbClr val="FFB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/>
            <a:endParaRPr lang="de-AT" sz="2400" b="1" dirty="0">
              <a:solidFill>
                <a:srgbClr val="FFB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/>
            <a:endParaRPr lang="de-AT" sz="2000" dirty="0"/>
          </a:p>
          <a:p>
            <a:endParaRPr lang="en-GB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 descr="Bildschirmfoto 2015-06-07 um 10.10.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360" y="1399743"/>
            <a:ext cx="3058657" cy="297872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670474" y="4670474"/>
            <a:ext cx="39530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PT" b="1" i="1" dirty="0">
                <a:solidFill>
                  <a:srgbClr val="FBB900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Design Empreendedor</a:t>
            </a:r>
            <a:endParaRPr lang="pt-PT" sz="1200" b="1" dirty="0">
              <a:solidFill>
                <a:srgbClr val="F9AC08"/>
              </a:solidFill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pt-PT" b="1" dirty="0">
                <a:solidFill>
                  <a:srgbClr val="FBB900"/>
                </a:solidFill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Um modelo de negócios sustentável</a:t>
            </a:r>
            <a:endParaRPr lang="pt-PT" sz="1200" b="1" dirty="0">
              <a:solidFill>
                <a:srgbClr val="F9AC08"/>
              </a:solidFill>
              <a:latin typeface="Calibri" panose="020F0502020204030204" pitchFamily="34" charset="0"/>
              <a:ea typeface="MS Mincho"/>
              <a:cs typeface="Times New Roman" panose="02020603050405020304" pitchFamily="18" charset="0"/>
            </a:endParaRPr>
          </a:p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24050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58691" y="6215383"/>
            <a:ext cx="32300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/>
              <a:t>Source Johannes Lindner/Gerald </a:t>
            </a:r>
            <a:r>
              <a:rPr lang="en-GB" sz="800" dirty="0" err="1"/>
              <a:t>Fröhlich</a:t>
            </a:r>
            <a:r>
              <a:rPr lang="en-GB" sz="800" dirty="0"/>
              <a:t> (2014): Innovation Book, </a:t>
            </a:r>
          </a:p>
          <a:p>
            <a:r>
              <a:rPr lang="en-GB" sz="800" dirty="0"/>
              <a:t>Illustrators: Helmut </a:t>
            </a:r>
            <a:r>
              <a:rPr lang="en-GB" sz="800" dirty="0" err="1"/>
              <a:t>Pokornig</a:t>
            </a:r>
            <a:r>
              <a:rPr lang="en-GB" sz="800" dirty="0"/>
              <a:t> and Hermann </a:t>
            </a:r>
            <a:r>
              <a:rPr lang="en-GB" sz="800" dirty="0" err="1"/>
              <a:t>Redlingshofer</a:t>
            </a:r>
            <a:endParaRPr lang="en-GB" sz="800" dirty="0"/>
          </a:p>
          <a:p>
            <a:r>
              <a:rPr lang="en-GB" sz="800" dirty="0"/>
              <a:t>Contact: </a:t>
            </a:r>
            <a:r>
              <a:rPr lang="en-GB" sz="800" dirty="0" err="1"/>
              <a:t>office@ifte.at</a:t>
            </a:r>
            <a:r>
              <a:rPr lang="en-GB" sz="800" dirty="0"/>
              <a:t> </a:t>
            </a:r>
          </a:p>
          <a:p>
            <a:endParaRPr lang="en-GB" sz="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0" y="-13594"/>
            <a:ext cx="9144000" cy="6926814"/>
            <a:chOff x="0" y="-13594"/>
            <a:chExt cx="9144000" cy="6926814"/>
          </a:xfrm>
        </p:grpSpPr>
        <p:sp>
          <p:nvSpPr>
            <p:cNvPr id="23" name="Rectângulo 28"/>
            <p:cNvSpPr/>
            <p:nvPr/>
          </p:nvSpPr>
          <p:spPr>
            <a:xfrm>
              <a:off x="103912" y="343857"/>
              <a:ext cx="9040088" cy="6569363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scene3d>
              <a:camera prst="perspectiveBelow" fov="1500000">
                <a:rot lat="6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08541" y="0"/>
              <a:ext cx="4995805" cy="1876376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338" name="Rectangle 3"/>
            <p:cNvSpPr>
              <a:spLocks noChangeArrowheads="1"/>
            </p:cNvSpPr>
            <p:nvPr/>
          </p:nvSpPr>
          <p:spPr bwMode="auto">
            <a:xfrm>
              <a:off x="152400" y="1245588"/>
              <a:ext cx="4419600" cy="2438400"/>
            </a:xfrm>
            <a:prstGeom prst="rect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4200" dirty="0"/>
            </a:p>
          </p:txBody>
        </p:sp>
        <p:sp>
          <p:nvSpPr>
            <p:cNvPr id="14339" name="Rectangle 5"/>
            <p:cNvSpPr>
              <a:spLocks noChangeArrowheads="1"/>
            </p:cNvSpPr>
            <p:nvPr/>
          </p:nvSpPr>
          <p:spPr bwMode="auto">
            <a:xfrm>
              <a:off x="4724400" y="1245588"/>
              <a:ext cx="4267200" cy="2438400"/>
            </a:xfrm>
            <a:prstGeom prst="rect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4200" dirty="0"/>
            </a:p>
          </p:txBody>
        </p:sp>
        <p:pic>
          <p:nvPicPr>
            <p:cNvPr id="14341" name="Picture 25" descr="Bildschirmfoto 2013-11-09 um 14.30.43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6360" y="1377901"/>
              <a:ext cx="1141281" cy="98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Picture 9" descr="Bildschirmfoto 2014-03-16 um 16.33.36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13727" y="1635831"/>
              <a:ext cx="906620" cy="868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Rectangle 10"/>
            <p:cNvSpPr>
              <a:spLocks noChangeArrowheads="1"/>
            </p:cNvSpPr>
            <p:nvPr/>
          </p:nvSpPr>
          <p:spPr bwMode="auto">
            <a:xfrm>
              <a:off x="4724400" y="3836388"/>
              <a:ext cx="4267200" cy="2753534"/>
            </a:xfrm>
            <a:prstGeom prst="rect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4200" dirty="0"/>
            </a:p>
          </p:txBody>
        </p:sp>
        <p:sp>
          <p:nvSpPr>
            <p:cNvPr id="14345" name="Rectangle 11"/>
            <p:cNvSpPr>
              <a:spLocks noChangeArrowheads="1"/>
            </p:cNvSpPr>
            <p:nvPr/>
          </p:nvSpPr>
          <p:spPr bwMode="auto">
            <a:xfrm>
              <a:off x="152400" y="3836388"/>
              <a:ext cx="4419600" cy="2753534"/>
            </a:xfrm>
            <a:prstGeom prst="rect">
              <a:avLst/>
            </a:prstGeom>
            <a:noFill/>
            <a:ln w="25400">
              <a:solidFill>
                <a:srgbClr val="7F7F7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4200" dirty="0"/>
            </a:p>
          </p:txBody>
        </p:sp>
        <p:pic>
          <p:nvPicPr>
            <p:cNvPr id="14347" name="Picture 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95358" y="3913252"/>
              <a:ext cx="1066717" cy="1060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1" descr="Bildschirmfoto 2013-04-09 um 12.53.21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4300" y="3964346"/>
              <a:ext cx="1027589" cy="852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" name="officeArt object"/>
            <p:cNvSpPr/>
            <p:nvPr/>
          </p:nvSpPr>
          <p:spPr>
            <a:xfrm>
              <a:off x="1173892" y="3946155"/>
              <a:ext cx="3550508" cy="10274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Modelo</a:t>
              </a:r>
              <a:r>
                <a:rPr lang="en-GB" sz="22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de </a:t>
              </a: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Rentabilidade</a:t>
              </a:r>
              <a:r>
                <a:rPr lang="en-GB" sz="2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n-GB" sz="2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endParaRPr>
            </a:p>
            <a:p>
              <a:pPr>
                <a:spcAft>
                  <a:spcPts val="0"/>
                </a:spcAft>
              </a:pPr>
              <a:r>
                <a:rPr lang="en-GB" sz="22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</a:rPr>
                <a:t> </a:t>
              </a:r>
            </a:p>
          </p:txBody>
        </p:sp>
        <p:sp>
          <p:nvSpPr>
            <p:cNvPr id="98" name="officeArt object"/>
            <p:cNvSpPr/>
            <p:nvPr/>
          </p:nvSpPr>
          <p:spPr>
            <a:xfrm>
              <a:off x="1317641" y="4636578"/>
              <a:ext cx="3175000" cy="162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endParaRPr lang="en-GB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Como é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possivel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obter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lucro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com o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plano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de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negócio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implementado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?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endParaRPr>
            </a:p>
            <a:p>
              <a:pPr>
                <a:spcAft>
                  <a:spcPts val="0"/>
                </a:spcAft>
              </a:pPr>
              <a:r>
                <a:rPr lang="en-GB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</a:rPr>
                <a:t> </a:t>
              </a:r>
            </a:p>
          </p:txBody>
        </p:sp>
        <p:sp>
          <p:nvSpPr>
            <p:cNvPr id="99" name="officeArt object"/>
            <p:cNvSpPr/>
            <p:nvPr/>
          </p:nvSpPr>
          <p:spPr>
            <a:xfrm>
              <a:off x="4838726" y="3922191"/>
              <a:ext cx="3012484" cy="11096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Consci</a:t>
              </a:r>
              <a:r>
                <a:rPr lang="en-GB" sz="2200" b="1" dirty="0" err="1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ência</a:t>
              </a:r>
              <a:r>
                <a:rPr lang="en-GB" sz="2200" b="1" dirty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22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Social e </a:t>
              </a: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Ecológica</a:t>
              </a:r>
              <a:endParaRPr lang="en-GB" sz="2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0" name="officeArt object"/>
            <p:cNvSpPr/>
            <p:nvPr/>
          </p:nvSpPr>
          <p:spPr>
            <a:xfrm>
              <a:off x="4838726" y="4636578"/>
              <a:ext cx="3175000" cy="162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endPara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pt-PT" sz="1600" dirty="0">
                  <a:latin typeface="Helvetica" panose="020B0604020202020204" pitchFamily="34" charset="0"/>
                  <a:cs typeface="Helvetica" panose="020B0604020202020204" pitchFamily="34" charset="0"/>
                </a:rPr>
                <a:t>Qual é  responsabilidade social e ecológica assumida pela empresa?</a:t>
              </a:r>
            </a:p>
          </p:txBody>
        </p:sp>
        <p:sp>
          <p:nvSpPr>
            <p:cNvPr id="101" name="officeArt object"/>
            <p:cNvSpPr/>
            <p:nvPr/>
          </p:nvSpPr>
          <p:spPr>
            <a:xfrm>
              <a:off x="4778475" y="1233575"/>
              <a:ext cx="3961872" cy="162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Estrutura</a:t>
              </a:r>
              <a:r>
                <a:rPr lang="en-GB" sz="22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da </a:t>
              </a: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cadeia</a:t>
              </a:r>
              <a:r>
                <a:rPr lang="en-GB" sz="22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de </a:t>
              </a: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valor</a:t>
              </a:r>
              <a:endParaRPr lang="en-GB" sz="2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2" name="officeArt object"/>
            <p:cNvSpPr/>
            <p:nvPr/>
          </p:nvSpPr>
          <p:spPr>
            <a:xfrm>
              <a:off x="1317641" y="1307773"/>
              <a:ext cx="2749755" cy="561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Proposta</a:t>
              </a:r>
              <a:r>
                <a:rPr lang="en-GB" sz="22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de </a:t>
              </a:r>
              <a:r>
                <a:rPr lang="en-GB" sz="2200" b="1" dirty="0" err="1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</a:t>
              </a:r>
              <a:r>
                <a:rPr lang="en-GB" sz="2200" b="1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alor</a:t>
              </a:r>
              <a:r>
                <a:rPr lang="en-GB" sz="11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/>
              </a:r>
              <a:br>
                <a:rPr lang="en-GB" sz="1100" b="1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</a:br>
              <a:endParaRPr lang="en-GB" sz="11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fficeArt object"/>
            <p:cNvSpPr/>
            <p:nvPr/>
          </p:nvSpPr>
          <p:spPr>
            <a:xfrm>
              <a:off x="1386779" y="1985867"/>
              <a:ext cx="3175000" cy="162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Que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valor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tem …</a:t>
              </a:r>
            </a:p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/>
              </a:r>
              <a:b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</a:b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…para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fundadores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?</a:t>
              </a:r>
            </a:p>
            <a:p>
              <a:pPr>
                <a:spcAft>
                  <a:spcPts val="0"/>
                </a:spcAft>
              </a:pPr>
              <a:endParaRPr lang="en-GB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…para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clientes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?</a:t>
              </a:r>
            </a:p>
          </p:txBody>
        </p:sp>
        <p:sp>
          <p:nvSpPr>
            <p:cNvPr id="104" name="officeArt object"/>
            <p:cNvSpPr/>
            <p:nvPr/>
          </p:nvSpPr>
          <p:spPr>
            <a:xfrm>
              <a:off x="4724401" y="1679638"/>
              <a:ext cx="4267199" cy="20043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Como é que a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empresa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cria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valor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? </a:t>
              </a:r>
            </a:p>
            <a:p>
              <a:pPr>
                <a:spcAft>
                  <a:spcPts val="0"/>
                </a:spcAft>
              </a:pPr>
              <a:endParaRPr lang="en-GB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Helvetica" panose="020B0604020202020204" pitchFamily="34" charset="0"/>
              </a:endParaRPr>
            </a:p>
            <a:p>
              <a:pPr>
                <a:spcAft>
                  <a:spcPts val="0"/>
                </a:spcAft>
              </a:pP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Quem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e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como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fornece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o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serviço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?</a:t>
              </a:r>
            </a:p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/>
              </a:r>
              <a:b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</a:b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Como é que o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serviço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chega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ao</a:t>
              </a:r>
              <a:r>
                <a:rPr lang="en-GB" sz="1600" dirty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cliente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?</a:t>
              </a:r>
            </a:p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 </a:t>
              </a:r>
            </a:p>
            <a:p>
              <a:pPr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(</a:t>
              </a:r>
              <a:r>
                <a:rPr lang="en-GB" sz="1600" dirty="0" err="1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Palavra</a:t>
              </a:r>
              <a:r>
                <a:rPr lang="en-GB" sz="1600" dirty="0" err="1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-chave</a:t>
              </a:r>
              <a:r>
                <a:rPr lang="en-GB" sz="1600" dirty="0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: </a:t>
              </a:r>
              <a:r>
                <a:rPr lang="en-GB" sz="1600" dirty="0" err="1">
                  <a:solidFill>
                    <a:srgbClr val="000000"/>
                  </a:solidFill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Vendas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Arial Unicode MS" panose="020B0604020202020204" pitchFamily="34" charset="-128"/>
                  <a:cs typeface="Helvetica" panose="020B0604020202020204" pitchFamily="34" charset="0"/>
                </a:rPr>
                <a:t>)</a:t>
              </a:r>
              <a: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  <a:t/>
              </a:r>
              <a:br>
                <a:rPr lang="en-GB" sz="160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  <a:ea typeface="Times New Roman" panose="02020603050405020304" pitchFamily="18" charset="0"/>
                  <a:cs typeface="Helvetica" panose="020B0604020202020204" pitchFamily="34" charset="0"/>
                </a:rPr>
              </a:br>
              <a:endParaRPr lang="en-GB" sz="16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Helvetica" panose="020B0604020202020204" pitchFamily="34" charset="0"/>
              </a:endParaRPr>
            </a:p>
          </p:txBody>
        </p:sp>
        <p:pic>
          <p:nvPicPr>
            <p:cNvPr id="25" name="Imagem 7" descr="title_shadow_50.png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0800000">
              <a:off x="308610" y="605790"/>
              <a:ext cx="8549640" cy="475526"/>
            </a:xfrm>
            <a:prstGeom prst="rect">
              <a:avLst/>
            </a:prstGeom>
          </p:spPr>
        </p:pic>
        <p:sp>
          <p:nvSpPr>
            <p:cNvPr id="26" name="Rectângulo 9"/>
            <p:cNvSpPr/>
            <p:nvPr/>
          </p:nvSpPr>
          <p:spPr>
            <a:xfrm>
              <a:off x="0" y="-13594"/>
              <a:ext cx="9144000" cy="1049418"/>
            </a:xfrm>
            <a:prstGeom prst="rect">
              <a:avLst/>
            </a:prstGeom>
            <a:solidFill>
              <a:srgbClr val="A6CB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sz="3200" dirty="0">
                  <a:solidFill>
                    <a:schemeClr val="bg1"/>
                  </a:solidFill>
                  <a:latin typeface="Tw Cen MT" panose="020B0602020104020603" pitchFamily="34" charset="0"/>
                  <a:cs typeface="Times New Roman" panose="02020603050405020304" pitchFamily="18" charset="0"/>
                </a:rPr>
                <a:t>Modelo de Negócio Sustentável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7783" y="6542536"/>
              <a:ext cx="28007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/>
                  <a:cs typeface="Arial"/>
                </a:rPr>
                <a:t>Source: Lindner, J./Fröhlich, G (2014): Starte dein Projekt</a:t>
              </a:r>
            </a:p>
            <a:p>
              <a:r>
                <a:rPr lang="de-DE" sz="800" dirty="0">
                  <a:latin typeface="Arial"/>
                  <a:cs typeface="Arial"/>
                </a:rPr>
                <a:t> </a:t>
              </a: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395810" y="843553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Caso de estudo: </a:t>
            </a:r>
            <a:r>
              <a:rPr lang="de-AT" sz="3200" i="1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Innocent</a:t>
            </a:r>
            <a:r>
              <a:rPr lang="de-AT" sz="3200" dirty="0" smtClean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– Usar o modelo Canvas</a:t>
            </a:r>
          </a:p>
        </p:txBody>
      </p:sp>
      <p:pic>
        <p:nvPicPr>
          <p:cNvPr id="13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836" y="1870364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59509" y="5594927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510010" y="4830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244281" y="2612413"/>
            <a:ext cx="1882346" cy="179705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pic>
        <p:nvPicPr>
          <p:cNvPr id="7066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0363" y="83604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8042" y="2718159"/>
            <a:ext cx="514071" cy="49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4038580" y="5340351"/>
            <a:ext cx="203292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Modelo</a:t>
            </a: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Rentabilidade</a:t>
            </a:r>
            <a:endParaRPr lang="en-GB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6248400" y="5478851"/>
            <a:ext cx="184537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Consciência</a:t>
            </a: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ecológica</a:t>
            </a:r>
            <a:endParaRPr lang="en-GB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 e social</a:t>
            </a:r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68042" y="4779307"/>
            <a:ext cx="514071" cy="51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9811" y="4805964"/>
            <a:ext cx="584624" cy="4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6244281" y="4649444"/>
            <a:ext cx="1915297" cy="1753665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4063055" y="4648199"/>
            <a:ext cx="2008695" cy="1754909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752600" y="1781430"/>
            <a:ext cx="1233488" cy="1174750"/>
            <a:chOff x="-24" y="-24"/>
            <a:chExt cx="1008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48" y="106"/>
              <a:ext cx="929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Alimentação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saudável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pPr algn="ctr"/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facilmente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atingida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45258" y="3241309"/>
            <a:ext cx="1297121" cy="1174750"/>
            <a:chOff x="-24" y="-24"/>
            <a:chExt cx="1060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74" y="48"/>
              <a:ext cx="962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Cria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alguma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coisa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que</a:t>
              </a: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resolva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um</a:t>
              </a:r>
            </a:p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problema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572000" y="2012088"/>
            <a:ext cx="1242054" cy="1174750"/>
            <a:chOff x="-24" y="-24"/>
            <a:chExt cx="1015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73" y="165"/>
              <a:ext cx="918" cy="2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Gestão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justa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e </a:t>
              </a:r>
            </a:p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sustentável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124200" y="1857630"/>
            <a:ext cx="1233488" cy="1174750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108" y="224"/>
              <a:ext cx="834" cy="2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100 % </a:t>
              </a: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Sumo Natural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95800" y="3286890"/>
            <a:ext cx="1233487" cy="1174750"/>
            <a:chOff x="-24" y="-24"/>
            <a:chExt cx="1008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65" y="74"/>
              <a:ext cx="905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10 % do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lucro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para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organizações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de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caridade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800"/>
              <a:t>Illustrationen Helmut Pokornig © IFTE</a:t>
            </a:r>
          </a:p>
          <a:p>
            <a:endParaRPr lang="en-GB" sz="800"/>
          </a:p>
          <a:p>
            <a:endParaRPr lang="en-GB" sz="800"/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239818" y="941415"/>
            <a:ext cx="18108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Proposta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6244281" y="3418691"/>
            <a:ext cx="188234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Estrutura</a:t>
            </a: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da </a:t>
            </a:r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cadeia</a:t>
            </a: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572000" y="838200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4578160" y="5894199"/>
            <a:ext cx="16081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Liderança</a:t>
            </a:r>
            <a:r>
              <a:rPr lang="en-GB" sz="1100" dirty="0">
                <a:latin typeface="Helvetica" panose="020B0604020202020204" pitchFamily="34" charset="0"/>
                <a:cs typeface="Helvetica" panose="020B0604020202020204" pitchFamily="34" charset="0"/>
              </a:rPr>
              <a:t> com </a:t>
            </a:r>
          </a:p>
          <a:p>
            <a:r>
              <a:rPr lang="en-GB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Consciência</a:t>
            </a:r>
            <a:r>
              <a:rPr lang="en-GB" sz="11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Ecológica</a:t>
            </a:r>
            <a:endParaRPr lang="en-GB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r>
              <a:rPr lang="en-GB" sz="1100" dirty="0">
                <a:latin typeface="Helvetica" panose="020B0604020202020204" pitchFamily="34" charset="0"/>
                <a:cs typeface="Helvetica" panose="020B0604020202020204" pitchFamily="34" charset="0"/>
              </a:rPr>
              <a:t>e Social </a:t>
            </a:r>
          </a:p>
          <a:p>
            <a:pPr algn="l"/>
            <a:endParaRPr lang="en-GB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0426" y="5274579"/>
            <a:ext cx="560716" cy="55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4571999" y="5284571"/>
            <a:ext cx="1669143" cy="151164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2787414" y="5272215"/>
            <a:ext cx="1632186" cy="15240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690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88899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876800" y="3835056"/>
            <a:ext cx="1233487" cy="1174750"/>
            <a:chOff x="-24" y="12"/>
            <a:chExt cx="1008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12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73" y="183"/>
              <a:ext cx="738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Comunicação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através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de </a:t>
              </a:r>
            </a:p>
            <a:p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publicidade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4537068" y="2319396"/>
            <a:ext cx="1641892" cy="1513897"/>
            <a:chOff x="-24" y="-24"/>
            <a:chExt cx="1052" cy="816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95" y="155"/>
              <a:ext cx="933" cy="5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Comprar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a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fruta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diretamente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ao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produtor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que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tenha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um Sistema de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Controlo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de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Qualidade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.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096000" y="1219200"/>
            <a:ext cx="1165681" cy="914400"/>
            <a:chOff x="-24" y="-24"/>
            <a:chExt cx="1028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5" y="114"/>
              <a:ext cx="999" cy="5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Os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smoothies</a:t>
              </a:r>
            </a:p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são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produzidos</a:t>
              </a:r>
              <a:endParaRPr lang="en-GB" sz="1300" dirty="0">
                <a:solidFill>
                  <a:schemeClr val="bg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em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casa</a:t>
              </a: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724400" y="1219200"/>
            <a:ext cx="1368425" cy="990600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71" y="53"/>
              <a:ext cx="904" cy="65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Fruta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comprada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Em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produtores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biológicos</a:t>
              </a:r>
              <a:endParaRPr lang="en-GB" sz="1300" dirty="0">
                <a:solidFill>
                  <a:schemeClr val="bg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endParaRPr lang="en-GB" sz="1300" dirty="0">
                <a:solidFill>
                  <a:schemeClr val="bg1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060011" y="2286001"/>
            <a:ext cx="1481733" cy="1269267"/>
            <a:chOff x="-24" y="-24"/>
            <a:chExt cx="1008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57" y="126"/>
              <a:ext cx="848" cy="4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processamento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do sumo é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feito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baseline="-250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*</a:t>
              </a:r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529385" y="2111404"/>
            <a:ext cx="1162844" cy="870696"/>
            <a:chOff x="-24" y="-24"/>
            <a:chExt cx="1008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54" y="115"/>
              <a:ext cx="876" cy="6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Engarrafamento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embalamento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com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à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subcontratação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7492313" y="2947086"/>
            <a:ext cx="1361683" cy="743948"/>
            <a:chOff x="-24" y="-24"/>
            <a:chExt cx="1218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95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60" y="29"/>
              <a:ext cx="1134" cy="5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Transporte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531480" y="3657600"/>
            <a:ext cx="1199090" cy="798886"/>
            <a:chOff x="41" y="-24"/>
            <a:chExt cx="1038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10" y="158"/>
              <a:ext cx="969" cy="4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Armazenamento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178960" y="4258968"/>
            <a:ext cx="1523515" cy="917575"/>
            <a:chOff x="-24" y="-24"/>
            <a:chExt cx="1247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84" y="138"/>
              <a:ext cx="1139" cy="4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Contabilidade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6178960" y="3496968"/>
            <a:ext cx="1438017" cy="762000"/>
            <a:chOff x="-24" y="-24"/>
            <a:chExt cx="1160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48" y="30"/>
              <a:ext cx="1088" cy="7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Design da </a:t>
              </a:r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página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da Internet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504670" y="4444313"/>
            <a:ext cx="1213697" cy="737287"/>
            <a:chOff x="-24" y="-24"/>
            <a:chExt cx="1027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56" y="103"/>
              <a:ext cx="947" cy="5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Vendas</a:t>
              </a:r>
              <a:r>
                <a:rPr lang="en-GB" sz="11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recurso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à </a:t>
              </a:r>
              <a:r>
                <a:rPr lang="en-GB" sz="11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subcontratação</a:t>
              </a:r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endParaRPr lang="en-GB" sz="11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2789473" y="5894199"/>
            <a:ext cx="174759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Modelo</a:t>
            </a:r>
            <a:r>
              <a:rPr lang="en-GB" sz="11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Rentabilidade</a:t>
            </a:r>
            <a:endParaRPr lang="en-GB" sz="11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170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9177" y="5410199"/>
            <a:ext cx="509173" cy="42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239000" y="1219200"/>
            <a:ext cx="1143000" cy="914400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140" y="66"/>
              <a:ext cx="680" cy="53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Stand de </a:t>
              </a:r>
            </a:p>
            <a:p>
              <a:r>
                <a:rPr lang="en-GB" sz="1300" dirty="0" err="1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vendas</a:t>
              </a:r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no</a:t>
              </a:r>
            </a:p>
            <a:p>
              <a:r>
                <a:rPr lang="en-GB" sz="1300" dirty="0">
                  <a:solidFill>
                    <a:schemeClr val="bg1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festival</a:t>
              </a:r>
            </a:p>
          </p:txBody>
        </p:sp>
      </p:grpSp>
      <p:sp>
        <p:nvSpPr>
          <p:cNvPr id="68" name="TextBox 6"/>
          <p:cNvSpPr txBox="1">
            <a:spLocks noChangeArrowheads="1"/>
          </p:cNvSpPr>
          <p:nvPr/>
        </p:nvSpPr>
        <p:spPr bwMode="auto">
          <a:xfrm>
            <a:off x="5514656" y="900546"/>
            <a:ext cx="27694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Estrutura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da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cadeia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50091" y="849746"/>
            <a:ext cx="4306454" cy="43226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pic>
        <p:nvPicPr>
          <p:cNvPr id="70" name="Picture 25" descr="Bildschirmfoto 2013-11-09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6454" y="960871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7" name="Group 48"/>
          <p:cNvGrpSpPr>
            <a:grpSpLocks/>
          </p:cNvGrpSpPr>
          <p:nvPr/>
        </p:nvGrpSpPr>
        <p:grpSpPr bwMode="auto">
          <a:xfrm>
            <a:off x="464046" y="1851733"/>
            <a:ext cx="1309357" cy="1174750"/>
            <a:chOff x="-1077" y="-61"/>
            <a:chExt cx="1070" cy="816"/>
          </a:xfrm>
        </p:grpSpPr>
        <p:pic>
          <p:nvPicPr>
            <p:cNvPr id="8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077" y="-61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8" name="Rectangle 50"/>
            <p:cNvSpPr>
              <a:spLocks/>
            </p:cNvSpPr>
            <p:nvPr/>
          </p:nvSpPr>
          <p:spPr bwMode="auto">
            <a:xfrm>
              <a:off x="-936" y="-14"/>
              <a:ext cx="929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Alimentação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saudável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facilmente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atingida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89" name="Group 48"/>
          <p:cNvGrpSpPr>
            <a:grpSpLocks/>
          </p:cNvGrpSpPr>
          <p:nvPr/>
        </p:nvGrpSpPr>
        <p:grpSpPr bwMode="auto">
          <a:xfrm>
            <a:off x="517501" y="3555268"/>
            <a:ext cx="1233489" cy="1174750"/>
            <a:chOff x="-24" y="-24"/>
            <a:chExt cx="1008" cy="816"/>
          </a:xfrm>
        </p:grpSpPr>
        <p:pic>
          <p:nvPicPr>
            <p:cNvPr id="90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1" name="Rectangle 50"/>
            <p:cNvSpPr>
              <a:spLocks/>
            </p:cNvSpPr>
            <p:nvPr/>
          </p:nvSpPr>
          <p:spPr bwMode="auto">
            <a:xfrm>
              <a:off x="74" y="46"/>
              <a:ext cx="858" cy="5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Cria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qualquer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coisa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sozinho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que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resolva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um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problema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92" name="Group 48"/>
          <p:cNvGrpSpPr>
            <a:grpSpLocks/>
          </p:cNvGrpSpPr>
          <p:nvPr/>
        </p:nvGrpSpPr>
        <p:grpSpPr bwMode="auto">
          <a:xfrm>
            <a:off x="3089678" y="2388595"/>
            <a:ext cx="1233488" cy="1174750"/>
            <a:chOff x="-24" y="-24"/>
            <a:chExt cx="1008" cy="816"/>
          </a:xfrm>
        </p:grpSpPr>
        <p:pic>
          <p:nvPicPr>
            <p:cNvPr id="9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4" name="Rectangle 50"/>
            <p:cNvSpPr>
              <a:spLocks/>
            </p:cNvSpPr>
            <p:nvPr/>
          </p:nvSpPr>
          <p:spPr bwMode="auto">
            <a:xfrm>
              <a:off x="93" y="165"/>
              <a:ext cx="804" cy="2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Gestão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justa</a:t>
              </a:r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</a:t>
              </a: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e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sustentável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95" name="Group 48"/>
          <p:cNvGrpSpPr>
            <a:grpSpLocks/>
          </p:cNvGrpSpPr>
          <p:nvPr/>
        </p:nvGrpSpPr>
        <p:grpSpPr bwMode="auto">
          <a:xfrm>
            <a:off x="1763179" y="2024905"/>
            <a:ext cx="1233488" cy="1174750"/>
            <a:chOff x="-24" y="-24"/>
            <a:chExt cx="1008" cy="816"/>
          </a:xfrm>
        </p:grpSpPr>
        <p:pic>
          <p:nvPicPr>
            <p:cNvPr id="96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7" name="Rectangle 50"/>
            <p:cNvSpPr>
              <a:spLocks/>
            </p:cNvSpPr>
            <p:nvPr/>
          </p:nvSpPr>
          <p:spPr bwMode="auto">
            <a:xfrm>
              <a:off x="108" y="224"/>
              <a:ext cx="834" cy="27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100 % </a:t>
              </a: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Sumo Natural</a:t>
              </a:r>
            </a:p>
          </p:txBody>
        </p:sp>
      </p:grpSp>
      <p:grpSp>
        <p:nvGrpSpPr>
          <p:cNvPr id="98" name="Group 48"/>
          <p:cNvGrpSpPr>
            <a:grpSpLocks/>
          </p:cNvGrpSpPr>
          <p:nvPr/>
        </p:nvGrpSpPr>
        <p:grpSpPr bwMode="auto">
          <a:xfrm>
            <a:off x="2074070" y="3717783"/>
            <a:ext cx="1278764" cy="1181948"/>
            <a:chOff x="-24" y="-29"/>
            <a:chExt cx="1045" cy="821"/>
          </a:xfrm>
        </p:grpSpPr>
        <p:pic>
          <p:nvPicPr>
            <p:cNvPr id="9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00" name="Rectangle 50"/>
            <p:cNvSpPr>
              <a:spLocks/>
            </p:cNvSpPr>
            <p:nvPr/>
          </p:nvSpPr>
          <p:spPr bwMode="auto">
            <a:xfrm>
              <a:off x="79" y="-29"/>
              <a:ext cx="942" cy="69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10 % do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lucro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para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organizações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  <a:p>
              <a:r>
                <a:rPr lang="en-GB" sz="1300" dirty="0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 de </a:t>
              </a:r>
              <a:r>
                <a:rPr lang="en-GB" sz="1300" dirty="0" err="1">
                  <a:solidFill>
                    <a:srgbClr val="4C4C4C"/>
                  </a:solidFill>
                  <a:latin typeface="Helvetica" panose="020B0604020202020204" pitchFamily="34" charset="0"/>
                  <a:ea typeface="ＭＳ Ｐゴシック" charset="-128"/>
                  <a:cs typeface="Helvetica" panose="020B0604020202020204" pitchFamily="34" charset="0"/>
                </a:rPr>
                <a:t>solidariedade</a:t>
              </a:r>
              <a:endParaRPr lang="en-GB" sz="1300" dirty="0">
                <a:solidFill>
                  <a:srgbClr val="4C4C4C"/>
                </a:solidFill>
                <a:latin typeface="Helvetica" panose="020B0604020202020204" pitchFamily="34" charset="0"/>
                <a:ea typeface="ＭＳ Ｐゴシック" charset="-128"/>
                <a:cs typeface="Helvetica" panose="020B0604020202020204" pitchFamily="34" charset="0"/>
              </a:endParaRPr>
            </a:p>
          </p:txBody>
        </p:sp>
      </p:grpSp>
      <p:sp>
        <p:nvSpPr>
          <p:cNvPr id="101" name="TextBox 8"/>
          <p:cNvSpPr txBox="1">
            <a:spLocks noChangeArrowheads="1"/>
          </p:cNvSpPr>
          <p:nvPr/>
        </p:nvSpPr>
        <p:spPr bwMode="auto">
          <a:xfrm>
            <a:off x="988291" y="1133299"/>
            <a:ext cx="18108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Proposta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474941" y="5894198"/>
            <a:ext cx="2379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* </a:t>
            </a:r>
            <a:r>
              <a:rPr lang="pt-PT" sz="1200" i="1" dirty="0"/>
              <a:t>Outsourcing </a:t>
            </a:r>
            <a:r>
              <a:rPr lang="pt-PT" sz="1200" dirty="0"/>
              <a:t>no original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9501" y="1863148"/>
            <a:ext cx="534438" cy="53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5755531" y="1805365"/>
            <a:ext cx="1774005" cy="1866433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1863920" y="1032549"/>
            <a:ext cx="3782416" cy="3961901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3139078" y="1353729"/>
            <a:ext cx="2164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Modelo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Rentabilidade</a:t>
            </a:r>
            <a:endParaRPr lang="en-GB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373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561" y="1036168"/>
            <a:ext cx="852598" cy="70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211945" y="3348182"/>
            <a:ext cx="1706046" cy="1545094"/>
            <a:chOff x="-24" y="-24"/>
            <a:chExt cx="1008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36" y="127"/>
              <a:ext cx="823" cy="5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público-alvo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é  </a:t>
              </a:r>
            </a:p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suficientemente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grande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e tem </a:t>
              </a:r>
            </a:p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uma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necessidade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671893" y="1805365"/>
            <a:ext cx="1519228" cy="1445699"/>
            <a:chOff x="-24" y="-24"/>
            <a:chExt cx="1008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82" y="169"/>
              <a:ext cx="885" cy="36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Os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smothies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vão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ser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vendidos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aos</a:t>
              </a:r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  <a:r>
                <a:rPr lang="en-GB" sz="14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clientes</a:t>
              </a:r>
              <a:endParaRPr lang="en-GB" sz="14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804966" y="2385925"/>
            <a:ext cx="15215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Liderança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com </a:t>
            </a:r>
          </a:p>
          <a:p>
            <a:pPr algn="l"/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Consciência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Social </a:t>
            </a:r>
          </a:p>
          <a:p>
            <a:pPr algn="l"/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e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Ecológica</a:t>
            </a: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l"/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570182" y="404091"/>
            <a:ext cx="6084454" cy="54148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999" y="459508"/>
            <a:ext cx="1109305" cy="11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5991583" y="3265054"/>
            <a:ext cx="1626699" cy="1781395"/>
            <a:chOff x="-8" y="-24"/>
            <a:chExt cx="1045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8" y="-24"/>
              <a:ext cx="1045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73" y="239"/>
              <a:ext cx="953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Processamento</a:t>
              </a:r>
              <a:r>
                <a:rPr lang="en-GB" sz="16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</a:t>
              </a:r>
            </a:p>
            <a:p>
              <a:pPr algn="ctr"/>
              <a:r>
                <a:rPr lang="en-GB" sz="1600" dirty="0" err="1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Sustentável</a:t>
              </a:r>
              <a:endParaRPr lang="en-GB" sz="16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8452" y="3445869"/>
            <a:ext cx="1200801" cy="1828492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545" y="1331378"/>
            <a:ext cx="1563329" cy="166741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0666" y="3111500"/>
            <a:ext cx="1261992" cy="176349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456" y="1034472"/>
            <a:ext cx="1516999" cy="197442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192" y="1062182"/>
            <a:ext cx="1310909" cy="1549256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6940" y="3189941"/>
            <a:ext cx="1469736" cy="1856509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86327" y="6345382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  <p:sp>
        <p:nvSpPr>
          <p:cNvPr id="29" name="Rectangle 50"/>
          <p:cNvSpPr>
            <a:spLocks/>
          </p:cNvSpPr>
          <p:nvPr/>
        </p:nvSpPr>
        <p:spPr bwMode="auto">
          <a:xfrm>
            <a:off x="1842969" y="2139859"/>
            <a:ext cx="1147304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Bebidas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100% </a:t>
            </a:r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naturais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" name="Rectangle 50"/>
          <p:cNvSpPr>
            <a:spLocks/>
          </p:cNvSpPr>
          <p:nvPr/>
        </p:nvSpPr>
        <p:spPr bwMode="auto">
          <a:xfrm>
            <a:off x="3366828" y="2355104"/>
            <a:ext cx="1467547" cy="67710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1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Ingredientes</a:t>
            </a:r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com </a:t>
            </a:r>
            <a:r>
              <a:rPr lang="en-GB" sz="11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trabalhadores</a:t>
            </a:r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com </a:t>
            </a:r>
            <a:r>
              <a:rPr lang="en-GB" sz="11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condições</a:t>
            </a:r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de </a:t>
            </a:r>
          </a:p>
          <a:p>
            <a:r>
              <a:rPr lang="en-GB" sz="11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trabalho</a:t>
            </a:r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1593274" y="473364"/>
            <a:ext cx="4791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dirty="0" err="1"/>
              <a:t>Liderança</a:t>
            </a:r>
            <a:r>
              <a:rPr lang="en-GB" sz="1600" b="1" dirty="0"/>
              <a:t> com </a:t>
            </a:r>
            <a:r>
              <a:rPr lang="en-GB" sz="1600" b="1" dirty="0" err="1"/>
              <a:t>sensibilidade</a:t>
            </a:r>
            <a:r>
              <a:rPr lang="en-GB" sz="1600" b="1" dirty="0"/>
              <a:t>  social e </a:t>
            </a:r>
            <a:r>
              <a:rPr lang="en-GB" sz="1600" b="1" dirty="0" err="1"/>
              <a:t>ecológica</a:t>
            </a:r>
            <a:r>
              <a:rPr lang="en-GB" sz="1600" b="1" dirty="0"/>
              <a:t> </a:t>
            </a:r>
          </a:p>
        </p:txBody>
      </p:sp>
      <p:sp>
        <p:nvSpPr>
          <p:cNvPr id="32" name="Rectangle 50"/>
          <p:cNvSpPr>
            <a:spLocks/>
          </p:cNvSpPr>
          <p:nvPr/>
        </p:nvSpPr>
        <p:spPr bwMode="auto">
          <a:xfrm>
            <a:off x="5055061" y="2504574"/>
            <a:ext cx="1382295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Amigos do </a:t>
            </a:r>
            <a:r>
              <a:rPr lang="en-GB" sz="11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Ambiente</a:t>
            </a:r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    </a:t>
            </a:r>
          </a:p>
        </p:txBody>
      </p:sp>
      <p:sp>
        <p:nvSpPr>
          <p:cNvPr id="33" name="Rectangle 50"/>
          <p:cNvSpPr>
            <a:spLocks/>
          </p:cNvSpPr>
          <p:nvPr/>
        </p:nvSpPr>
        <p:spPr bwMode="auto">
          <a:xfrm>
            <a:off x="1848388" y="4337024"/>
            <a:ext cx="101831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Embalagem</a:t>
            </a:r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algn="ctr"/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sustentável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ectangle 50"/>
          <p:cNvSpPr>
            <a:spLocks/>
          </p:cNvSpPr>
          <p:nvPr/>
        </p:nvSpPr>
        <p:spPr bwMode="auto">
          <a:xfrm>
            <a:off x="3236459" y="4595111"/>
            <a:ext cx="863593" cy="55399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Partilha</a:t>
            </a:r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 </a:t>
            </a:r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lucros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Rectangle 50"/>
          <p:cNvSpPr>
            <a:spLocks/>
          </p:cNvSpPr>
          <p:nvPr/>
        </p:nvSpPr>
        <p:spPr bwMode="auto">
          <a:xfrm>
            <a:off x="5376427" y="4360115"/>
            <a:ext cx="56265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Caritas </a:t>
            </a:r>
          </a:p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&amp; </a:t>
            </a:r>
            <a:r>
              <a:rPr lang="en-GB" sz="1200" b="1" dirty="0" err="1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Tu</a:t>
            </a:r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207818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273" y="878472"/>
            <a:ext cx="7308272" cy="59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1383773" y="2868970"/>
            <a:ext cx="1500798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Desenha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o </a:t>
            </a:r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teu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modelo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de </a:t>
            </a:r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negócio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sustentável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num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flip chart. </a:t>
            </a: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3903086" y="3000980"/>
            <a:ext cx="1393825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Usa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post-its</a:t>
            </a: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6131569" y="2766219"/>
            <a:ext cx="1889510" cy="16619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Descreve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os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módulos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do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teu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modelo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de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negócio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 </a:t>
            </a:r>
            <a:r>
              <a:rPr lang="en-GB" dirty="0" err="1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sustentável</a:t>
            </a:r>
            <a:endParaRPr lang="en-GB" sz="1800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669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12357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Cria o teu próprio modelo de negócio sustentável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Illustrator: Helmut Pokornig © IFTE</a:t>
            </a:r>
          </a:p>
          <a:p>
            <a:endParaRPr lang="de-AT" sz="800" dirty="0"/>
          </a:p>
          <a:p>
            <a:endParaRPr lang="de-AT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6" y="173187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52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4724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5488502" y="381000"/>
            <a:ext cx="28143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Estrutura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da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Cadeia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042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39725"/>
            <a:ext cx="650875" cy="55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762000" y="381000"/>
            <a:ext cx="18108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Proposta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Valor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042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4315" y="361949"/>
            <a:ext cx="661086" cy="63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4724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52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897927" y="3471863"/>
            <a:ext cx="24497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Modelo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de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Rentabilidade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5078629" y="3505200"/>
            <a:ext cx="31633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Consciência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 Social e 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Ecológica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18389" y="3508375"/>
            <a:ext cx="797011" cy="79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78691" y="1050635"/>
            <a:ext cx="1437752" cy="1383645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1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A4F28462F09234E8AA1A0FD87961694" ma:contentTypeVersion="2" ma:contentTypeDescription="Criar um novo documento." ma:contentTypeScope="" ma:versionID="f51624cf11f186a0fc2c7d24664fd75f">
  <xsd:schema xmlns:xsd="http://www.w3.org/2001/XMLSchema" xmlns:xs="http://www.w3.org/2001/XMLSchema" xmlns:p="http://schemas.microsoft.com/office/2006/metadata/properties" xmlns:ns2="dcac026e-c24d-4f8c-8e09-0b63a372b5fc" targetNamespace="http://schemas.microsoft.com/office/2006/metadata/properties" ma:root="true" ma:fieldsID="83982385aa54c442321b5d3b324c7f9a" ns2:_="">
    <xsd:import namespace="dcac026e-c24d-4f8c-8e09-0b63a372b5f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ac026e-c24d-4f8c-8e09-0b63a372b5f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1907D0-CEEE-4727-A11C-5FF5A9202BA1}">
  <ds:schemaRefs>
    <ds:schemaRef ds:uri="http://purl.org/dc/elements/1.1/"/>
    <ds:schemaRef ds:uri="http://schemas.microsoft.com/office/2006/metadata/properties"/>
    <ds:schemaRef ds:uri="dcac026e-c24d-4f8c-8e09-0b63a372b5f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64B277D-6D03-479F-A7D3-367931C0B3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ac026e-c24d-4f8c-8e09-0b63a372b5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441</Words>
  <Application>Microsoft Office PowerPoint</Application>
  <PresentationFormat>Apresentação no Ecrã (4:3)</PresentationFormat>
  <Paragraphs>156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Ustart (DGE)</cp:lastModifiedBy>
  <cp:revision>305</cp:revision>
  <dcterms:created xsi:type="dcterms:W3CDTF">2015-06-29T09:01:59Z</dcterms:created>
  <dcterms:modified xsi:type="dcterms:W3CDTF">2016-11-17T17:07:34Z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0x0101004A4F28462F09234E8AA1A0FD87961694</vt:lpwstr>
  </property>
</Properties>
</file>