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488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487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  <p:cmAuthor id="2" name="Catarina Maciel" initials="CM" lastIdx="1" clrIdx="1">
    <p:extLst/>
  </p:cmAuthor>
  <p:cmAuthor id="3" name="Cristina Soutinho" initials="CS" lastIdx="5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1D1D"/>
    <a:srgbClr val="A6CB12"/>
    <a:srgbClr val="F7FFFF"/>
    <a:srgbClr val="FFB300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59" autoAdjust="0"/>
  </p:normalViewPr>
  <p:slideViewPr>
    <p:cSldViewPr snapToGrid="0">
      <p:cViewPr varScale="1">
        <p:scale>
          <a:sx n="61" d="100"/>
          <a:sy n="61" d="100"/>
        </p:scale>
        <p:origin x="15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08/08/2018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Desafio Começa o Teu Projeto</a:t>
            </a:r>
            <a:r>
              <a:rPr lang="de-AT" sz="2800" dirty="0">
                <a:solidFill>
                  <a:srgbClr val="FFFFFF"/>
                </a:solidFill>
                <a:latin typeface="Tw Cen MT"/>
                <a:ea typeface="DejaVu Sans"/>
              </a:rPr>
              <a:t> B2</a:t>
            </a:r>
            <a:endParaRPr sz="2800" dirty="0"/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6637380" y="135221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35429" y="1834607"/>
            <a:ext cx="8334231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Desafio Começa o Teu Projeto B2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Consigo planear e implementar o meu  projeto em equipa.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Educação para o Empreendedorismo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588" y="1834607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686220" y="43409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Começa o Teu Projeto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8F4F5748-CB5D-48F4-A8FB-B1E27D4C6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6" y="6261979"/>
            <a:ext cx="2378113" cy="617220"/>
          </a:xfrm>
          <a:prstGeom prst="rect">
            <a:avLst/>
          </a:prstGeom>
        </p:spPr>
      </p:pic>
      <p:pic>
        <p:nvPicPr>
          <p:cNvPr id="20" name="Imagem 18">
            <a:extLst>
              <a:ext uri="{FF2B5EF4-FFF2-40B4-BE49-F238E27FC236}">
                <a16:creationId xmlns:a16="http://schemas.microsoft.com/office/drawing/2014/main" id="{62158F98-D30B-4DB8-A537-1A19B74E88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" t="19370" r="-4753" b="22759"/>
          <a:stretch/>
        </p:blipFill>
        <p:spPr>
          <a:xfrm>
            <a:off x="3585366" y="6235213"/>
            <a:ext cx="1546112" cy="63977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9E0B81EC-5EDC-4B8E-A5EB-BA4AAA71F7D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194" y="6344107"/>
            <a:ext cx="656280" cy="436616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02B763CD-D64F-4380-9CCB-1060EF1FFF49}"/>
              </a:ext>
            </a:extLst>
          </p:cNvPr>
          <p:cNvSpPr txBox="1"/>
          <p:nvPr/>
        </p:nvSpPr>
        <p:spPr>
          <a:xfrm>
            <a:off x="7385474" y="6257420"/>
            <a:ext cx="1893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rgbClr val="002060"/>
                </a:solidFill>
              </a:rPr>
              <a:t>Cofinanciado pelo Programa Erasmus + </a:t>
            </a:r>
          </a:p>
          <a:p>
            <a:r>
              <a:rPr lang="pt-PT" sz="1200" b="1" dirty="0">
                <a:solidFill>
                  <a:srgbClr val="002060"/>
                </a:solidFill>
              </a:rPr>
              <a:t>da União Europeia</a:t>
            </a:r>
          </a:p>
        </p:txBody>
      </p:sp>
    </p:spTree>
    <p:extLst>
      <p:ext uri="{BB962C8B-B14F-4D97-AF65-F5344CB8AC3E}">
        <p14:creationId xmlns:p14="http://schemas.microsoft.com/office/powerpoint/2010/main" val="20944496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6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sz="3200" dirty="0" err="1">
                <a:solidFill>
                  <a:schemeClr val="bg1"/>
                </a:solidFill>
                <a:latin typeface="Tw Cen MT"/>
                <a:cs typeface="Times New Roman"/>
              </a:rPr>
              <a:t>Dat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a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–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Cronograma do Projeto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578806" y="2159010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Quando</a:t>
            </a:r>
            <a:r>
              <a:rPr kumimoji="0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7170" name="Gerade Verbindung mit Pfeil 4"/>
          <p:cNvCxnSpPr>
            <a:cxnSpLocks noChangeShapeType="1"/>
          </p:cNvCxnSpPr>
          <p:nvPr/>
        </p:nvCxnSpPr>
        <p:spPr bwMode="auto">
          <a:xfrm flipV="1">
            <a:off x="522914" y="4629737"/>
            <a:ext cx="7970357" cy="2185"/>
          </a:xfrm>
          <a:prstGeom prst="straightConnector1">
            <a:avLst/>
          </a:prstGeom>
          <a:noFill/>
          <a:ln w="25400">
            <a:solidFill>
              <a:srgbClr val="4E6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160343" y="4573796"/>
            <a:ext cx="1086905" cy="67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sz="2000" dirty="0">
                <a:latin typeface="+mn-lt"/>
                <a:ea typeface="ÇlÇr ñæí©"/>
              </a:rPr>
              <a:t>T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empo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6156145" y="2149686"/>
            <a:ext cx="2356088" cy="2240749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Que</a:t>
            </a:r>
            <a:r>
              <a:rPr kumimoji="0" lang="pt-PT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produtos/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resultados?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ea typeface="ＭＳ Ｐゴシック" charset="0"/>
            </a:endParaRPr>
          </a:p>
        </p:txBody>
      </p:sp>
      <p:sp>
        <p:nvSpPr>
          <p:cNvPr id="9" name="Rechteck 5"/>
          <p:cNvSpPr>
            <a:spLocks noChangeArrowheads="1"/>
          </p:cNvSpPr>
          <p:nvPr/>
        </p:nvSpPr>
        <p:spPr bwMode="auto">
          <a:xfrm>
            <a:off x="3397104" y="2152795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Quem</a:t>
            </a:r>
            <a:r>
              <a:rPr kumimoji="0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05458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6: 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sz="3200" dirty="0" err="1">
                <a:solidFill>
                  <a:schemeClr val="bg1"/>
                </a:solidFill>
                <a:latin typeface="Tw Cen MT"/>
                <a:cs typeface="Times New Roman"/>
              </a:rPr>
              <a:t>Dat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a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 –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Cronograma do Projeto  </a:t>
            </a:r>
            <a:r>
              <a:rPr sz="2400" dirty="0">
                <a:solidFill>
                  <a:schemeClr val="bg1"/>
                </a:solidFill>
                <a:latin typeface="Tw Cen MT"/>
                <a:cs typeface="Times New Roman"/>
              </a:rPr>
              <a:t>(</a:t>
            </a:r>
            <a:r>
              <a:rPr lang="pt-PT" sz="2400" dirty="0">
                <a:solidFill>
                  <a:schemeClr val="bg1"/>
                </a:solidFill>
                <a:latin typeface="Tw Cen MT"/>
                <a:cs typeface="Times New Roman"/>
              </a:rPr>
              <a:t>Estrutura temporal</a:t>
            </a:r>
            <a:r>
              <a:rPr sz="2400" dirty="0">
                <a:solidFill>
                  <a:schemeClr val="bg1"/>
                </a:solidFill>
                <a:latin typeface="Tw Cen MT"/>
                <a:cs typeface="Times New Roman"/>
              </a:rPr>
              <a:t>)</a:t>
            </a:r>
            <a:endParaRPr lang="de-DE" sz="24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1313481" y="1478494"/>
            <a:ext cx="6794081" cy="4502145"/>
            <a:chOff x="1004569" y="877856"/>
            <a:chExt cx="4948168" cy="2826039"/>
          </a:xfrm>
        </p:grpSpPr>
        <p:sp>
          <p:nvSpPr>
            <p:cNvPr id="10" name="Oval 9"/>
            <p:cNvSpPr/>
            <p:nvPr/>
          </p:nvSpPr>
          <p:spPr>
            <a:xfrm>
              <a:off x="2402155" y="1751256"/>
              <a:ext cx="213693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b="1" dirty="0" err="1">
                  <a:solidFill>
                    <a:schemeClr val="tx1"/>
                  </a:solidFill>
                  <a:cs typeface="PoloMatheAustria1Krftg krftg"/>
                </a:rPr>
                <a:t>Projet</a:t>
              </a:r>
              <a:r>
                <a:rPr lang="pt-PT" b="1" dirty="0">
                  <a:solidFill>
                    <a:schemeClr val="tx1"/>
                  </a:solidFill>
                  <a:cs typeface="PoloMatheAustria1Krftg krftg"/>
                </a:rPr>
                <a:t>o</a:t>
              </a:r>
              <a:r>
                <a:rPr b="1" dirty="0">
                  <a:solidFill>
                    <a:schemeClr val="tx1"/>
                  </a:solidFill>
                  <a:cs typeface="PoloMatheAustria1Krftg krftg"/>
                </a:rPr>
                <a:t>:</a:t>
              </a:r>
              <a:endParaRPr lang="de-DE" b="1" dirty="0">
                <a:solidFill>
                  <a:schemeClr val="tx1"/>
                </a:solidFill>
                <a:cs typeface="PoloMatheAustria1Krftg krftg"/>
              </a:endParaRPr>
            </a:p>
          </p:txBody>
        </p:sp>
        <p:sp>
          <p:nvSpPr>
            <p:cNvPr id="11" name="Rechteck 1"/>
            <p:cNvSpPr>
              <a:spLocks noChangeArrowheads="1"/>
            </p:cNvSpPr>
            <p:nvPr/>
          </p:nvSpPr>
          <p:spPr bwMode="auto">
            <a:xfrm>
              <a:off x="1919089" y="877856"/>
              <a:ext cx="966889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pt-PT" sz="1600" dirty="0">
                  <a:solidFill>
                    <a:srgbClr val="000000"/>
                  </a:solidFill>
                  <a:cs typeface="PoloMatheAustria1Leicht Leicht"/>
                </a:rPr>
                <a:t>Data de início</a:t>
              </a:r>
              <a:r>
                <a:rPr sz="1600" dirty="0">
                  <a:solidFill>
                    <a:srgbClr val="000000"/>
                  </a:solidFill>
                  <a:cs typeface="PoloMatheAustria1Leicht Leicht"/>
                </a:rPr>
                <a:t>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3" name="Rechteck 1"/>
            <p:cNvSpPr>
              <a:spLocks noChangeArrowheads="1"/>
            </p:cNvSpPr>
            <p:nvPr/>
          </p:nvSpPr>
          <p:spPr bwMode="auto">
            <a:xfrm>
              <a:off x="1949827" y="302490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400" b="1" dirty="0">
                  <a:solidFill>
                    <a:srgbClr val="000000"/>
                  </a:solidFill>
                  <a:cs typeface="PoloMatheAustria1Leicht Leicht"/>
                </a:rPr>
                <a:t>Evento de Arranque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4" name="Rechteck 1"/>
            <p:cNvSpPr>
              <a:spLocks noChangeArrowheads="1"/>
            </p:cNvSpPr>
            <p:nvPr/>
          </p:nvSpPr>
          <p:spPr bwMode="auto">
            <a:xfrm>
              <a:off x="3859312" y="877856"/>
              <a:ext cx="1379357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pt-PT" sz="1600" dirty="0">
                  <a:solidFill>
                    <a:srgbClr val="000000"/>
                  </a:solidFill>
                  <a:cs typeface="PoloMatheAustria1Leicht Leicht"/>
                </a:rPr>
                <a:t>Data de conclusão</a:t>
              </a:r>
              <a:r>
                <a:rPr sz="1600" dirty="0">
                  <a:solidFill>
                    <a:srgbClr val="000000"/>
                  </a:solidFill>
                  <a:cs typeface="PoloMatheAustria1Leicht Leicht"/>
                </a:rPr>
                <a:t>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5" name="Rechteck 1"/>
            <p:cNvSpPr>
              <a:spLocks noChangeArrowheads="1"/>
            </p:cNvSpPr>
            <p:nvPr/>
          </p:nvSpPr>
          <p:spPr bwMode="auto">
            <a:xfrm>
              <a:off x="4107690" y="3024067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AT" sz="1400" b="1" dirty="0">
                  <a:solidFill>
                    <a:srgbClr val="000000"/>
                  </a:solidFill>
                  <a:cs typeface="PoloMatheAustria1Leicht Leicht"/>
                </a:rPr>
                <a:t>Evento de encerramento 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cxnSp>
          <p:nvCxnSpPr>
            <p:cNvPr id="16" name="Gerade Verbindung mit Pfeil 15"/>
            <p:cNvCxnSpPr>
              <a:cxnSpLocks/>
              <a:stCxn id="11" idx="2"/>
              <a:endCxn id="13" idx="0"/>
            </p:cNvCxnSpPr>
            <p:nvPr/>
          </p:nvCxnSpPr>
          <p:spPr>
            <a:xfrm flipH="1">
              <a:off x="2391689" y="1556845"/>
              <a:ext cx="10844" cy="1468061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Gerade Verbindung mit Pfeil 16"/>
            <p:cNvCxnSpPr>
              <a:cxnSpLocks/>
              <a:stCxn id="14" idx="2"/>
              <a:endCxn id="15" idx="0"/>
            </p:cNvCxnSpPr>
            <p:nvPr/>
          </p:nvCxnSpPr>
          <p:spPr>
            <a:xfrm>
              <a:off x="4548990" y="1556845"/>
              <a:ext cx="562" cy="1467222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" name="Freihandform 17"/>
            <p:cNvSpPr/>
            <p:nvPr/>
          </p:nvSpPr>
          <p:spPr>
            <a:xfrm>
              <a:off x="1004569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19" name="Freihandform 18"/>
            <p:cNvSpPr/>
            <p:nvPr/>
          </p:nvSpPr>
          <p:spPr>
            <a:xfrm flipH="1">
              <a:off x="4555628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004569" y="2169403"/>
              <a:ext cx="1132545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>
                  <a:cs typeface="PoloMatheAustria1Leicht Leicht"/>
                </a:rPr>
                <a:t>Fase </a:t>
              </a:r>
              <a:r>
                <a:rPr lang="pt-PT" sz="1600" dirty="0" err="1">
                  <a:cs typeface="PoloMatheAustria1Leicht Leicht"/>
                </a:rPr>
                <a:t>pré-projeto</a:t>
              </a:r>
              <a:endParaRPr lang="de-DE" sz="1600" dirty="0">
                <a:cs typeface="PoloMatheAustria1Leicht Leicht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773866" y="2169403"/>
              <a:ext cx="1178871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>
                  <a:cs typeface="PoloMatheAustria1Leicht Leicht"/>
                </a:rPr>
                <a:t>Fase pós- projeto</a:t>
              </a:r>
              <a:endParaRPr lang="de-DE" sz="1600" dirty="0">
                <a:cs typeface="PoloMatheAustria1Leicht Leic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831643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7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Plano de Recursos e Orçamento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309131"/>
              </p:ext>
            </p:extLst>
          </p:nvPr>
        </p:nvGraphicFramePr>
        <p:xfrm>
          <a:off x="168813" y="1405581"/>
          <a:ext cx="8862644" cy="459538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37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4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4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23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83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7704">
                <a:tc gridSpan="7">
                  <a:txBody>
                    <a:bodyPr/>
                    <a:lstStyle/>
                    <a:p>
                      <a:pPr algn="ctr"/>
                      <a:r>
                        <a:rPr lang="pt-PT" sz="1800" dirty="0">
                          <a:solidFill>
                            <a:schemeClr val="bg1"/>
                          </a:solidFill>
                          <a:latin typeface="Tw Cen MT"/>
                          <a:cs typeface="Times New Roman"/>
                        </a:rPr>
                        <a:t>Plano de Recursos e Orçamento</a:t>
                      </a:r>
                      <a:r>
                        <a:rPr lang="en-US" baseline="0" dirty="0"/>
                        <a:t>: "......... 20.."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lang="pt-PT" dirty="0"/>
                        <a:t>F</a:t>
                      </a:r>
                      <a:r>
                        <a:rPr dirty="0" err="1"/>
                        <a:t>ase</a:t>
                      </a:r>
                      <a:r>
                        <a:rPr lang="pt-PT" dirty="0"/>
                        <a:t>/ Pacotes </a:t>
                      </a:r>
                      <a:r>
                        <a:rPr lang="pt-PT" baseline="0" dirty="0"/>
                        <a:t>(PT)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de-AT" dirty="0"/>
                        <a:t>Recursos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dirty="0"/>
                        <a:t>C</a:t>
                      </a:r>
                      <a:r>
                        <a:rPr lang="pt-PT" dirty="0"/>
                        <a:t>usto em </a:t>
                      </a:r>
                      <a:r>
                        <a:rPr dirty="0"/>
                        <a:t> €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982">
                <a:tc>
                  <a:txBody>
                    <a:bodyPr/>
                    <a:lstStyle/>
                    <a:p>
                      <a:r>
                        <a:rPr lang="pt-PT" dirty="0"/>
                        <a:t>AT</a:t>
                      </a:r>
                    </a:p>
                    <a:p>
                      <a:r>
                        <a:rPr lang="pt-PT" dirty="0"/>
                        <a:t>N.º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Nome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Recursos</a:t>
                      </a:r>
                    </a:p>
                    <a:p>
                      <a:r>
                        <a:rPr lang="pt-PT" dirty="0"/>
                        <a:t>necessários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dirty="0" err="1"/>
                        <a:t>Uni</a:t>
                      </a:r>
                      <a:r>
                        <a:rPr lang="pt-PT" dirty="0"/>
                        <a:t>dade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Quantidade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Preço por </a:t>
                      </a:r>
                    </a:p>
                    <a:p>
                      <a:r>
                        <a:rPr lang="pt-PT" dirty="0"/>
                        <a:t>unidade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Custo</a:t>
                      </a:r>
                    </a:p>
                    <a:p>
                      <a:r>
                        <a:rPr dirty="0"/>
                        <a:t>Total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58">
                <a:tc>
                  <a:txBody>
                    <a:bodyPr/>
                    <a:lstStyle/>
                    <a:p>
                      <a:r>
                        <a:rPr sz="1200" dirty="0"/>
                        <a:t>1.1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1.2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t>Total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de-AT" dirty="0"/>
                        <a:t>Total de Despesas</a:t>
                      </a:r>
                      <a:r>
                        <a:rPr lang="de-AT" baseline="0" dirty="0"/>
                        <a:t> do Projeto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de-AT" dirty="0"/>
                        <a:t>Total de Despesas</a:t>
                      </a:r>
                      <a:r>
                        <a:rPr lang="de-AT" baseline="0" dirty="0"/>
                        <a:t> da Escola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sz="1200" dirty="0" err="1"/>
                        <a:t>Vers</a:t>
                      </a:r>
                      <a:r>
                        <a:rPr lang="pt-PT" sz="1200" dirty="0" err="1"/>
                        <a:t>ão</a:t>
                      </a:r>
                      <a:r>
                        <a:rPr sz="1200" dirty="0"/>
                        <a:t>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200" dirty="0" err="1"/>
                        <a:t>Dat</a:t>
                      </a:r>
                      <a:r>
                        <a:rPr lang="pt-PT" sz="1200" dirty="0"/>
                        <a:t>a</a:t>
                      </a:r>
                      <a:r>
                        <a:rPr sz="1200" dirty="0"/>
                        <a:t>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sz="1200" dirty="0"/>
                        <a:t>Autor: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200" dirty="0"/>
                        <a:t>P</a:t>
                      </a:r>
                      <a:r>
                        <a:rPr lang="pt-PT" sz="1200" dirty="0" err="1"/>
                        <a:t>ág</a:t>
                      </a:r>
                      <a:r>
                        <a:rPr lang="pt-PT" sz="1200" dirty="0"/>
                        <a:t>. </a:t>
                      </a:r>
                      <a:r>
                        <a:rPr sz="1200" dirty="0"/>
                        <a:t>1 </a:t>
                      </a:r>
                      <a:r>
                        <a:rPr lang="pt-PT" sz="1200" dirty="0"/>
                        <a:t> de</a:t>
                      </a:r>
                      <a:r>
                        <a:rPr sz="1200" dirty="0"/>
                        <a:t> 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265426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8 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Início do Projeto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Bild 1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34" y="2205165"/>
            <a:ext cx="3054791" cy="305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5608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9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Definição do Projeto e Manual do Projeto 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521701"/>
              </p:ext>
            </p:extLst>
          </p:nvPr>
        </p:nvGraphicFramePr>
        <p:xfrm>
          <a:off x="505658" y="1236061"/>
          <a:ext cx="8352592" cy="517915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23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6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9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3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555">
                <a:tc gridSpan="4">
                  <a:txBody>
                    <a:bodyPr/>
                    <a:lstStyle/>
                    <a:p>
                      <a:pPr algn="ctr"/>
                      <a:r>
                        <a:rPr lang="pt-PT" sz="1800" dirty="0">
                          <a:solidFill>
                            <a:schemeClr val="bg1"/>
                          </a:solidFill>
                          <a:latin typeface="Tw Cen MT"/>
                          <a:cs typeface="Times New Roman"/>
                        </a:rPr>
                        <a:t>Definição do Projeto </a:t>
                      </a:r>
                      <a:endParaRPr lang="de-A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Nome do 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</a:rPr>
                        <a:t>Projet</a:t>
                      </a:r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466">
                <a:tc gridSpan="3">
                  <a:txBody>
                    <a:bodyPr/>
                    <a:lstStyle/>
                    <a:p>
                      <a:pPr algn="just"/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Coordenador/a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do Projeto e Parceiro(s) do Projeto:</a:t>
                      </a:r>
                      <a:endParaRPr lang="de-AT" sz="1600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pt-PT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Gestor/a do Projeto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Evento de arranque/lançamento: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Evento de encerramento: </a:t>
                      </a:r>
                      <a:endParaRPr lang="pt-P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Data de início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Data de conclusão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Fase p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é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sz="1600" dirty="0" err="1">
                          <a:solidFill>
                            <a:schemeClr val="tx1"/>
                          </a:solidFill>
                        </a:rPr>
                        <a:t>proje</a:t>
                      </a:r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to: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>
                          <a:solidFill>
                            <a:schemeClr val="tx1"/>
                          </a:solidFill>
                        </a:rPr>
                        <a:t>Fase</a:t>
                      </a:r>
                      <a:r>
                        <a:rPr lang="de-AT" sz="1600" baseline="0" dirty="0">
                          <a:solidFill>
                            <a:schemeClr val="tx1"/>
                          </a:solidFill>
                        </a:rPr>
                        <a:t> pós-projeto: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Objetivos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>
                          <a:solidFill>
                            <a:schemeClr val="tx1"/>
                          </a:solidFill>
                        </a:rPr>
                        <a:t>Resultado</a:t>
                      </a:r>
                      <a:r>
                        <a:rPr lang="de-AT" sz="1600" baseline="0" dirty="0">
                          <a:solidFill>
                            <a:schemeClr val="tx1"/>
                          </a:solidFill>
                        </a:rPr>
                        <a:t> não esperado: 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Fases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do Projeto/Principais Tarefas</a:t>
                      </a:r>
                      <a:endParaRPr lang="de-AT" sz="16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Recursos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necessários/custos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Articulação com as estratégias, projetos e outras atividades </a:t>
                      </a:r>
                    </a:p>
                    <a:p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(oferecidas pela escola/agrupamento)</a:t>
                      </a:r>
                      <a:r>
                        <a:rPr sz="1600" baseline="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Equipa de projeto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>
                          <a:solidFill>
                            <a:schemeClr val="tx1"/>
                          </a:solidFill>
                        </a:rPr>
                        <a:t>Outros</a:t>
                      </a:r>
                      <a:r>
                        <a:rPr lang="de-AT" sz="1600" baseline="0" dirty="0">
                          <a:solidFill>
                            <a:schemeClr val="tx1"/>
                          </a:solidFill>
                        </a:rPr>
                        <a:t> membros: 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555">
                <a:tc>
                  <a:txBody>
                    <a:bodyPr/>
                    <a:lstStyle/>
                    <a:p>
                      <a:r>
                        <a:rPr sz="1600" dirty="0" err="1">
                          <a:solidFill>
                            <a:schemeClr val="tx1"/>
                          </a:solidFill>
                        </a:rPr>
                        <a:t>Dat</a:t>
                      </a:r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a: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sz="1600" dirty="0">
                          <a:solidFill>
                            <a:schemeClr val="tx1"/>
                          </a:solidFill>
                        </a:rPr>
                        <a:t>Coordenador/a: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1600" dirty="0">
                          <a:solidFill>
                            <a:schemeClr val="tx1"/>
                          </a:solidFill>
                        </a:rPr>
                        <a:t>Gestor/a</a:t>
                      </a:r>
                      <a:r>
                        <a:rPr lang="pt-PT" sz="1600" baseline="0" dirty="0">
                          <a:solidFill>
                            <a:schemeClr val="tx1"/>
                          </a:solidFill>
                        </a:rPr>
                        <a:t> do projeto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55140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10: 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sz="3200" dirty="0" err="1">
                <a:solidFill>
                  <a:schemeClr val="bg1"/>
                </a:solidFill>
                <a:latin typeface="Tw Cen MT"/>
                <a:cs typeface="Times New Roman"/>
              </a:rPr>
              <a:t>Monitori</a:t>
            </a:r>
            <a:r>
              <a:rPr lang="pt-PT" sz="3200" dirty="0" err="1">
                <a:solidFill>
                  <a:schemeClr val="bg1"/>
                </a:solidFill>
                <a:latin typeface="Tw Cen MT"/>
                <a:cs typeface="Times New Roman"/>
              </a:rPr>
              <a:t>zação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 do Projeto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Gleichschenkliges Dreieck 4"/>
          <p:cNvSpPr/>
          <p:nvPr/>
        </p:nvSpPr>
        <p:spPr>
          <a:xfrm>
            <a:off x="2910875" y="2055094"/>
            <a:ext cx="2910289" cy="3487769"/>
          </a:xfrm>
          <a:prstGeom prst="triangle">
            <a:avLst/>
          </a:prstGeom>
          <a:solidFill>
            <a:srgbClr val="AFD173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endParaRPr lang="de-DE" sz="2400">
              <a:solidFill>
                <a:schemeClr val="tx1"/>
              </a:solidFill>
              <a:latin typeface="PoloMatheAustria1Krftg krftg"/>
              <a:cs typeface="PoloMatheAustria1Krftg krftg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14903" y="1647474"/>
            <a:ext cx="1025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>
                <a:latin typeface="PoloMatheAustria1Leicht Leicht"/>
                <a:cs typeface="PoloMatheAustria1Leicht Leicht"/>
              </a:rPr>
              <a:t>Tarefas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61874" y="5239095"/>
            <a:ext cx="954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2000" dirty="0">
                <a:latin typeface="PoloMatheAustria1Leicht Leicht"/>
                <a:cs typeface="PoloMatheAustria1Leicht Leicht"/>
              </a:rPr>
              <a:t>T</a:t>
            </a:r>
            <a:r>
              <a:rPr lang="pt-PT" sz="2000" dirty="0">
                <a:latin typeface="PoloMatheAustria1Leicht Leicht"/>
                <a:cs typeface="PoloMatheAustria1Leicht Leicht"/>
              </a:rPr>
              <a:t>e</a:t>
            </a:r>
            <a:r>
              <a:rPr sz="2000" dirty="0">
                <a:latin typeface="PoloMatheAustria1Leicht Leicht"/>
                <a:cs typeface="PoloMatheAustria1Leicht Leicht"/>
              </a:rPr>
              <a:t>m</a:t>
            </a:r>
            <a:r>
              <a:rPr lang="pt-PT" sz="2000" dirty="0" err="1">
                <a:latin typeface="PoloMatheAustria1Leicht Leicht"/>
                <a:cs typeface="PoloMatheAustria1Leicht Leicht"/>
              </a:rPr>
              <a:t>po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821164" y="5239095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>
                <a:latin typeface="PoloMatheAustria1Leicht Leicht"/>
                <a:cs typeface="PoloMatheAustria1Leicht Leicht"/>
              </a:rPr>
              <a:t>Recursos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</p:spTree>
    <p:extLst>
      <p:ext uri="{BB962C8B-B14F-4D97-AF65-F5344CB8AC3E}">
        <p14:creationId xmlns:p14="http://schemas.microsoft.com/office/powerpoint/2010/main" val="457599063"/>
      </p:ext>
    </p:extLst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11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/>
              <a:t>Divulgação do projeto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628650" y="139504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dirty="0"/>
              <a:t>Que canais de divulgação vão ser usados?</a:t>
            </a:r>
          </a:p>
          <a:p>
            <a:pPr marL="0" indent="0">
              <a:buNone/>
            </a:pPr>
            <a:r>
              <a:rPr lang="pt-PT" sz="28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pt-PT" sz="2400" dirty="0"/>
              <a:t>Desdobráveis </a:t>
            </a:r>
            <a:endParaRPr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400" dirty="0"/>
              <a:t>Boletim informativo (</a:t>
            </a:r>
            <a:r>
              <a:rPr lang="pt-PT" sz="2400" i="1" dirty="0"/>
              <a:t>newsletter</a:t>
            </a:r>
            <a:r>
              <a:rPr lang="pt-PT" sz="2400" dirty="0"/>
              <a:t>)</a:t>
            </a:r>
            <a:endParaRPr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400" dirty="0"/>
              <a:t>Fichas informativas</a:t>
            </a:r>
            <a:r>
              <a:rPr sz="2400" dirty="0"/>
              <a:t>/</a:t>
            </a:r>
            <a:r>
              <a:rPr lang="pt-PT" sz="2400" dirty="0"/>
              <a:t>folhetos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de-AT" sz="2400" dirty="0"/>
              <a:t>Sítios eletrónicos nas plataformas virtuais</a:t>
            </a:r>
            <a:r>
              <a:rPr lang="de-AT" sz="2400" dirty="0">
                <a:solidFill>
                  <a:srgbClr val="1D1D1D"/>
                </a:solidFill>
              </a:rPr>
              <a:t>?</a:t>
            </a:r>
          </a:p>
          <a:p>
            <a:pPr marL="0" indent="0">
              <a:buNone/>
            </a:pPr>
            <a:endParaRPr lang="de-AT" sz="2400" dirty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br>
              <a:rPr lang="pt-PT" sz="2400" dirty="0"/>
            </a:br>
            <a:r>
              <a:rPr lang="pt-PT" sz="2400" dirty="0"/>
              <a:t>Estes são os canais mais adequados para divulgar o projeto.</a:t>
            </a:r>
            <a:endParaRPr lang="de-AT" sz="2400" dirty="0"/>
          </a:p>
        </p:txBody>
      </p:sp>
      <p:pic>
        <p:nvPicPr>
          <p:cNvPr id="2" name="Bild 1" descr="letters-1132703_128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662" y="1254853"/>
            <a:ext cx="1577588" cy="1577588"/>
          </a:xfrm>
          <a:prstGeom prst="rect">
            <a:avLst/>
          </a:prstGeom>
        </p:spPr>
      </p:pic>
      <p:pic>
        <p:nvPicPr>
          <p:cNvPr id="3" name="Bild 2" descr="social-349520_128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815" y="3146170"/>
            <a:ext cx="2246435" cy="198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48546"/>
      </p:ext>
    </p:extLst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12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Encerramento do projeto e Avaliação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1/2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17500"/>
              </p:ext>
            </p:extLst>
          </p:nvPr>
        </p:nvGraphicFramePr>
        <p:xfrm>
          <a:off x="308610" y="1826260"/>
          <a:ext cx="8549640" cy="3205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274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4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AT" dirty="0"/>
                        <a:t>RELATÓRIO</a:t>
                      </a:r>
                      <a:r>
                        <a:rPr lang="de-AT" baseline="0" dirty="0"/>
                        <a:t> FINAL DE PROJETO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baseline="0" dirty="0"/>
                        <a:t>Avaliação Global: </a:t>
                      </a:r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Reflexão</a:t>
                      </a:r>
                      <a:endParaRPr lang="de-AT" baseline="0" dirty="0"/>
                    </a:p>
                    <a:p>
                      <a:r>
                        <a:rPr lang="de-AT" baseline="0" dirty="0"/>
                        <a:t>Comentários acerca dos objetivos atingidos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dirty="0"/>
                        <a:t>Análise/Comentários sobre as tarefas</a:t>
                      </a:r>
                      <a:r>
                        <a:rPr lang="pt-PT" baseline="0" dirty="0"/>
                        <a:t> e cumprimento de prazos</a:t>
                      </a:r>
                      <a:endParaRPr dirty="0"/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AT" dirty="0"/>
                        <a:t>Análise/Comentários</a:t>
                      </a:r>
                      <a:r>
                        <a:rPr lang="de-AT" baseline="0" dirty="0"/>
                        <a:t> sobre os custos e recursos</a:t>
                      </a:r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pt-PT" dirty="0"/>
                        <a:t>Análise/Comentários sobre</a:t>
                      </a:r>
                      <a:r>
                        <a:rPr lang="pt-PT" baseline="0" dirty="0"/>
                        <a:t> a organização interna e as relações com outros intervenientes</a:t>
                      </a:r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692197"/>
      </p:ext>
    </p:extLst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00314"/>
              </p:ext>
            </p:extLst>
          </p:nvPr>
        </p:nvGraphicFramePr>
        <p:xfrm>
          <a:off x="633046" y="1246746"/>
          <a:ext cx="8229600" cy="514462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62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0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90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98197">
                <a:tc gridSpan="3">
                  <a:txBody>
                    <a:bodyPr/>
                    <a:lstStyle/>
                    <a:p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Avaliação do desempenho</a:t>
                      </a:r>
                    </a:p>
                    <a:p>
                      <a:endParaRPr lang="pt-PT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Promotor/a</a:t>
                      </a:r>
                      <a:r>
                        <a:rPr lang="pt-PT" b="0" baseline="0" dirty="0">
                          <a:solidFill>
                            <a:schemeClr val="tx1"/>
                          </a:solidFill>
                        </a:rPr>
                        <a:t> do Projeto 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Gesto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/a</a:t>
                      </a:r>
                      <a:r>
                        <a:rPr lang="pt-PT" b="0" baseline="0" dirty="0">
                          <a:solidFill>
                            <a:schemeClr val="tx1"/>
                          </a:solidFill>
                        </a:rPr>
                        <a:t> de Projeto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pt-PT" b="0" baseline="0" dirty="0">
                          <a:solidFill>
                            <a:schemeClr val="tx1"/>
                          </a:solidFill>
                        </a:rPr>
                        <a:t>Pessoal do projeto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Lições aprendidas</a:t>
                      </a:r>
                      <a:r>
                        <a:rPr lang="pt-PT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endParaRPr lang="pt-PT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Resumo de experiências 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pt-PT" b="0" dirty="0">
                          <a:solidFill>
                            <a:schemeClr val="tx1"/>
                          </a:solidFill>
                        </a:rPr>
                        <a:t>Sugestões de melhoria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099">
                <a:tc gridSpan="5">
                  <a:txBody>
                    <a:bodyPr/>
                    <a:lstStyle/>
                    <a:p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Planeamento</a:t>
                      </a:r>
                      <a:r>
                        <a:rPr lang="pt-PT" baseline="0" dirty="0">
                          <a:solidFill>
                            <a:schemeClr val="tx1"/>
                          </a:solidFill>
                        </a:rPr>
                        <a:t> da fase pós-projeto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tarefas</a:t>
                      </a:r>
                      <a:r>
                        <a:rPr lang="pt-PT" baseline="0" dirty="0">
                          <a:solidFill>
                            <a:schemeClr val="tx1"/>
                          </a:solidFill>
                        </a:rPr>
                        <a:t> em curso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535">
                <a:tc gridSpan="3"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A fazer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Parte Responsável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Prazo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535">
                <a:tc gridSpan="5">
                  <a:txBody>
                    <a:bodyPr/>
                    <a:lstStyle/>
                    <a:p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Aprovação</a:t>
                      </a:r>
                      <a:r>
                        <a:rPr lang="de-AT" baseline="0" dirty="0">
                          <a:solidFill>
                            <a:schemeClr val="tx1"/>
                          </a:solidFill>
                        </a:rPr>
                        <a:t> do projeto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Coordenador/a</a:t>
                      </a:r>
                      <a:r>
                        <a:rPr lang="pt-PT" baseline="0" dirty="0">
                          <a:solidFill>
                            <a:schemeClr val="tx1"/>
                          </a:solidFill>
                        </a:rPr>
                        <a:t> do projeto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)	 </a:t>
                      </a:r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                               </a:t>
                      </a:r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Líde</a:t>
                      </a:r>
                      <a:r>
                        <a:rPr lang="pt-PT" baseline="0" dirty="0">
                          <a:solidFill>
                            <a:schemeClr val="tx1"/>
                          </a:solidFill>
                        </a:rPr>
                        <a:t>r da Equipa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099">
                <a:tc>
                  <a:txBody>
                    <a:bodyPr/>
                    <a:lstStyle/>
                    <a:p>
                      <a:r>
                        <a:rPr dirty="0" err="1">
                          <a:solidFill>
                            <a:schemeClr val="tx1"/>
                          </a:solidFill>
                        </a:rPr>
                        <a:t>Vers</a:t>
                      </a:r>
                      <a:r>
                        <a:rPr lang="pt-PT" dirty="0" err="1">
                          <a:solidFill>
                            <a:schemeClr val="tx1"/>
                          </a:solidFill>
                        </a:rPr>
                        <a:t>ão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dirty="0" err="1">
                          <a:solidFill>
                            <a:schemeClr val="tx1"/>
                          </a:solidFill>
                        </a:rPr>
                        <a:t>Dat</a:t>
                      </a:r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Autor</a:t>
                      </a:r>
                      <a:r>
                        <a:rPr lang="pt-PT" dirty="0">
                          <a:solidFill>
                            <a:schemeClr val="tx1"/>
                          </a:solidFill>
                        </a:rPr>
                        <a:t>/a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12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Encerramento do projeto e Avaliação 2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65761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Bild 204" descr="euro-113069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16096" r="11790" b="19175"/>
          <a:stretch/>
        </p:blipFill>
        <p:spPr>
          <a:xfrm>
            <a:off x="6687553" y="1937086"/>
            <a:ext cx="1230439" cy="797532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Visão geral de todas as fases de um projeto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55" name="Rechteck 154"/>
          <p:cNvSpPr>
            <a:spLocks noChangeArrowheads="1"/>
          </p:cNvSpPr>
          <p:nvPr/>
        </p:nvSpPr>
        <p:spPr bwMode="auto">
          <a:xfrm>
            <a:off x="1092113" y="1187988"/>
            <a:ext cx="7007915" cy="509588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400" b="1" dirty="0">
                <a:solidFill>
                  <a:srgbClr val="000000"/>
                </a:solidFill>
                <a:cs typeface="PoloMatheAustria1Leicht Leicht"/>
              </a:rPr>
              <a:t>Fase de Planeamento</a:t>
            </a:r>
            <a:endParaRPr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6" name="Rechteck 1"/>
          <p:cNvSpPr>
            <a:spLocks noChangeArrowheads="1"/>
          </p:cNvSpPr>
          <p:nvPr/>
        </p:nvSpPr>
        <p:spPr bwMode="auto">
          <a:xfrm>
            <a:off x="1102450" y="3066434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1: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Ideia + Objetivos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7" name="Rechteck 1"/>
          <p:cNvSpPr>
            <a:spLocks noChangeArrowheads="1"/>
          </p:cNvSpPr>
          <p:nvPr/>
        </p:nvSpPr>
        <p:spPr bwMode="auto">
          <a:xfrm>
            <a:off x="5989384" y="3047027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6: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Cronograma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8" name="Rechteck 1"/>
          <p:cNvSpPr>
            <a:spLocks noChangeArrowheads="1"/>
          </p:cNvSpPr>
          <p:nvPr/>
        </p:nvSpPr>
        <p:spPr bwMode="auto">
          <a:xfrm>
            <a:off x="3511696" y="3066434"/>
            <a:ext cx="229161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 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4:</a:t>
            </a:r>
            <a:endParaRPr lang="de-AT" sz="2000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Quadro lógico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9" name="Rechteck 1"/>
          <p:cNvSpPr>
            <a:spLocks noChangeArrowheads="1"/>
          </p:cNvSpPr>
          <p:nvPr/>
        </p:nvSpPr>
        <p:spPr bwMode="auto">
          <a:xfrm>
            <a:off x="1104516" y="3802952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2: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Equipa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0" name="Rechteck 1"/>
          <p:cNvSpPr>
            <a:spLocks noChangeArrowheads="1"/>
          </p:cNvSpPr>
          <p:nvPr/>
        </p:nvSpPr>
        <p:spPr bwMode="auto">
          <a:xfrm>
            <a:off x="5991452" y="3765392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chemeClr val="tx1"/>
                </a:solidFill>
                <a:cs typeface="PoloMatheAustria1Leicht Leicht"/>
              </a:rPr>
              <a:t> 7:</a:t>
            </a:r>
          </a:p>
          <a:p>
            <a:pPr algn="ctr"/>
            <a:r>
              <a:rPr lang="pt-PT" sz="2000" b="1" dirty="0">
                <a:solidFill>
                  <a:schemeClr val="tx1"/>
                </a:solidFill>
                <a:cs typeface="PoloMatheAustria1Leicht Leicht"/>
              </a:rPr>
              <a:t>Orçamento</a:t>
            </a:r>
            <a:endParaRPr lang="de-DE" sz="2000" b="1" dirty="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1" name="Rechteck 1"/>
          <p:cNvSpPr>
            <a:spLocks noChangeArrowheads="1"/>
          </p:cNvSpPr>
          <p:nvPr/>
        </p:nvSpPr>
        <p:spPr bwMode="auto">
          <a:xfrm>
            <a:off x="3514907" y="3802952"/>
            <a:ext cx="2288405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5: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Pacotes de trabalho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2" name="Rechteck 1"/>
          <p:cNvSpPr>
            <a:spLocks noChangeArrowheads="1"/>
          </p:cNvSpPr>
          <p:nvPr/>
        </p:nvSpPr>
        <p:spPr bwMode="auto">
          <a:xfrm>
            <a:off x="1102450" y="4533525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3: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Contexto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3" name="Richtungspfeil 3"/>
          <p:cNvSpPr>
            <a:spLocks noChangeArrowheads="1"/>
          </p:cNvSpPr>
          <p:nvPr/>
        </p:nvSpPr>
        <p:spPr bwMode="auto">
          <a:xfrm>
            <a:off x="1104516" y="1853151"/>
            <a:ext cx="6958301" cy="973003"/>
          </a:xfrm>
          <a:prstGeom prst="homePlate">
            <a:avLst>
              <a:gd name="adj" fmla="val 35376"/>
            </a:avLst>
          </a:prstGeom>
          <a:noFill/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160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4" name="Text Box 10"/>
          <p:cNvSpPr txBox="1">
            <a:spLocks noChangeArrowheads="1"/>
          </p:cNvSpPr>
          <p:nvPr/>
        </p:nvSpPr>
        <p:spPr bwMode="auto">
          <a:xfrm>
            <a:off x="1498010" y="6071768"/>
            <a:ext cx="802086" cy="236077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Proposta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66" name="Gruppierung 165"/>
          <p:cNvGrpSpPr/>
          <p:nvPr/>
        </p:nvGrpSpPr>
        <p:grpSpPr>
          <a:xfrm>
            <a:off x="1657249" y="5366473"/>
            <a:ext cx="490378" cy="667649"/>
            <a:chOff x="2264581" y="1404357"/>
            <a:chExt cx="2560252" cy="3541130"/>
          </a:xfrm>
        </p:grpSpPr>
        <p:sp>
          <p:nvSpPr>
            <p:cNvPr id="167" name="Rechteck 166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8" name="Rechteck 167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9" name="Rechteck 168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0" name="Rechteck 169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1" name="Rechteck 170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2" name="Rechteck 171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3" name="Rechteck 172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4" name="Rechteck 173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5" name="Rechteck 174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6" name="Rechteck 175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7" name="Rechteck 176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8" name="Rechteck 177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9" name="Rechteck 178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0" name="Rechteck 179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1" name="Freihandform 180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grpSp>
        <p:nvGrpSpPr>
          <p:cNvPr id="182" name="Gruppierung 181"/>
          <p:cNvGrpSpPr/>
          <p:nvPr/>
        </p:nvGrpSpPr>
        <p:grpSpPr>
          <a:xfrm>
            <a:off x="3342267" y="5328133"/>
            <a:ext cx="490378" cy="667649"/>
            <a:chOff x="2264581" y="1404357"/>
            <a:chExt cx="2560252" cy="3541130"/>
          </a:xfrm>
        </p:grpSpPr>
        <p:sp>
          <p:nvSpPr>
            <p:cNvPr id="183" name="Rechteck 182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4" name="Rechteck 183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5" name="Rechteck 184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6" name="Rechteck 185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7" name="Rechteck 186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8" name="Rechteck 187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9" name="Rechteck 188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0" name="Rechteck 189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1" name="Rechteck 190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2" name="Rechteck 191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3" name="Rechteck 192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4" name="Rechteck 193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5" name="Rechteck 194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7" name="Freihandform 196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pic>
        <p:nvPicPr>
          <p:cNvPr id="198" name="Bild 197" descr="the-light-bulb-37165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2" y="1887719"/>
            <a:ext cx="182997" cy="343455"/>
          </a:xfrm>
          <a:prstGeom prst="rect">
            <a:avLst/>
          </a:prstGeom>
        </p:spPr>
      </p:pic>
      <p:pic>
        <p:nvPicPr>
          <p:cNvPr id="199" name="Bild 198" descr="darts-1557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59" y="2332051"/>
            <a:ext cx="405136" cy="448335"/>
          </a:xfrm>
          <a:prstGeom prst="rect">
            <a:avLst/>
          </a:prstGeom>
        </p:spPr>
      </p:pic>
      <p:pic>
        <p:nvPicPr>
          <p:cNvPr id="200" name="Bild 199" descr="jigsaw-30557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29" y="1920493"/>
            <a:ext cx="1048924" cy="776313"/>
          </a:xfrm>
          <a:prstGeom prst="rect">
            <a:avLst/>
          </a:prstGeom>
        </p:spPr>
      </p:pic>
      <p:pic>
        <p:nvPicPr>
          <p:cNvPr id="201" name="Bild 200" descr="binoculars-101526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541" y="1908561"/>
            <a:ext cx="897898" cy="897898"/>
          </a:xfrm>
          <a:prstGeom prst="rect">
            <a:avLst/>
          </a:prstGeom>
        </p:spPr>
      </p:pic>
      <p:pic>
        <p:nvPicPr>
          <p:cNvPr id="202" name="Bild 201" descr="frame-47363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7724" y="2065776"/>
            <a:ext cx="916019" cy="546788"/>
          </a:xfrm>
          <a:prstGeom prst="rect">
            <a:avLst/>
          </a:prstGeom>
        </p:spPr>
      </p:pic>
      <p:pic>
        <p:nvPicPr>
          <p:cNvPr id="203" name="Bild 202" descr="postal-32383_1280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4" y="1910099"/>
            <a:ext cx="697047" cy="801635"/>
          </a:xfrm>
          <a:prstGeom prst="rect">
            <a:avLst/>
          </a:prstGeom>
        </p:spPr>
      </p:pic>
      <p:pic>
        <p:nvPicPr>
          <p:cNvPr id="204" name="Bild 203" descr="calendar-3310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3" y="1918134"/>
            <a:ext cx="911905" cy="805041"/>
          </a:xfrm>
          <a:prstGeom prst="rect">
            <a:avLst/>
          </a:prstGeom>
        </p:spPr>
      </p:pic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041541" y="6002170"/>
            <a:ext cx="1221825" cy="373590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Adjudicação do projeto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56" name="Rechteck 55"/>
          <p:cNvSpPr>
            <a:spLocks noChangeArrowheads="1"/>
          </p:cNvSpPr>
          <p:nvPr/>
        </p:nvSpPr>
        <p:spPr bwMode="auto">
          <a:xfrm>
            <a:off x="715589" y="1329534"/>
            <a:ext cx="4898382" cy="53022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400" b="1" dirty="0">
                <a:solidFill>
                  <a:srgbClr val="000000"/>
                </a:solidFill>
                <a:cs typeface="PoloMatheAustria1Leicht Leicht"/>
              </a:rPr>
              <a:t>Fase de Execução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7" name="Rechteck 1"/>
          <p:cNvSpPr>
            <a:spLocks noChangeArrowheads="1"/>
          </p:cNvSpPr>
          <p:nvPr/>
        </p:nvSpPr>
        <p:spPr bwMode="auto">
          <a:xfrm>
            <a:off x="5814373" y="1339059"/>
            <a:ext cx="2904688" cy="51117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400" b="1" dirty="0">
                <a:solidFill>
                  <a:srgbClr val="000000"/>
                </a:solidFill>
                <a:cs typeface="PoloMatheAustria1Leicht Leicht"/>
              </a:rPr>
              <a:t>Fase de Encerramento 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8" name="Rechteck 1"/>
          <p:cNvSpPr>
            <a:spLocks noChangeArrowheads="1"/>
          </p:cNvSpPr>
          <p:nvPr/>
        </p:nvSpPr>
        <p:spPr bwMode="auto">
          <a:xfrm>
            <a:off x="5808023" y="3061399"/>
            <a:ext cx="2840299" cy="165605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12:</a:t>
            </a:r>
          </a:p>
          <a:p>
            <a:pPr algn="ctr"/>
            <a:endParaRPr lang="de-AT" sz="2000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Fase de Encerramento</a:t>
            </a:r>
            <a:endParaRPr sz="2000" b="1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sz="2000" b="1" dirty="0" err="1">
                <a:solidFill>
                  <a:schemeClr val="tx1"/>
                </a:solidFill>
                <a:cs typeface="PoloMatheAustria1Leicht Leicht"/>
              </a:rPr>
              <a:t>Dissemina</a:t>
            </a:r>
            <a:r>
              <a:rPr lang="pt-PT" sz="2000" b="1" dirty="0" err="1">
                <a:solidFill>
                  <a:schemeClr val="tx1"/>
                </a:solidFill>
                <a:cs typeface="PoloMatheAustria1Leicht Leicht"/>
              </a:rPr>
              <a:t>ção</a:t>
            </a:r>
            <a:endParaRPr sz="2000" b="1" dirty="0">
              <a:solidFill>
                <a:schemeClr val="tx1"/>
              </a:solidFill>
              <a:cs typeface="PoloMatheAustria1Leicht Leicht"/>
            </a:endParaRPr>
          </a:p>
          <a:p>
            <a:pPr algn="ctr"/>
            <a:r>
              <a:rPr sz="2000" b="1" dirty="0" err="1">
                <a:solidFill>
                  <a:srgbClr val="000000"/>
                </a:solidFill>
                <a:cs typeface="PoloMatheAustria1Leicht Leicht"/>
              </a:rPr>
              <a:t>Refle</a:t>
            </a:r>
            <a:r>
              <a:rPr lang="pt-PT" sz="2000" b="1" dirty="0" err="1">
                <a:solidFill>
                  <a:srgbClr val="000000"/>
                </a:solidFill>
                <a:cs typeface="PoloMatheAustria1Leicht Leicht"/>
              </a:rPr>
              <a:t>xão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9" name="Rechteck 1"/>
          <p:cNvSpPr>
            <a:spLocks noChangeArrowheads="1"/>
          </p:cNvSpPr>
          <p:nvPr/>
        </p:nvSpPr>
        <p:spPr bwMode="auto">
          <a:xfrm>
            <a:off x="715589" y="3089317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8: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Início do </a:t>
            </a:r>
            <a:r>
              <a:rPr sz="2000" b="1" dirty="0" err="1">
                <a:solidFill>
                  <a:srgbClr val="000000"/>
                </a:solidFill>
                <a:cs typeface="PoloMatheAustria1Leicht Leicht"/>
              </a:rPr>
              <a:t>Proje</a:t>
            </a:r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to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0" name="Rechteck 1"/>
          <p:cNvSpPr>
            <a:spLocks noChangeArrowheads="1"/>
          </p:cNvSpPr>
          <p:nvPr/>
        </p:nvSpPr>
        <p:spPr bwMode="auto">
          <a:xfrm>
            <a:off x="3157640" y="3089317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10:</a:t>
            </a:r>
          </a:p>
          <a:p>
            <a:pPr algn="ctr"/>
            <a:r>
              <a:rPr sz="2000" b="1" dirty="0" err="1">
                <a:solidFill>
                  <a:srgbClr val="000000"/>
                </a:solidFill>
                <a:cs typeface="PoloMatheAustria1Leicht Leicht"/>
              </a:rPr>
              <a:t>Monitori</a:t>
            </a:r>
            <a:r>
              <a:rPr lang="pt-PT" sz="2000" b="1" dirty="0" err="1">
                <a:solidFill>
                  <a:srgbClr val="000000"/>
                </a:solidFill>
                <a:cs typeface="PoloMatheAustria1Leicht Leicht"/>
              </a:rPr>
              <a:t>zação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1" name="Rechteck 1"/>
          <p:cNvSpPr>
            <a:spLocks noChangeArrowheads="1"/>
          </p:cNvSpPr>
          <p:nvPr/>
        </p:nvSpPr>
        <p:spPr bwMode="auto">
          <a:xfrm>
            <a:off x="715589" y="3961670"/>
            <a:ext cx="2350525" cy="874256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9: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Manual do projeto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2" name="Rechteck 1"/>
          <p:cNvSpPr>
            <a:spLocks noChangeArrowheads="1"/>
          </p:cNvSpPr>
          <p:nvPr/>
        </p:nvSpPr>
        <p:spPr bwMode="auto">
          <a:xfrm>
            <a:off x="3156053" y="3961670"/>
            <a:ext cx="2319173" cy="874256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t-PT" sz="2000" dirty="0">
                <a:solidFill>
                  <a:srgbClr val="000000"/>
                </a:solidFill>
                <a:cs typeface="PoloMatheAustria1Leicht Leicht"/>
              </a:rPr>
              <a:t>Passo</a:t>
            </a:r>
            <a:r>
              <a:rPr sz="2000" dirty="0">
                <a:solidFill>
                  <a:srgbClr val="000000"/>
                </a:solidFill>
                <a:cs typeface="PoloMatheAustria1Leicht Leicht"/>
              </a:rPr>
              <a:t> 11:</a:t>
            </a:r>
          </a:p>
          <a:p>
            <a:pPr algn="ctr"/>
            <a:r>
              <a:rPr lang="pt-PT" sz="2000" b="1" dirty="0">
                <a:solidFill>
                  <a:srgbClr val="000000"/>
                </a:solidFill>
                <a:cs typeface="PoloMatheAustria1Leicht Leicht"/>
              </a:rPr>
              <a:t>Divulgação do projeto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3" name="Richtungspfeil 3"/>
          <p:cNvSpPr>
            <a:spLocks noChangeArrowheads="1"/>
          </p:cNvSpPr>
          <p:nvPr/>
        </p:nvSpPr>
        <p:spPr bwMode="auto">
          <a:xfrm>
            <a:off x="726702" y="2051846"/>
            <a:ext cx="5060548" cy="923053"/>
          </a:xfrm>
          <a:prstGeom prst="homePlate">
            <a:avLst>
              <a:gd name="adj" fmla="val 2230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4" name="Richtungspfeil 3"/>
          <p:cNvSpPr>
            <a:spLocks noChangeArrowheads="1"/>
          </p:cNvSpPr>
          <p:nvPr/>
        </p:nvSpPr>
        <p:spPr bwMode="auto">
          <a:xfrm>
            <a:off x="5796911" y="2031209"/>
            <a:ext cx="3023928" cy="923053"/>
          </a:xfrm>
          <a:prstGeom prst="homePlate">
            <a:avLst>
              <a:gd name="adj" fmla="val 1898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2015206" y="6003116"/>
            <a:ext cx="2110550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dirty="0">
                <a:latin typeface="+mn-lt"/>
              </a:rPr>
              <a:t>Relatório de Progresso</a:t>
            </a: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6612129" y="6008683"/>
            <a:ext cx="1228173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de-DE" sz="1400" dirty="0">
                <a:latin typeface="+mn-lt"/>
              </a:rPr>
              <a:t>Aprovação</a:t>
            </a:r>
          </a:p>
        </p:txBody>
      </p:sp>
      <p:sp>
        <p:nvSpPr>
          <p:cNvPr id="67" name="Pfeil nach oben 1"/>
          <p:cNvSpPr>
            <a:spLocks noChangeArrowheads="1"/>
          </p:cNvSpPr>
          <p:nvPr/>
        </p:nvSpPr>
        <p:spPr bwMode="auto">
          <a:xfrm>
            <a:off x="5300607" y="4909123"/>
            <a:ext cx="662975" cy="1383933"/>
          </a:xfrm>
          <a:prstGeom prst="upArrow">
            <a:avLst>
              <a:gd name="adj1" fmla="val 50000"/>
              <a:gd name="adj2" fmla="val 50163"/>
            </a:avLst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4A7EBB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 sz="1000" b="1">
              <a:ea typeface="ÇlÇr ñæí©" charset="0"/>
            </a:endParaRPr>
          </a:p>
        </p:txBody>
      </p:sp>
      <p:grpSp>
        <p:nvGrpSpPr>
          <p:cNvPr id="68" name="Gruppierung 67"/>
          <p:cNvGrpSpPr/>
          <p:nvPr/>
        </p:nvGrpSpPr>
        <p:grpSpPr>
          <a:xfrm>
            <a:off x="2828237" y="5110735"/>
            <a:ext cx="556293" cy="667649"/>
            <a:chOff x="2264581" y="1404357"/>
            <a:chExt cx="2560252" cy="3541130"/>
          </a:xfrm>
        </p:grpSpPr>
        <p:sp>
          <p:nvSpPr>
            <p:cNvPr id="69" name="Rechteck 68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hteck 69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Freihandform 82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4" name="Gruppierung 83"/>
          <p:cNvGrpSpPr/>
          <p:nvPr/>
        </p:nvGrpSpPr>
        <p:grpSpPr>
          <a:xfrm>
            <a:off x="6937391" y="5111719"/>
            <a:ext cx="556293" cy="667649"/>
            <a:chOff x="2264581" y="1404357"/>
            <a:chExt cx="2560252" cy="3541130"/>
          </a:xfrm>
        </p:grpSpPr>
        <p:sp>
          <p:nvSpPr>
            <p:cNvPr id="85" name="Rechteck 84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hteck 85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hteck 86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hteck 88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Rechteck 89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hteck 91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Rechteck 92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Rechteck 93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Rechteck 97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Freihandform 98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0" name="Textfeld 99"/>
          <p:cNvSpPr txBox="1"/>
          <p:nvPr/>
        </p:nvSpPr>
        <p:spPr>
          <a:xfrm>
            <a:off x="5033326" y="5610322"/>
            <a:ext cx="1233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cs typeface="PoloMatheAustria1Leicht Leicht"/>
              </a:rPr>
              <a:t>Encerramento</a:t>
            </a:r>
          </a:p>
        </p:txBody>
      </p:sp>
      <p:pic>
        <p:nvPicPr>
          <p:cNvPr id="101" name="Bild 100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58" y="2258234"/>
            <a:ext cx="603758" cy="603758"/>
          </a:xfrm>
          <a:prstGeom prst="rect">
            <a:avLst/>
          </a:prstGeom>
        </p:spPr>
      </p:pic>
      <p:pic>
        <p:nvPicPr>
          <p:cNvPr id="102" name="Bild 101" descr="notebook-10768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990" r="9052" b="6729"/>
          <a:stretch/>
        </p:blipFill>
        <p:spPr>
          <a:xfrm>
            <a:off x="2278066" y="2098245"/>
            <a:ext cx="618715" cy="785118"/>
          </a:xfrm>
          <a:prstGeom prst="rect">
            <a:avLst/>
          </a:prstGeom>
        </p:spPr>
      </p:pic>
      <p:pic>
        <p:nvPicPr>
          <p:cNvPr id="103" name="Bild 102" descr="magnifying-glass-114152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63" y="2145505"/>
            <a:ext cx="772256" cy="772256"/>
          </a:xfrm>
          <a:prstGeom prst="rect">
            <a:avLst/>
          </a:prstGeom>
        </p:spPr>
      </p:pic>
      <p:pic>
        <p:nvPicPr>
          <p:cNvPr id="104" name="Bild 103" descr="sound-65170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38" y="2190748"/>
            <a:ext cx="719941" cy="607076"/>
          </a:xfrm>
          <a:prstGeom prst="rect">
            <a:avLst/>
          </a:prstGeom>
        </p:spPr>
      </p:pic>
      <p:pic>
        <p:nvPicPr>
          <p:cNvPr id="105" name="Bild 104" descr="checkered-flag-309862_128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2486" y="2103984"/>
            <a:ext cx="852389" cy="756495"/>
          </a:xfrm>
          <a:prstGeom prst="rect">
            <a:avLst/>
          </a:prstGeom>
        </p:spPr>
      </p:pic>
      <p:sp>
        <p:nvSpPr>
          <p:cNvPr id="54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Visão geral de todas as fases de um projeto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2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83707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0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1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Ideia de projeto e objetivos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58213"/>
              </p:ext>
            </p:extLst>
          </p:nvPr>
        </p:nvGraphicFramePr>
        <p:xfrm>
          <a:off x="311283" y="1408442"/>
          <a:ext cx="8360787" cy="47591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5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1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635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Significado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err="1"/>
                        <a:t>Descri</a:t>
                      </a:r>
                      <a:r>
                        <a:rPr lang="pt-PT" dirty="0" err="1"/>
                        <a:t>ção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E</a:t>
                      </a:r>
                      <a:r>
                        <a:rPr lang="pt-PT" b="0" dirty="0">
                          <a:effectLst/>
                        </a:rPr>
                        <a:t>s</a:t>
                      </a:r>
                      <a:r>
                        <a:rPr lang="pt-PT" dirty="0"/>
                        <a:t>pecíficos</a:t>
                      </a:r>
                    </a:p>
                    <a:p>
                      <a:r>
                        <a:rPr lang="pt-PT" dirty="0"/>
                        <a:t>(</a:t>
                      </a:r>
                      <a:r>
                        <a:rPr lang="pt-PT" i="1" dirty="0" err="1"/>
                        <a:t>Specific</a:t>
                      </a:r>
                      <a:r>
                        <a:rPr lang="pt-PT" dirty="0"/>
                        <a:t>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 objetivos devem ser formulados de forma específica e precisa.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M</a:t>
                      </a:r>
                      <a:r>
                        <a:rPr dirty="0"/>
                        <a:t>e</a:t>
                      </a:r>
                      <a:r>
                        <a:rPr lang="pt-PT" dirty="0" err="1"/>
                        <a:t>nsuráveis</a:t>
                      </a:r>
                      <a:endParaRPr lang="pt-PT" dirty="0"/>
                    </a:p>
                    <a:p>
                      <a:r>
                        <a:rPr lang="pt-PT" dirty="0"/>
                        <a:t>(</a:t>
                      </a:r>
                      <a:r>
                        <a:rPr lang="pt-PT" i="1" dirty="0" err="1"/>
                        <a:t>Measurable</a:t>
                      </a:r>
                      <a:r>
                        <a:rPr lang="pt-PT" dirty="0"/>
                        <a:t>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 objetivos devem ser definidos de forma a poderem ser medidos e analisados em termos de valores ou volumes.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9330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/>
                        <a:t>A</a:t>
                      </a:r>
                      <a:r>
                        <a:rPr lang="pt-PT" dirty="0" err="1"/>
                        <a:t>tingíveis</a:t>
                      </a:r>
                      <a:r>
                        <a:rPr lang="pt-PT" baseline="0" dirty="0"/>
                        <a:t> </a:t>
                      </a:r>
                    </a:p>
                    <a:p>
                      <a:r>
                        <a:rPr lang="pt-PT" baseline="0" dirty="0"/>
                        <a:t>(</a:t>
                      </a:r>
                      <a:r>
                        <a:rPr lang="pt-PT" i="1" baseline="0" dirty="0" err="1"/>
                        <a:t>Accepted</a:t>
                      </a:r>
                      <a:r>
                        <a:rPr lang="pt-PT" baseline="0" dirty="0"/>
                        <a:t>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possibilidade de concretização dos objetivos deve estar presente; estes devem ser alcançáveis ou ambiciosos e acordados entre as partes.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/>
                        <a:t>Realist</a:t>
                      </a:r>
                      <a:r>
                        <a:rPr lang="pt-PT" dirty="0"/>
                        <a:t>as</a:t>
                      </a:r>
                    </a:p>
                    <a:p>
                      <a:r>
                        <a:rPr lang="pt-PT" dirty="0"/>
                        <a:t>(</a:t>
                      </a:r>
                      <a:r>
                        <a:rPr lang="pt-PT" i="1" dirty="0" err="1"/>
                        <a:t>Realistic</a:t>
                      </a:r>
                      <a:r>
                        <a:rPr lang="pt-PT" i="0" dirty="0"/>
                        <a:t>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 objetivos devem pretender alcançar os fins que os meios permitem.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/>
                        <a:t>T</a:t>
                      </a:r>
                      <a:r>
                        <a:rPr lang="pt-PT" dirty="0" err="1"/>
                        <a:t>emporizáveis</a:t>
                      </a:r>
                      <a:endParaRPr lang="pt-PT" dirty="0"/>
                    </a:p>
                    <a:p>
                      <a:r>
                        <a:rPr lang="pt-PT" dirty="0"/>
                        <a:t>(</a:t>
                      </a:r>
                      <a:r>
                        <a:rPr lang="pt-PT" i="1" dirty="0" err="1"/>
                        <a:t>Timely</a:t>
                      </a:r>
                      <a:r>
                        <a:rPr lang="pt-PT" i="0" dirty="0"/>
                        <a:t>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P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 objetivos devem ser definidos em termos de duração e prazo.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6" name="Bild 105" descr="Macintosh HD:Users:FROE:Desktop:YOUth Start:_TO DO:B2_Start Your Project_Challenge:EN:Fotos_Pixabay_Starte dein Projekt:darts-15572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000" y="2170234"/>
            <a:ext cx="575945" cy="6375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107" name="Bild 106" descr="Macintosh HD:Users:FROE:Desktop:YOUth Start:_TO DO:B2_Start Your Project_Challenge:EN:Fotos_Pixabay_Starte dein Projekt:tape-158276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604" y="2986333"/>
            <a:ext cx="761878" cy="59821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108" name="Bild 107" descr="Macintosh HD:Users:FROE:Desktop:YOUth Start:_TO DO:B2_Start Your Project_Challenge:EN:Fotos_Pixabay_Starte dein Projekt:thumbs-up-1006172_1920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8" t="14780"/>
          <a:stretch/>
        </p:blipFill>
        <p:spPr bwMode="auto">
          <a:xfrm flipH="1">
            <a:off x="2170631" y="3768441"/>
            <a:ext cx="1170738" cy="8990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109" name="Bild 108" descr="Macintosh HD:Users:FROE:Desktop:YOUth Start:_TO DO:B2_Start Your Project_Challenge:EN:Fotos_Pixabay_Starte dein Projekt:star-113937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785" y="4833042"/>
            <a:ext cx="601980" cy="6381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110" name="Bild 109" descr="Macintosh HD:Users:FROE:Desktop:YOUth Start:_TO DO:B2_Start Your Project_Challenge:EN:Fotos_Pixabay_Starte dein Projekt:calendar-33104.pn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117" y="5602043"/>
            <a:ext cx="544648" cy="5028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3712681031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2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Consolidação da Equipa e atribuição de tarefas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842085" y="1470126"/>
            <a:ext cx="7634093" cy="4389672"/>
            <a:chOff x="1017330" y="1832840"/>
            <a:chExt cx="4934505" cy="2160000"/>
          </a:xfrm>
        </p:grpSpPr>
        <p:sp>
          <p:nvSpPr>
            <p:cNvPr id="10" name="Oval 9"/>
            <p:cNvSpPr/>
            <p:nvPr/>
          </p:nvSpPr>
          <p:spPr>
            <a:xfrm>
              <a:off x="1691214" y="2334624"/>
              <a:ext cx="312000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1" name="Oval 10"/>
            <p:cNvSpPr/>
            <p:nvPr/>
          </p:nvSpPr>
          <p:spPr>
            <a:xfrm>
              <a:off x="1017330" y="1832840"/>
              <a:ext cx="4483851" cy="2160000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3" name="Oval 12"/>
            <p:cNvSpPr/>
            <p:nvPr/>
          </p:nvSpPr>
          <p:spPr>
            <a:xfrm>
              <a:off x="5000289" y="1838694"/>
              <a:ext cx="951546" cy="356856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Mentor/a do Projeto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2784212" y="1891037"/>
              <a:ext cx="1068392" cy="356856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Promotor do projeto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2784212" y="2373283"/>
              <a:ext cx="951546" cy="35685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Chefe de Projeto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1885606" y="2612837"/>
              <a:ext cx="939751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Colaborador/a</a:t>
              </a: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Membro da Equipa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178352" y="3030110"/>
              <a:ext cx="941646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Colaborador/a</a:t>
              </a: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Membro da Equipa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746455" y="2614391"/>
              <a:ext cx="973019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Colaborador/a</a:t>
              </a: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Membro da Equipa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366183" y="2971403"/>
              <a:ext cx="944151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Colaborador/a</a:t>
              </a: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Membro da Equipa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691215" y="3417116"/>
              <a:ext cx="952522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Pessoal do Projeto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770092" y="3525236"/>
              <a:ext cx="976363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Pessoal do Projeto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4053213" y="3378242"/>
              <a:ext cx="947076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  <a:p>
              <a:pPr algn="ctr"/>
              <a:r>
                <a:rPr lang="de-DE" sz="1400" dirty="0">
                  <a:solidFill>
                    <a:schemeClr val="tx1"/>
                  </a:solidFill>
                  <a:cs typeface="PoloMatheAustria1Leicht Leicht"/>
                </a:rPr>
                <a:t>Pessoal do Projeto</a:t>
              </a:r>
            </a:p>
            <a:p>
              <a:pPr algn="ctr"/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836054" y="2703816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pt-PT" sz="1400" b="1" dirty="0">
                  <a:solidFill>
                    <a:schemeClr val="tx1"/>
                  </a:solidFill>
                  <a:cs typeface="PoloMatheAustria1Leicht Leicht"/>
                </a:rPr>
                <a:t>Equipa de Projeto</a:t>
              </a:r>
              <a:endParaRPr lang="de-DE" sz="1400" b="1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404150" y="3132900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cs typeface="PoloMatheAustria1Leicht Leicht"/>
                </a:rPr>
                <a:t>Subequipa</a:t>
              </a:r>
            </a:p>
          </p:txBody>
        </p:sp>
        <p:cxnSp>
          <p:nvCxnSpPr>
            <p:cNvPr id="25" name="Gerade Verbindung 24"/>
            <p:cNvCxnSpPr>
              <a:stCxn id="13" idx="2"/>
              <a:endCxn id="11" idx="7"/>
            </p:cNvCxnSpPr>
            <p:nvPr/>
          </p:nvCxnSpPr>
          <p:spPr>
            <a:xfrm flipH="1">
              <a:off x="4844536" y="2017122"/>
              <a:ext cx="155753" cy="132043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Gerade Verbindung 25"/>
            <p:cNvCxnSpPr>
              <a:stCxn id="22" idx="0"/>
              <a:endCxn id="10" idx="5"/>
            </p:cNvCxnSpPr>
            <p:nvPr/>
          </p:nvCxnSpPr>
          <p:spPr>
            <a:xfrm flipH="1" flipV="1">
              <a:off x="4354301" y="3245401"/>
              <a:ext cx="172450" cy="132842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Freihandform 26"/>
            <p:cNvSpPr/>
            <p:nvPr/>
          </p:nvSpPr>
          <p:spPr>
            <a:xfrm>
              <a:off x="1295057" y="2961069"/>
              <a:ext cx="2473693" cy="926548"/>
            </a:xfrm>
            <a:custGeom>
              <a:avLst/>
              <a:gdLst>
                <a:gd name="connsiteX0" fmla="*/ 1691213 w 2112397"/>
                <a:gd name="connsiteY0" fmla="*/ 25917 h 926548"/>
                <a:gd name="connsiteX1" fmla="*/ 745170 w 2112397"/>
                <a:gd name="connsiteY1" fmla="*/ 0 h 926548"/>
                <a:gd name="connsiteX2" fmla="*/ 0 w 2112397"/>
                <a:gd name="connsiteY2" fmla="*/ 233257 h 926548"/>
                <a:gd name="connsiteX3" fmla="*/ 317507 w 2112397"/>
                <a:gd name="connsiteY3" fmla="*/ 751606 h 926548"/>
                <a:gd name="connsiteX4" fmla="*/ 1231151 w 2112397"/>
                <a:gd name="connsiteY4" fmla="*/ 926548 h 926548"/>
                <a:gd name="connsiteX5" fmla="*/ 2112397 w 2112397"/>
                <a:gd name="connsiteY5" fmla="*/ 874713 h 926548"/>
                <a:gd name="connsiteX6" fmla="*/ 2105917 w 2112397"/>
                <a:gd name="connsiteY6" fmla="*/ 492431 h 926548"/>
                <a:gd name="connsiteX7" fmla="*/ 1730092 w 2112397"/>
                <a:gd name="connsiteY7" fmla="*/ 298050 h 926548"/>
                <a:gd name="connsiteX8" fmla="*/ 1691213 w 2112397"/>
                <a:gd name="connsiteY8" fmla="*/ 25917 h 926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2397" h="926548">
                  <a:moveTo>
                    <a:pt x="1691213" y="25917"/>
                  </a:moveTo>
                  <a:lnTo>
                    <a:pt x="745170" y="0"/>
                  </a:lnTo>
                  <a:lnTo>
                    <a:pt x="0" y="233257"/>
                  </a:lnTo>
                  <a:lnTo>
                    <a:pt x="317507" y="751606"/>
                  </a:lnTo>
                  <a:lnTo>
                    <a:pt x="1231151" y="926548"/>
                  </a:lnTo>
                  <a:lnTo>
                    <a:pt x="2112397" y="874713"/>
                  </a:lnTo>
                  <a:lnTo>
                    <a:pt x="2105917" y="492431"/>
                  </a:lnTo>
                  <a:lnTo>
                    <a:pt x="1730092" y="298050"/>
                  </a:lnTo>
                  <a:lnTo>
                    <a:pt x="1691213" y="25917"/>
                  </a:lnTo>
                  <a:close/>
                </a:path>
              </a:pathLst>
            </a:custGeom>
            <a:noFill/>
            <a:ln w="12700">
              <a:solidFill>
                <a:srgbClr val="58742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cxnSp>
          <p:nvCxnSpPr>
            <p:cNvPr id="28" name="Gerade Verbindung 27"/>
            <p:cNvCxnSpPr>
              <a:stCxn id="17" idx="2"/>
              <a:endCxn id="21" idx="0"/>
            </p:cNvCxnSpPr>
            <p:nvPr/>
          </p:nvCxnSpPr>
          <p:spPr>
            <a:xfrm>
              <a:off x="2649175" y="3290630"/>
              <a:ext cx="609099" cy="23460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Gerade Verbindung 28"/>
            <p:cNvCxnSpPr>
              <a:stCxn id="17" idx="2"/>
              <a:endCxn id="20" idx="0"/>
            </p:cNvCxnSpPr>
            <p:nvPr/>
          </p:nvCxnSpPr>
          <p:spPr>
            <a:xfrm flipH="1">
              <a:off x="2167476" y="3290630"/>
              <a:ext cx="481699" cy="12648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Gerade Verbindung 29"/>
            <p:cNvCxnSpPr>
              <a:stCxn id="20" idx="3"/>
              <a:endCxn id="21" idx="1"/>
            </p:cNvCxnSpPr>
            <p:nvPr/>
          </p:nvCxnSpPr>
          <p:spPr>
            <a:xfrm>
              <a:off x="2643737" y="3547376"/>
              <a:ext cx="126355" cy="10812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Gerade Verbindung 30"/>
            <p:cNvCxnSpPr>
              <a:stCxn id="14" idx="4"/>
              <a:endCxn id="15" idx="0"/>
            </p:cNvCxnSpPr>
            <p:nvPr/>
          </p:nvCxnSpPr>
          <p:spPr>
            <a:xfrm flipH="1">
              <a:off x="3259985" y="2247893"/>
              <a:ext cx="58423" cy="12539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31650903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3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Contexto e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Intervenientes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2" name="Gruppierung 31"/>
          <p:cNvGrpSpPr/>
          <p:nvPr/>
        </p:nvGrpSpPr>
        <p:grpSpPr>
          <a:xfrm>
            <a:off x="1182509" y="1354352"/>
            <a:ext cx="6955455" cy="4629681"/>
            <a:chOff x="1647915" y="647703"/>
            <a:chExt cx="3534458" cy="2413444"/>
          </a:xfrm>
        </p:grpSpPr>
        <p:sp>
          <p:nvSpPr>
            <p:cNvPr id="33" name="Oval 32"/>
            <p:cNvSpPr/>
            <p:nvPr/>
          </p:nvSpPr>
          <p:spPr>
            <a:xfrm>
              <a:off x="1647915" y="647703"/>
              <a:ext cx="3534458" cy="2413444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4" name="Oval 33"/>
            <p:cNvSpPr/>
            <p:nvPr/>
          </p:nvSpPr>
          <p:spPr>
            <a:xfrm>
              <a:off x="2155341" y="994060"/>
              <a:ext cx="2529721" cy="1727377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5" name="Richtungspfeil 34"/>
            <p:cNvSpPr/>
            <p:nvPr/>
          </p:nvSpPr>
          <p:spPr>
            <a:xfrm>
              <a:off x="2192385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Parceiros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6" name="Richtungspfeil 35"/>
            <p:cNvSpPr/>
            <p:nvPr/>
          </p:nvSpPr>
          <p:spPr>
            <a:xfrm>
              <a:off x="1864587" y="1728543"/>
              <a:ext cx="776563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Fornecedores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7" name="Richtungspfeil 36"/>
            <p:cNvSpPr/>
            <p:nvPr/>
          </p:nvSpPr>
          <p:spPr>
            <a:xfrm>
              <a:off x="2262320" y="2284995"/>
              <a:ext cx="736259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dirty="0" err="1">
                  <a:solidFill>
                    <a:schemeClr val="tx1"/>
                  </a:solidFill>
                  <a:cs typeface="PoloMatheAustria1Leicht Leicht"/>
                </a:rPr>
                <a:t>Autori</a:t>
              </a:r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dades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8" name="Richtungspfeil 37"/>
            <p:cNvSpPr/>
            <p:nvPr/>
          </p:nvSpPr>
          <p:spPr>
            <a:xfrm>
              <a:off x="3141324" y="2549458"/>
              <a:ext cx="745449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Equipa de Projeto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9" name="Richtungspfeil 38"/>
            <p:cNvSpPr/>
            <p:nvPr/>
          </p:nvSpPr>
          <p:spPr>
            <a:xfrm>
              <a:off x="4076805" y="2284995"/>
              <a:ext cx="795952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Escola</a:t>
              </a:r>
            </a:p>
            <a:p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Pais e Enc. Ed..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40" name="Richtungspfeil 39"/>
            <p:cNvSpPr/>
            <p:nvPr/>
          </p:nvSpPr>
          <p:spPr>
            <a:xfrm>
              <a:off x="4029467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cs typeface="PoloMatheAustria1Leicht Leicht"/>
                </a:rPr>
                <a:t>Promotor</a:t>
              </a:r>
            </a:p>
          </p:txBody>
        </p:sp>
        <p:sp>
          <p:nvSpPr>
            <p:cNvPr id="41" name="Richtungspfeil 40"/>
            <p:cNvSpPr/>
            <p:nvPr/>
          </p:nvSpPr>
          <p:spPr>
            <a:xfrm>
              <a:off x="4357264" y="1685802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dirty="0">
                  <a:solidFill>
                    <a:schemeClr val="tx1"/>
                  </a:solidFill>
                  <a:cs typeface="PoloMatheAustria1Leicht Leicht"/>
                </a:rPr>
                <a:t>Client</a:t>
              </a:r>
              <a:r>
                <a:rPr lang="pt-PT" dirty="0">
                  <a:solidFill>
                    <a:schemeClr val="tx1"/>
                  </a:solidFill>
                  <a:cs typeface="PoloMatheAustria1Leicht Leicht"/>
                </a:rPr>
                <a:t>e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grpSp>
          <p:nvGrpSpPr>
            <p:cNvPr id="42" name="Gruppierung 41"/>
            <p:cNvGrpSpPr/>
            <p:nvPr/>
          </p:nvGrpSpPr>
          <p:grpSpPr>
            <a:xfrm>
              <a:off x="2917915" y="1464368"/>
              <a:ext cx="1099362" cy="730249"/>
              <a:chOff x="851474" y="4032250"/>
              <a:chExt cx="1099362" cy="730249"/>
            </a:xfrm>
          </p:grpSpPr>
          <p:sp>
            <p:nvSpPr>
              <p:cNvPr id="43" name="Richtungspfeil 42"/>
              <p:cNvSpPr/>
              <p:nvPr/>
            </p:nvSpPr>
            <p:spPr>
              <a:xfrm>
                <a:off x="851474" y="4194826"/>
                <a:ext cx="968859" cy="567673"/>
              </a:xfrm>
              <a:prstGeom prst="homePlate">
                <a:avLst>
                  <a:gd name="adj" fmla="val 37692"/>
                </a:avLst>
              </a:prstGeom>
              <a:solidFill>
                <a:srgbClr val="AFD173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sz="2400" dirty="0" err="1">
                    <a:solidFill>
                      <a:schemeClr val="tx1"/>
                    </a:solidFill>
                    <a:cs typeface="PoloMatheAustria1Krftg krftg"/>
                  </a:rPr>
                  <a:t>Projet</a:t>
                </a:r>
                <a:r>
                  <a:rPr lang="pt-PT" sz="2400" dirty="0">
                    <a:solidFill>
                      <a:schemeClr val="tx1"/>
                    </a:solidFill>
                    <a:cs typeface="PoloMatheAustria1Krftg krftg"/>
                  </a:rPr>
                  <a:t>o</a:t>
                </a:r>
                <a:endParaRPr sz="2400" dirty="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sp>
            <p:nvSpPr>
              <p:cNvPr id="44" name="Parallelogramm 43"/>
              <p:cNvSpPr/>
              <p:nvPr/>
            </p:nvSpPr>
            <p:spPr>
              <a:xfrm>
                <a:off x="851474" y="4032250"/>
                <a:ext cx="891601" cy="162576"/>
              </a:xfrm>
              <a:prstGeom prst="parallelogram">
                <a:avLst>
                  <a:gd name="adj" fmla="val 77866"/>
                </a:avLst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1743075" y="4032250"/>
                <a:ext cx="207761" cy="280662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" name="Gerade Verbindung 45"/>
              <p:cNvCxnSpPr>
                <a:stCxn id="43" idx="3"/>
              </p:cNvCxnSpPr>
              <p:nvPr/>
            </p:nvCxnSpPr>
            <p:spPr>
              <a:xfrm flipV="1">
                <a:off x="1820333" y="4312912"/>
                <a:ext cx="130503" cy="165751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8521353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3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Contexto do Projeto e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Envolvidos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569412" y="31611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541250"/>
              </p:ext>
            </p:extLst>
          </p:nvPr>
        </p:nvGraphicFramePr>
        <p:xfrm>
          <a:off x="451432" y="1447083"/>
          <a:ext cx="8420625" cy="44994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56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0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9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1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5275">
                <a:tc gridSpan="5">
                  <a:txBody>
                    <a:bodyPr/>
                    <a:lstStyle/>
                    <a:p>
                      <a:r>
                        <a:rPr lang="pt-PT" sz="2400" baseline="0" dirty="0"/>
                        <a:t>Plano de ação do projeto</a:t>
                      </a:r>
                      <a:r>
                        <a:rPr lang="en-US" sz="2400" baseline="0" dirty="0"/>
                        <a:t>: ".............. 20."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Organizações</a:t>
                      </a:r>
                      <a:r>
                        <a:rPr lang="de-AT" baseline="0" dirty="0"/>
                        <a:t> Envolvidas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Problem</a:t>
                      </a:r>
                      <a:r>
                        <a:rPr lang="pt-PT" dirty="0"/>
                        <a:t>a</a:t>
                      </a:r>
                      <a:r>
                        <a:rPr dirty="0"/>
                        <a:t>s</a:t>
                      </a:r>
                      <a:endParaRPr lang="pt-PT" dirty="0"/>
                    </a:p>
                    <a:p>
                      <a:pPr algn="ctr"/>
                      <a:r>
                        <a:rPr lang="pt-PT" dirty="0"/>
                        <a:t>Resultados</a:t>
                      </a:r>
                      <a:r>
                        <a:rPr lang="pt-PT" baseline="0" dirty="0"/>
                        <a:t> </a:t>
                      </a:r>
                      <a:r>
                        <a:rPr dirty="0" err="1"/>
                        <a:t>Positiv</a:t>
                      </a:r>
                      <a:r>
                        <a:rPr lang="pt-PT" dirty="0"/>
                        <a:t>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Consequências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Me</a:t>
                      </a:r>
                      <a:r>
                        <a:rPr lang="pt-PT" dirty="0" err="1"/>
                        <a:t>didas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/>
                        <a:t>Responsável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de-AT" sz="1400" dirty="0"/>
                        <a:t>Versão:</a:t>
                      </a:r>
                      <a:r>
                        <a:rPr lang="de-AT" sz="1400" baseline="0" dirty="0"/>
                        <a:t> 1</a:t>
                      </a:r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400" dirty="0" err="1"/>
                        <a:t>Dat</a:t>
                      </a:r>
                      <a:r>
                        <a:rPr lang="pt-PT" sz="1400" dirty="0"/>
                        <a:t>a</a:t>
                      </a:r>
                      <a:r>
                        <a:rPr sz="1400" dirty="0"/>
                        <a:t>: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sz="1400" dirty="0"/>
                        <a:t>Autor</a:t>
                      </a:r>
                      <a:r>
                        <a:rPr lang="pt-PT" sz="1400" dirty="0"/>
                        <a:t>/a</a:t>
                      </a:r>
                      <a:r>
                        <a:rPr sz="1400" dirty="0"/>
                        <a:t>: ....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P</a:t>
                      </a:r>
                      <a:r>
                        <a:rPr lang="pt-PT" sz="1400" dirty="0"/>
                        <a:t>ágina</a:t>
                      </a:r>
                      <a:r>
                        <a:rPr sz="1400" dirty="0"/>
                        <a:t> 1 </a:t>
                      </a:r>
                      <a:r>
                        <a:rPr lang="pt-PT" sz="1400" dirty="0"/>
                        <a:t>de</a:t>
                      </a:r>
                      <a:r>
                        <a:rPr sz="1400" dirty="0"/>
                        <a:t> 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921370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6160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4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/>
              <a:t>Estrutura e Quadro Lógico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390286" y="2261755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Objetivos</a:t>
            </a:r>
            <a:endParaRPr kumimoji="0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 </a:t>
            </a:r>
            <a:r>
              <a:rPr lang="pt-PT" sz="2000" dirty="0">
                <a:ea typeface="ÇlÇr ñæí©"/>
                <a:sym typeface="Symbol" charset="2"/>
              </a:rPr>
              <a:t>G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e</a:t>
            </a:r>
            <a:r>
              <a:rPr kumimoji="0" lang="pt-PT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rais</a:t>
            </a:r>
            <a:endParaRPr kumimoji="0" lang="de-A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</a:t>
            </a:r>
            <a:r>
              <a:rPr lang="pt-PT" sz="2000" dirty="0">
                <a:ea typeface="ÇlÇr ñæí©"/>
              </a:rPr>
              <a:t>E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spec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í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fic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os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3836708" y="2511015"/>
            <a:ext cx="1580922" cy="2020283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sz="2000" dirty="0">
                <a:solidFill>
                  <a:srgbClr val="4F6228"/>
                </a:solidFill>
                <a:ea typeface="ÇlÇr ñæí©"/>
              </a:rPr>
              <a:t>Ações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 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7" name="Oval 1"/>
          <p:cNvSpPr>
            <a:spLocks noChangeArrowheads="1"/>
          </p:cNvSpPr>
          <p:nvPr/>
        </p:nvSpPr>
        <p:spPr bwMode="auto">
          <a:xfrm>
            <a:off x="6291245" y="2273359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Resultados</a:t>
            </a:r>
            <a:endParaRPr kumimoji="0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</a:t>
            </a:r>
            <a:r>
              <a:rPr lang="pt-PT" sz="2000" dirty="0">
                <a:ea typeface="ÇlÇr ñæí©"/>
              </a:rPr>
              <a:t>I</a:t>
            </a:r>
            <a:r>
              <a:rPr kumimoji="0" lang="pt-P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dentificáveis</a:t>
            </a:r>
            <a:endParaRPr kumimoji="0" lang="de-A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</a:t>
            </a:r>
            <a:r>
              <a:rPr lang="pt-PT" sz="2000" dirty="0">
                <a:ea typeface="ÇlÇr ñæí©"/>
              </a:rPr>
              <a:t>Mensuráveis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14" name="Gerade Verbindung mit Pfeil 13"/>
          <p:cNvCxnSpPr>
            <a:stCxn id="5" idx="6"/>
            <a:endCxn id="6" idx="1"/>
          </p:cNvCxnSpPr>
          <p:nvPr/>
        </p:nvCxnSpPr>
        <p:spPr>
          <a:xfrm flipV="1">
            <a:off x="2910286" y="3521157"/>
            <a:ext cx="926422" cy="59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3"/>
            <a:endCxn id="7" idx="2"/>
          </p:cNvCxnSpPr>
          <p:nvPr/>
        </p:nvCxnSpPr>
        <p:spPr>
          <a:xfrm>
            <a:off x="5417630" y="3521157"/>
            <a:ext cx="873615" cy="1220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30052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Passo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 5</a:t>
            </a:r>
            <a:endParaRPr lang="pt-PT" sz="3200" dirty="0">
              <a:solidFill>
                <a:schemeClr val="bg1"/>
              </a:solidFill>
              <a:latin typeface="Tw Cen MT"/>
              <a:cs typeface="Times New Roman"/>
            </a:endParaRPr>
          </a:p>
          <a:p>
            <a:pPr lvl="1"/>
            <a:r>
              <a:rPr lang="pt-PT" sz="3200" dirty="0">
                <a:solidFill>
                  <a:schemeClr val="bg1"/>
                </a:solidFill>
                <a:latin typeface="Tw Cen MT"/>
                <a:cs typeface="Times New Roman"/>
              </a:rPr>
              <a:t>Áreas de Atividade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dirty="0"/>
              <a:t>Registe as seguintes informações para cada atividade:</a:t>
            </a:r>
          </a:p>
          <a:p>
            <a:pPr marL="0" indent="0">
              <a:buNone/>
            </a:pPr>
            <a:endParaRPr lang="pt-PT" sz="28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Identificação da área de atividade</a:t>
            </a:r>
            <a:endParaRPr sz="2200" dirty="0">
              <a:solidFill>
                <a:srgbClr val="FF00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Número do pacote de trabalho </a:t>
            </a:r>
            <a:r>
              <a:rPr sz="2200" dirty="0"/>
              <a:t>(</a:t>
            </a:r>
            <a:r>
              <a:rPr lang="pt-PT" sz="2200" dirty="0"/>
              <a:t>Estrutura de Divisão de Tarefas)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Início </a:t>
            </a:r>
            <a:r>
              <a:rPr sz="2200" dirty="0"/>
              <a:t>(</a:t>
            </a:r>
            <a:r>
              <a:rPr lang="pt-PT" sz="2200" dirty="0"/>
              <a:t>a partir de…)</a:t>
            </a:r>
            <a:r>
              <a:rPr sz="22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Conclusão</a:t>
            </a:r>
            <a:r>
              <a:rPr sz="2200" dirty="0"/>
              <a:t> (</a:t>
            </a:r>
            <a:r>
              <a:rPr lang="pt-PT" sz="2200" dirty="0"/>
              <a:t>até…</a:t>
            </a:r>
            <a:r>
              <a:rPr sz="2200" dirty="0"/>
              <a:t>) </a:t>
            </a:r>
            <a:endParaRPr lang="de-AT"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Responsáveis</a:t>
            </a:r>
            <a:endParaRPr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Descrição das tarefas a desenvolver</a:t>
            </a:r>
            <a:endParaRPr lang="de-AT"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Pré-requisitos para a implementação</a:t>
            </a:r>
            <a:endParaRPr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pt-PT" sz="2200" dirty="0"/>
              <a:t>Resultados/ Produtos</a:t>
            </a: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4095341888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519EDA88D6294E975A94780E8E4CCA" ma:contentTypeVersion="2" ma:contentTypeDescription="Create a new document." ma:contentTypeScope="" ma:versionID="02e0f8e27ab8c762c27d81d456679f4b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dcf7f7b3c7c535df40b607a6f0075c76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1907D0-CEEE-4727-A11C-5FF5A9202BA1}">
  <ds:schemaRefs>
    <ds:schemaRef ds:uri="http://purl.org/dc/dcmitype/"/>
    <ds:schemaRef ds:uri="http://schemas.microsoft.com/office/infopath/2007/PartnerControls"/>
    <ds:schemaRef ds:uri="http://schemas.microsoft.com/office/2006/metadata/properties"/>
    <ds:schemaRef ds:uri="b3eb12ac-0bba-4ea0-a233-caab655315a1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C341D8-823C-4CBD-922A-A7872B5268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880</Words>
  <Application>Microsoft Office PowerPoint</Application>
  <PresentationFormat>Apresentação no Ecrã (4:3)</PresentationFormat>
  <Paragraphs>255</Paragraphs>
  <Slides>18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30" baseType="lpstr">
      <vt:lpstr>ＭＳ Ｐゴシック</vt:lpstr>
      <vt:lpstr>Arial</vt:lpstr>
      <vt:lpstr>Calibri</vt:lpstr>
      <vt:lpstr>ÇlÇr ñæí©</vt:lpstr>
      <vt:lpstr>Courier New</vt:lpstr>
      <vt:lpstr>DejaVu Sans</vt:lpstr>
      <vt:lpstr>PoloMatheAustria1Krftg krftg</vt:lpstr>
      <vt:lpstr>PoloMatheAustria1Leicht Leicht</vt:lpstr>
      <vt:lpstr>Symbol</vt:lpstr>
      <vt:lpstr>Times New Roman</vt:lpstr>
      <vt:lpstr>Tw Cen MT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Rdesign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Cristina Soutinho</cp:lastModifiedBy>
  <cp:revision>324</cp:revision>
  <dcterms:created xsi:type="dcterms:W3CDTF">2016-02-24T06:55:39Z</dcterms:created>
  <dcterms:modified xsi:type="dcterms:W3CDTF">2018-08-08T15:20:07Z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0x010100BB519EDA88D6294E975A94780E8E4CCA</vt:lpwstr>
  </property>
</Properties>
</file>