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485" r:id="rId2"/>
    <p:sldId id="431" r:id="rId3"/>
    <p:sldId id="482" r:id="rId4"/>
    <p:sldId id="480" r:id="rId5"/>
    <p:sldId id="481" r:id="rId6"/>
    <p:sldId id="526" r:id="rId7"/>
    <p:sldId id="527" r:id="rId8"/>
    <p:sldId id="528" r:id="rId9"/>
    <p:sldId id="529" r:id="rId10"/>
    <p:sldId id="439" r:id="rId11"/>
    <p:sldId id="440" r:id="rId12"/>
    <p:sldId id="441" r:id="rId13"/>
    <p:sldId id="442" r:id="rId14"/>
    <p:sldId id="443" r:id="rId15"/>
    <p:sldId id="444" r:id="rId16"/>
    <p:sldId id="445" r:id="rId17"/>
    <p:sldId id="447" r:id="rId18"/>
    <p:sldId id="472" r:id="rId19"/>
    <p:sldId id="473" r:id="rId20"/>
    <p:sldId id="474" r:id="rId21"/>
    <p:sldId id="484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90"/>
    <p:restoredTop sz="94687"/>
  </p:normalViewPr>
  <p:slideViewPr>
    <p:cSldViewPr snapToGrid="0" snapToObjects="1">
      <p:cViewPr varScale="1">
        <p:scale>
          <a:sx n="95" d="100"/>
          <a:sy n="95" d="100"/>
        </p:scale>
        <p:origin x="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DDB4-37CB-084F-934F-1F2E99637670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2932F-560A-B845-8F6A-A77D7839C9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D5917C-F6BF-47F7-AD48-AB8BF3C64AD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177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AT">
              <a:latin typeface="Times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9250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578A9-9584-144C-8A91-E7523FFE0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2B7CA4-C261-CD42-8C25-B6EE4DC2F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8CAB54-A993-C440-940F-86CBD9E0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FB9E13-64E3-D048-B368-DB7F3641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C2142-CA34-824F-9110-EB6697E7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36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67FE7-EDEF-A34B-939D-4359BFAC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54C5B-2677-BD4C-84BF-3F656D792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DF2F91-28A2-1144-86DE-D35ACF6B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475-F0BD-EB43-80C7-1ABDAFAE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659B89-E7C1-7A4F-A0FF-5C3C5023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82282-0A50-8044-9F25-6729EF78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095A88-E7B8-D245-8F65-C0DCD5F42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9FEA7-16C5-2D45-80F3-F25DAEE2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0FA740-4D07-B947-8F1E-2D4DFCF94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00BBB9-F7C3-4747-AFA5-778C1A92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2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2150"/>
            <a:ext cx="109728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23501" y="260351"/>
            <a:ext cx="1536700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5564055"/>
      </p:ext>
    </p:extLst>
  </p:cSld>
  <p:clrMapOvr>
    <a:masterClrMapping/>
  </p:clrMapOvr>
  <p:transition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055367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5B6DC-2265-9348-A901-8E9DF93E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9B6689-5623-BE41-81AE-71D69A1CD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33920-CBF5-284C-BAFC-683CFCF5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5274C-AA91-6A46-A82F-F996A0E8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B23FC-0D63-B045-B010-448C7CA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1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8072-B816-064F-97AB-9F2F21C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4E28EB-28C0-CE4F-9DF9-577E14247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E93B7-43B0-454E-9798-2014084B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F0062B-C37C-514B-BF47-4EC5E268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DCE9-71E8-4D40-B86F-B4360E53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5FC2B-DE00-7443-A678-3781F1D4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936282-F9B6-AF44-A421-F70DB7EF8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15389A-3714-3A49-BE0B-34AB3D358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A7203-260A-884E-98F8-391D67885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C7BF8-94D2-3547-94F5-BF2A4DEF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5E10DD-FE0A-8A4D-9A63-D583A4F9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59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B4A3D-4C8F-EC41-9529-22C550CD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88C9CC-18F6-524A-B870-240BC32D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76EDA0-46FC-F246-8196-DBB366BB6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4BA433-674E-A547-B46D-65577C8AD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BEBE5A-C56A-674F-B349-FDB7483A2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FF857-DFD3-314B-BFF7-BD3B5617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F90D94-94C1-3841-A57B-534F2979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22CE62-7E64-C44C-9865-23415232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C5409-7B5D-054A-9290-A973BB5E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D811-554F-9746-AF33-C1515EC4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255C4D-3529-9A4D-8A71-8BEE2F2D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60F6B8-3FCC-F94A-A18F-77580906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4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C3EA1-31D4-AE4C-A451-F648EE66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A6F951-BE30-294F-89E1-8DBB8957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603502-5A4B-604C-94EE-B90A3324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67BD3-80F8-A04D-B3AD-E6641AAD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C2BA37-129F-F14A-B487-D1EA5288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A2F7E-E945-3C4B-A91B-471012F21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38CF1-9449-3946-B85A-245AB421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A83ABE-C4E3-794C-9693-CC7622FC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1ADB06-AD6F-B442-9FB5-A99631F3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2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B6198-897E-9746-BCD2-B9F97F7F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CD5F2D-590D-C742-9A9B-AAC29E384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0B5363-854B-D64E-A116-EE7480E9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44DCC1-2772-5D47-A6CF-69E530A4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565A4-03A1-9346-ABA5-6EA374B8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05650-2F6B-1B44-961A-55604433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5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1B6A69-DA6C-3C4E-A09A-2BEE93B0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AB90D4-F0C9-3049-8B7C-FAEC6E92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BBF51E-C063-E441-AC4C-DC434C2C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03238-266F-3D4E-9945-88C31B6B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B00F5-2FFD-0348-A09F-A51022D5F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CustomShape 1"/>
          <p:cNvSpPr/>
          <p:nvPr/>
        </p:nvSpPr>
        <p:spPr>
          <a:xfrm>
            <a:off x="0" y="-64870"/>
            <a:ext cx="12191999" cy="104775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>
              <a:defRPr/>
            </a:pPr>
            <a:r>
              <a:rPr lang="de-AT" sz="2800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2400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Challenge / B1: </a:t>
            </a:r>
            <a:r>
              <a:rPr lang="de-AT" sz="2400" dirty="0" err="1">
                <a:solidFill>
                  <a:srgbClr val="FFFFFF"/>
                </a:solidFill>
                <a:latin typeface="Tw Cen MT"/>
                <a:ea typeface="DejaVu Sans"/>
              </a:rPr>
              <a:t>Entrepreneurial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Design – </a:t>
            </a:r>
            <a:r>
              <a:rPr lang="ru-RU" sz="2400" dirty="0">
                <a:solidFill>
                  <a:srgbClr val="FFFFFF"/>
                </a:solidFill>
                <a:latin typeface="Tw Cen MT"/>
                <a:ea typeface="DejaVu Sans"/>
              </a:rPr>
              <a:t>устойчивая бизнес-модель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</a:p>
        </p:txBody>
      </p:sp>
      <p:pic>
        <p:nvPicPr>
          <p:cNvPr id="1536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613" y="3357"/>
            <a:ext cx="2132013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CustomShape 2"/>
          <p:cNvSpPr/>
          <p:nvPr/>
        </p:nvSpPr>
        <p:spPr>
          <a:xfrm>
            <a:off x="1670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1053026" y="1334272"/>
            <a:ext cx="6318761" cy="35687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2800" b="1" dirty="0" err="1">
                <a:solidFill>
                  <a:srgbClr val="FFB300"/>
                </a:solidFill>
                <a:cs typeface="Arial" charset="0"/>
              </a:rPr>
              <a:t>Idea</a:t>
            </a:r>
            <a:r>
              <a:rPr lang="de-AT" sz="2800" b="1" dirty="0">
                <a:solidFill>
                  <a:srgbClr val="FFB300"/>
                </a:solidFill>
                <a:cs typeface="Arial" charset="0"/>
              </a:rPr>
              <a:t> Challenge B1</a:t>
            </a:r>
          </a:p>
          <a:p>
            <a:pPr>
              <a:spcBef>
                <a:spcPts val="600"/>
              </a:spcBef>
            </a:pPr>
            <a:r>
              <a:rPr lang="ru-RU" sz="2800" b="1" dirty="0">
                <a:solidFill>
                  <a:srgbClr val="FFB300"/>
                </a:solidFill>
                <a:cs typeface="Arial" charset="0"/>
              </a:rPr>
              <a:t>Я могу разработать свою собственную идею и бизнес-модель</a:t>
            </a:r>
            <a:r>
              <a:rPr lang="de-AT" sz="2800" b="1" dirty="0">
                <a:solidFill>
                  <a:srgbClr val="FFB300"/>
                </a:solidFill>
                <a:cs typeface="Arial" charset="0"/>
              </a:rPr>
              <a:t>.   </a:t>
            </a:r>
            <a:r>
              <a:rPr lang="de-DE" sz="2800" dirty="0">
                <a:solidFill>
                  <a:srgbClr val="FFB300"/>
                </a:solidFill>
                <a:cs typeface="Arial" charset="0"/>
              </a:rPr>
              <a:t> </a:t>
            </a:r>
            <a:endParaRPr lang="de-AT" sz="2800" dirty="0">
              <a:solidFill>
                <a:srgbClr val="FFB300"/>
              </a:solidFill>
              <a:cs typeface="Arial" charset="0"/>
            </a:endParaRPr>
          </a:p>
          <a:p>
            <a:pPr>
              <a:spcBef>
                <a:spcPts val="600"/>
              </a:spcBef>
            </a:pPr>
            <a:r>
              <a:rPr lang="de-AT" sz="2800" dirty="0">
                <a:solidFill>
                  <a:srgbClr val="FFB300"/>
                </a:solidFill>
                <a:cs typeface="Arial" charset="0"/>
              </a:rPr>
              <a:t>Core </a:t>
            </a:r>
            <a:r>
              <a:rPr lang="de-AT" sz="2800" dirty="0" err="1">
                <a:solidFill>
                  <a:srgbClr val="FFB300"/>
                </a:solidFill>
                <a:cs typeface="Arial" charset="0"/>
              </a:rPr>
              <a:t>Entrepreneurial</a:t>
            </a:r>
            <a:r>
              <a:rPr lang="de-AT" sz="2800" dirty="0">
                <a:solidFill>
                  <a:srgbClr val="FFB300"/>
                </a:solidFill>
                <a:cs typeface="Arial" charset="0"/>
              </a:rPr>
              <a:t> Education </a:t>
            </a:r>
            <a:endParaRPr lang="ru-RU" sz="2800" dirty="0">
              <a:solidFill>
                <a:srgbClr val="FFB300"/>
              </a:solidFill>
              <a:cs typeface="Arial" charset="0"/>
            </a:endParaRPr>
          </a:p>
        </p:txBody>
      </p:sp>
      <p:pic>
        <p:nvPicPr>
          <p:cNvPr id="15366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4838" y="1204210"/>
            <a:ext cx="2763837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feld 1"/>
          <p:cNvSpPr txBox="1">
            <a:spLocks noChangeArrowheads="1"/>
          </p:cNvSpPr>
          <p:nvPr/>
        </p:nvSpPr>
        <p:spPr bwMode="auto">
          <a:xfrm>
            <a:off x="6978829" y="3865469"/>
            <a:ext cx="4262912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AT" sz="2400" b="1" dirty="0" err="1">
                <a:solidFill>
                  <a:srgbClr val="FFB300"/>
                </a:solidFill>
                <a:latin typeface="Calibri" pitchFamily="34" charset="0"/>
              </a:rPr>
              <a:t>Entrepreneurial</a:t>
            </a:r>
            <a:r>
              <a:rPr lang="de-AT" sz="2400" b="1" dirty="0">
                <a:solidFill>
                  <a:srgbClr val="FFB300"/>
                </a:solidFill>
                <a:latin typeface="Calibri" pitchFamily="34" charset="0"/>
              </a:rPr>
              <a:t> Design </a:t>
            </a:r>
          </a:p>
          <a:p>
            <a:pPr algn="ctr">
              <a:spcBef>
                <a:spcPts val="600"/>
              </a:spcBef>
            </a:pPr>
            <a:r>
              <a:rPr lang="ru-RU" sz="2400" b="1" dirty="0">
                <a:solidFill>
                  <a:srgbClr val="FFB300"/>
                </a:solidFill>
                <a:latin typeface="Calibri" pitchFamily="34" charset="0"/>
              </a:rPr>
              <a:t>устойчивая бизнес-модель</a:t>
            </a:r>
            <a:r>
              <a:rPr lang="de-AT" sz="2400" b="1" dirty="0">
                <a:solidFill>
                  <a:srgbClr val="FFB3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6" name="Bild 2">
            <a:extLst>
              <a:ext uri="{FF2B5EF4-FFF2-40B4-BE49-F238E27FC236}">
                <a16:creationId xmlns:a16="http://schemas.microsoft.com/office/drawing/2014/main" id="{36B78B20-9D83-A746-83ED-ED98D9764A3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300" y="5138595"/>
            <a:ext cx="1871315" cy="98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fteval">
            <a:extLst>
              <a:ext uri="{FF2B5EF4-FFF2-40B4-BE49-F238E27FC236}">
                <a16:creationId xmlns:a16="http://schemas.microsoft.com/office/drawing/2014/main" id="{1D8723A5-B563-D74C-B550-FE33C4DD9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810" y="5516057"/>
            <a:ext cx="1580527" cy="74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4399DA57-694D-A04E-A2C1-B061D8206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342" y="5189500"/>
            <a:ext cx="1268594" cy="126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6564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3338" y="1624014"/>
            <a:ext cx="333375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2063750" y="2349501"/>
            <a:ext cx="403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33D1"/>
                </a:solidFill>
                <a:latin typeface="Calibri" pitchFamily="34" charset="0"/>
              </a:rPr>
              <a:t>Решить проблему</a:t>
            </a:r>
            <a:endParaRPr lang="de-DE" sz="3600" b="1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4608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2C3F02C9-F79D-4D4E-A70A-84DDBAF72CCE}" type="slidenum">
              <a:rPr lang="de-AT"/>
              <a:pPr>
                <a:defRPr/>
              </a:pPr>
              <a:t>10</a:t>
            </a:fld>
            <a:endParaRPr lang="de-AT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243D8A68-C5A6-48C7-81E9-C8AC3F3F3218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10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7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8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6392863" y="6194425"/>
            <a:ext cx="31686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>
                <a:latin typeface="Calibri" pitchFamily="34" charset="0"/>
              </a:rPr>
              <a:t>С разрешения</a:t>
            </a:r>
            <a:endParaRPr lang="de-AT" sz="900">
              <a:latin typeface="Calibri" pitchFamily="34" charset="0"/>
            </a:endParaRPr>
          </a:p>
          <a:p>
            <a:r>
              <a:rPr lang="ru-RU" sz="900">
                <a:latin typeface="Calibri" pitchFamily="34" charset="0"/>
              </a:rPr>
              <a:t>Пауль Лангрок</a:t>
            </a:r>
            <a:r>
              <a:rPr lang="de-AT" sz="900">
                <a:latin typeface="Calibri" pitchFamily="34" charset="0"/>
              </a:rPr>
              <a:t> / </a:t>
            </a:r>
            <a:r>
              <a:rPr lang="ru-RU" sz="900">
                <a:latin typeface="Calibri" pitchFamily="34" charset="0"/>
              </a:rPr>
              <a:t>Агентство возобновляемых источников энергии</a:t>
            </a:r>
            <a:endParaRPr lang="de-AT" sz="9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7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5"/>
          <p:cNvSpPr txBox="1">
            <a:spLocks noChangeArrowheads="1"/>
          </p:cNvSpPr>
          <p:nvPr/>
        </p:nvSpPr>
        <p:spPr bwMode="auto">
          <a:xfrm>
            <a:off x="1218548" y="2781674"/>
            <a:ext cx="4321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0033D1"/>
                </a:solidFill>
                <a:latin typeface="Calibri" pitchFamily="34" charset="0"/>
              </a:rPr>
              <a:t>Увидеть имеющееся</a:t>
            </a:r>
            <a:endParaRPr lang="de-DE" sz="3600" b="1" dirty="0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471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1ED27E15-B057-416E-AD12-3C1E021EADEC}" type="slidenum">
              <a:rPr lang="de-AT"/>
              <a:pPr>
                <a:defRPr/>
              </a:pPr>
              <a:t>11</a:t>
            </a:fld>
            <a:endParaRPr lang="de-AT"/>
          </a:p>
        </p:txBody>
      </p:sp>
      <p:pic>
        <p:nvPicPr>
          <p:cNvPr id="26627" name="Picture 8" descr="Bildschirmfoto 2012-08-25 um 12.44.1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8386" y="1380488"/>
            <a:ext cx="20653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A00371AD-FB9F-4FE0-9E77-D1515CBDD995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11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9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0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6854825" y="6102350"/>
            <a:ext cx="316865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>
                <a:latin typeface="Calibri" pitchFamily="34" charset="0"/>
              </a:rPr>
              <a:t>С разрешения </a:t>
            </a:r>
            <a:r>
              <a:rPr lang="de-DE" sz="900">
                <a:latin typeface="Calibri" pitchFamily="34" charset="0"/>
              </a:rPr>
              <a:t> Red Bull Contentpool</a:t>
            </a:r>
          </a:p>
        </p:txBody>
      </p:sp>
    </p:spTree>
    <p:extLst>
      <p:ext uri="{BB962C8B-B14F-4D97-AF65-F5344CB8AC3E}">
        <p14:creationId xmlns:p14="http://schemas.microsoft.com/office/powerpoint/2010/main" val="3395968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8139" y="1981201"/>
            <a:ext cx="4745037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2063751" y="2630488"/>
            <a:ext cx="3133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33D1"/>
                </a:solidFill>
                <a:latin typeface="Calibri" pitchFamily="34" charset="0"/>
              </a:rPr>
              <a:t>Комбинация</a:t>
            </a:r>
            <a:endParaRPr lang="de-DE" sz="3600" b="1">
              <a:solidFill>
                <a:srgbClr val="0033D1"/>
              </a:solidFill>
              <a:latin typeface="Calibri" pitchFamily="34" charset="0"/>
            </a:endParaRPr>
          </a:p>
        </p:txBody>
      </p:sp>
      <p:pic>
        <p:nvPicPr>
          <p:cNvPr id="2765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9414" y="4954588"/>
            <a:ext cx="18430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E33A8611-3A28-41E7-B1A3-93EBCD0DEFE7}" type="slidenum">
              <a:rPr lang="de-AT"/>
              <a:pPr>
                <a:defRPr/>
              </a:pPr>
              <a:t>12</a:t>
            </a:fld>
            <a:endParaRPr lang="de-AT"/>
          </a:p>
        </p:txBody>
      </p:sp>
      <p:sp>
        <p:nvSpPr>
          <p:cNvPr id="7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CFAFE5FA-CB69-44AA-9A86-43C517D21A4F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12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9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5411788" y="5813425"/>
            <a:ext cx="316865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>
                <a:latin typeface="Calibri" pitchFamily="34" charset="0"/>
              </a:rPr>
              <a:t>С разрешения</a:t>
            </a:r>
            <a:r>
              <a:rPr lang="de-DE" sz="900">
                <a:latin typeface="Calibri" pitchFamily="34" charset="0"/>
              </a:rPr>
              <a:t> </a:t>
            </a:r>
            <a:r>
              <a:rPr lang="en-GB" sz="900">
                <a:latin typeface="Calibri" pitchFamily="34" charset="0"/>
              </a:rPr>
              <a:t>TM &amp; PEZ AG</a:t>
            </a:r>
          </a:p>
        </p:txBody>
      </p:sp>
    </p:spTree>
    <p:extLst>
      <p:ext uri="{BB962C8B-B14F-4D97-AF65-F5344CB8AC3E}">
        <p14:creationId xmlns:p14="http://schemas.microsoft.com/office/powerpoint/2010/main" val="1856084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9626" y="1450976"/>
            <a:ext cx="3554413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6"/>
          <p:cNvSpPr txBox="1">
            <a:spLocks noChangeArrowheads="1"/>
          </p:cNvSpPr>
          <p:nvPr/>
        </p:nvSpPr>
        <p:spPr bwMode="auto">
          <a:xfrm>
            <a:off x="2284414" y="2984501"/>
            <a:ext cx="3133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33D1"/>
                </a:solidFill>
                <a:latin typeface="Calibri" pitchFamily="34" charset="0"/>
              </a:rPr>
              <a:t>Наперекор</a:t>
            </a:r>
            <a:endParaRPr lang="de-DE" sz="3600" b="1">
              <a:solidFill>
                <a:srgbClr val="0033D1"/>
              </a:solidFill>
              <a:latin typeface="Calibri" pitchFamily="34" charset="0"/>
            </a:endParaRPr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5768976"/>
            <a:ext cx="14795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9"/>
          <p:cNvSpPr txBox="1">
            <a:spLocks noChangeArrowheads="1"/>
          </p:cNvSpPr>
          <p:nvPr/>
        </p:nvSpPr>
        <p:spPr bwMode="auto">
          <a:xfrm>
            <a:off x="7867651" y="5826125"/>
            <a:ext cx="1484313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latin typeface="Calibri" pitchFamily="34" charset="0"/>
              </a:rPr>
              <a:t>Automatic Chronos</a:t>
            </a:r>
          </a:p>
          <a:p>
            <a:pPr>
              <a:spcBef>
                <a:spcPct val="50000"/>
              </a:spcBef>
            </a:pPr>
            <a:endParaRPr lang="de-DE" sz="1200">
              <a:latin typeface="Calibri" pitchFamily="34" charset="0"/>
            </a:endParaRPr>
          </a:p>
        </p:txBody>
      </p:sp>
      <p:sp>
        <p:nvSpPr>
          <p:cNvPr id="4915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9169A304-9C3D-4A22-8000-DB6FE672C6C6}" type="slidenum">
              <a:rPr lang="de-AT"/>
              <a:pPr>
                <a:defRPr/>
              </a:pPr>
              <a:t>13</a:t>
            </a:fld>
            <a:endParaRPr lang="de-AT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803900" y="6124575"/>
            <a:ext cx="316865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>
                <a:latin typeface="Calibri" pitchFamily="34" charset="0"/>
              </a:rPr>
              <a:t>С разрешения </a:t>
            </a:r>
            <a:r>
              <a:rPr lang="de-DE" sz="900">
                <a:latin typeface="Calibri" pitchFamily="34" charset="0"/>
              </a:rPr>
              <a:t> </a:t>
            </a:r>
            <a:r>
              <a:rPr lang="en-GB" sz="900">
                <a:latin typeface="Calibri" pitchFamily="34" charset="0"/>
              </a:rPr>
              <a:t>The Swatch Group (Austria)</a:t>
            </a: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72FE8BBA-4FC8-4D82-B735-E1AFD316F559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D7340534-06F3-49BA-9BF2-A51BBA05EC0A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623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6"/>
          <p:cNvSpPr txBox="1">
            <a:spLocks noChangeArrowheads="1"/>
          </p:cNvSpPr>
          <p:nvPr/>
        </p:nvSpPr>
        <p:spPr bwMode="auto">
          <a:xfrm>
            <a:off x="1857376" y="2798764"/>
            <a:ext cx="397986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33D1"/>
                </a:solidFill>
                <a:latin typeface="Calibri" pitchFamily="34" charset="0"/>
              </a:rPr>
              <a:t>Использовать и открывать инновации</a:t>
            </a:r>
            <a:endParaRPr lang="de-DE" sz="3600" b="1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4F74A014-18D0-4C16-AE28-493463F79306}" type="slidenum">
              <a:rPr lang="de-AT"/>
              <a:pPr>
                <a:defRPr/>
              </a:pPr>
              <a:t>14</a:t>
            </a:fld>
            <a:endParaRPr lang="de-AT"/>
          </a:p>
        </p:txBody>
      </p:sp>
      <p:sp>
        <p:nvSpPr>
          <p:cNvPr id="29699" name="TextBox 9"/>
          <p:cNvSpPr txBox="1">
            <a:spLocks noChangeArrowheads="1"/>
          </p:cNvSpPr>
          <p:nvPr/>
        </p:nvSpPr>
        <p:spPr bwMode="auto">
          <a:xfrm>
            <a:off x="5868988" y="6115050"/>
            <a:ext cx="1992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С разрешения </a:t>
            </a:r>
            <a:r>
              <a:rPr lang="de-DE" sz="900">
                <a:latin typeface="Calibri" pitchFamily="34" charset="0"/>
              </a:rPr>
              <a:t> Wikimedia Foundation</a:t>
            </a:r>
          </a:p>
          <a:p>
            <a:endParaRPr lang="de-DE" sz="900">
              <a:latin typeface="Calibri" pitchFamily="34" charset="0"/>
            </a:endParaRPr>
          </a:p>
        </p:txBody>
      </p:sp>
      <p:pic>
        <p:nvPicPr>
          <p:cNvPr id="29700" name="Picture 11" descr="Bildschirmfoto 2012-08-25 um 12.41.5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4238" y="1489075"/>
            <a:ext cx="43481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2AE4F802-0EA7-4E56-BE0E-761989DEF793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14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807464B9-6D8A-41BC-A87F-73DC6768C5EB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14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9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0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6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6"/>
          <p:cNvSpPr txBox="1">
            <a:spLocks noChangeArrowheads="1"/>
          </p:cNvSpPr>
          <p:nvPr/>
        </p:nvSpPr>
        <p:spPr bwMode="auto">
          <a:xfrm>
            <a:off x="626269" y="2752725"/>
            <a:ext cx="3051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3600" b="1" dirty="0">
                <a:solidFill>
                  <a:srgbClr val="0033D1"/>
                </a:solidFill>
                <a:latin typeface="Calibri" pitchFamily="34" charset="0"/>
              </a:rPr>
              <a:t>Имитация</a:t>
            </a:r>
            <a:endParaRPr lang="de-DE" sz="3600" b="1" dirty="0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C8958798-5D58-4FCE-8B9A-0984C8C14EE3}" type="slidenum">
              <a:rPr lang="de-AT"/>
              <a:pPr>
                <a:defRPr/>
              </a:pPr>
              <a:t>15</a:t>
            </a:fld>
            <a:endParaRPr lang="de-AT"/>
          </a:p>
        </p:txBody>
      </p:sp>
      <p:sp>
        <p:nvSpPr>
          <p:cNvPr id="7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294C728D-EEF9-4D83-85BF-9A4A89949005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15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4A37DE2A-C6C5-46D6-8AA3-BB80E7C186F4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15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1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27" name="Picture 11" descr="Bildschirmfoto 2015-06-08 um 14.02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7574" y="2198967"/>
            <a:ext cx="6421391" cy="35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5237163" y="5955366"/>
            <a:ext cx="316865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 dirty="0">
                <a:latin typeface="Calibri" pitchFamily="34" charset="0"/>
              </a:rPr>
              <a:t>Иллюстрации Гельмут </a:t>
            </a:r>
            <a:r>
              <a:rPr lang="ru-RU" sz="900" dirty="0" err="1">
                <a:latin typeface="Calibri" pitchFamily="34" charset="0"/>
              </a:rPr>
              <a:t>Покорниг</a:t>
            </a:r>
            <a:endParaRPr lang="en-GB" sz="9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25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6"/>
          <p:cNvSpPr txBox="1">
            <a:spLocks noChangeArrowheads="1"/>
          </p:cNvSpPr>
          <p:nvPr/>
        </p:nvSpPr>
        <p:spPr bwMode="auto">
          <a:xfrm>
            <a:off x="2024064" y="3243263"/>
            <a:ext cx="3400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33D1"/>
                </a:solidFill>
                <a:latin typeface="Calibri" pitchFamily="34" charset="0"/>
              </a:rPr>
              <a:t>Франчайзинг</a:t>
            </a:r>
            <a:endParaRPr lang="de-DE" sz="3600" b="1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31746" name="Textfeld 6"/>
          <p:cNvSpPr txBox="1">
            <a:spLocks noChangeArrowheads="1"/>
          </p:cNvSpPr>
          <p:nvPr/>
        </p:nvSpPr>
        <p:spPr bwMode="auto">
          <a:xfrm>
            <a:off x="5818188" y="5441951"/>
            <a:ext cx="35179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>
                <a:latin typeface="Calibri" pitchFamily="34" charset="0"/>
              </a:rPr>
              <a:t>Bio – </a:t>
            </a:r>
            <a:r>
              <a:rPr lang="ru-RU" sz="1400">
                <a:latin typeface="Calibri" pitchFamily="34" charset="0"/>
              </a:rPr>
              <a:t>стебельки</a:t>
            </a:r>
            <a:r>
              <a:rPr lang="de-DE" sz="1400">
                <a:latin typeface="Calibri" pitchFamily="34" charset="0"/>
              </a:rPr>
              <a:t>,  „</a:t>
            </a:r>
            <a:r>
              <a:rPr lang="ru-RU" sz="1400">
                <a:latin typeface="Calibri" pitchFamily="34" charset="0"/>
              </a:rPr>
              <a:t>марка для детей</a:t>
            </a:r>
            <a:r>
              <a:rPr lang="de-DE" sz="1400">
                <a:latin typeface="Calibri" pitchFamily="34" charset="0"/>
              </a:rPr>
              <a:t>“ </a:t>
            </a:r>
          </a:p>
          <a:p>
            <a:endParaRPr lang="de-DE" sz="1000">
              <a:latin typeface="Calibri" pitchFamily="34" charset="0"/>
            </a:endParaRPr>
          </a:p>
        </p:txBody>
      </p:sp>
      <p:sp>
        <p:nvSpPr>
          <p:cNvPr id="5223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035C7AFD-4AE8-47A5-949F-B697D6709649}" type="slidenum">
              <a:rPr lang="de-AT"/>
              <a:pPr>
                <a:defRPr/>
              </a:pPr>
              <a:t>16</a:t>
            </a:fld>
            <a:endParaRPr lang="de-AT"/>
          </a:p>
        </p:txBody>
      </p:sp>
      <p:sp>
        <p:nvSpPr>
          <p:cNvPr id="31748" name="TextBox 8"/>
          <p:cNvSpPr txBox="1">
            <a:spLocks noChangeArrowheads="1"/>
          </p:cNvSpPr>
          <p:nvPr/>
        </p:nvSpPr>
        <p:spPr bwMode="auto">
          <a:xfrm>
            <a:off x="5781676" y="5745164"/>
            <a:ext cx="2119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С разрешения </a:t>
            </a:r>
            <a:r>
              <a:rPr lang="de-DE" sz="900">
                <a:latin typeface="Calibri" pitchFamily="34" charset="0"/>
              </a:rPr>
              <a:t> Sonnentor </a:t>
            </a:r>
            <a:r>
              <a:rPr lang="ru-RU" sz="900">
                <a:latin typeface="Calibri" pitchFamily="34" charset="0"/>
              </a:rPr>
              <a:t>специи</a:t>
            </a:r>
            <a:r>
              <a:rPr lang="de-DE" sz="900">
                <a:latin typeface="Calibri" pitchFamily="34" charset="0"/>
              </a:rPr>
              <a:t> GmbH</a:t>
            </a:r>
          </a:p>
          <a:p>
            <a:endParaRPr lang="de-DE" sz="900">
              <a:latin typeface="Calibri" pitchFamily="34" charset="0"/>
            </a:endParaRPr>
          </a:p>
        </p:txBody>
      </p:sp>
      <p:pic>
        <p:nvPicPr>
          <p:cNvPr id="31749" name="Picture 9" descr="Bildschirmfoto 2012-08-23 um 20.25.5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5014" y="1293813"/>
            <a:ext cx="3546475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39CCDB4-6A33-4C0C-9032-8650E43C2E8B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16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86D71EF-DA40-4B59-8516-7F5A3478188D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16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внешне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175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3426" y="4745039"/>
            <a:ext cx="976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3553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1C1B703-92A2-46CB-A99E-0393D8CAA011}" type="slidenum">
              <a:rPr lang="de-AT" smtClean="0"/>
              <a:pPr>
                <a:defRPr/>
              </a:pPr>
              <a:t>17</a:t>
            </a:fld>
            <a:endParaRPr lang="de-AT"/>
          </a:p>
        </p:txBody>
      </p:sp>
      <p:pic>
        <p:nvPicPr>
          <p:cNvPr id="32771" name="Picture 7" descr="Bildschirmfoto 2012-08-25 um 12.55.1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9339" y="2235201"/>
            <a:ext cx="19145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Bildschirmfoto 2012-08-25 um 12.56.0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8701" y="2152650"/>
            <a:ext cx="48307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CE5A324-347A-4B90-87B1-B35AD2BB3817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17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41FED350-2461-4384-B873-1CED995D6E19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17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4E4F54D2-9F79-46FB-8F6A-9BA2BF103082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17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Анализ бизнес-идей с точки зрения шансов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2778" name="TextBox 8"/>
          <p:cNvSpPr txBox="1">
            <a:spLocks noChangeArrowheads="1"/>
          </p:cNvSpPr>
          <p:nvPr/>
        </p:nvSpPr>
        <p:spPr bwMode="auto">
          <a:xfrm>
            <a:off x="1870076" y="5607050"/>
            <a:ext cx="2365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 </a:t>
            </a:r>
            <a:r>
              <a:rPr lang="de-AT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Матин Везиан</a:t>
            </a:r>
            <a:r>
              <a:rPr lang="de-AT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и Гельмут Покорниг</a:t>
            </a:r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790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4507F82-2743-46EF-8EA7-05A293DF042A}" type="slidenum">
              <a:rPr lang="de-AT" smtClean="0"/>
              <a:pPr>
                <a:defRPr/>
              </a:pPr>
              <a:t>18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B4BFA6CE-0600-4B54-AF16-83EA96F95C1C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BDAEA5E1-8887-4914-A7B2-1FBCE49B50FB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98675957-33DB-4B32-A93B-8DC60F5CACBC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Анализ бизнес-идей  с точки зрения шансов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3800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6" y="1870075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Box 8"/>
          <p:cNvSpPr txBox="1">
            <a:spLocks noChangeArrowheads="1"/>
          </p:cNvSpPr>
          <p:nvPr/>
        </p:nvSpPr>
        <p:spPr bwMode="auto">
          <a:xfrm>
            <a:off x="1903414" y="5607050"/>
            <a:ext cx="16922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</a:t>
            </a:r>
            <a:r>
              <a:rPr lang="de-DE" sz="800">
                <a:latin typeface="Calibri" pitchFamily="34" charset="0"/>
              </a:rPr>
              <a:t>  innocent Alps Gmbh</a:t>
            </a:r>
          </a:p>
          <a:p>
            <a:endParaRPr lang="de-DE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279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0F411D-C8D0-4AFA-8E1B-EECA83DE1E14}" type="slidenum">
              <a:rPr lang="de-AT" smtClean="0"/>
              <a:pPr>
                <a:defRPr/>
              </a:pPr>
              <a:t>19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5582357-A343-4883-945B-9816A2A875F7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19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1C9C5CC-1D75-475A-9929-A6A84C31BA59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19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6BA21F0C-95F5-47B3-9029-FF1821654627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19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Анализ бизнес-идей с точки зрения шансов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4824" name="Picture 11" descr="Bildschirmfoto 2012-08-25 um 12.58.3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1" y="2286000"/>
            <a:ext cx="36353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12" descr="Bildschirmfoto 2012-08-25 um 12.59.17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362200"/>
            <a:ext cx="39116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TextBox 8"/>
          <p:cNvSpPr txBox="1">
            <a:spLocks noChangeArrowheads="1"/>
          </p:cNvSpPr>
          <p:nvPr/>
        </p:nvSpPr>
        <p:spPr bwMode="auto">
          <a:xfrm>
            <a:off x="1955800" y="5607050"/>
            <a:ext cx="2247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</a:t>
            </a:r>
            <a:r>
              <a:rPr lang="de-AT" sz="800">
                <a:latin typeface="Calibri" pitchFamily="34" charset="0"/>
              </a:rPr>
              <a:t> crystalsol GmbH </a:t>
            </a:r>
            <a:r>
              <a:rPr lang="ru-RU" sz="800">
                <a:latin typeface="Calibri" pitchFamily="34" charset="0"/>
              </a:rPr>
              <a:t>и Богиня счастья</a:t>
            </a:r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4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28"/>
          <p:cNvSpPr/>
          <p:nvPr/>
        </p:nvSpPr>
        <p:spPr>
          <a:xfrm>
            <a:off x="1766462" y="992910"/>
            <a:ext cx="8705272" cy="574964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A6239C9-F7A9-4003-8760-9D1E6DE226A4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pic>
        <p:nvPicPr>
          <p:cNvPr id="6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7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Trading Game (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честная торговля, игра, переговоры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1638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1364" y="1223964"/>
            <a:ext cx="5830887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6517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A641F5A-0F4E-46BD-B79E-37E7F6EC303B}" type="slidenum">
              <a:rPr lang="de-AT" smtClean="0"/>
              <a:pPr>
                <a:defRPr/>
              </a:pPr>
              <a:t>20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589A92A4-941B-4F46-8DB2-FBF39A287824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20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FA4C1EF-F018-499A-8AA5-E37ED99E1B86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20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1EAC9B2-A642-4533-B202-AFA679D45EC6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20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Анализ бизнес-идей с точки зрения шансов 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5848" name="Picture 6" descr="Bildschirmfoto 2012-08-25 um 13.00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2163" y="1616075"/>
            <a:ext cx="32004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1982788" y="5594351"/>
            <a:ext cx="24304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</a:t>
            </a:r>
            <a:r>
              <a:rPr lang="de-AT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Нина Даутценберг</a:t>
            </a:r>
            <a:r>
              <a:rPr lang="de-AT" sz="800">
                <a:latin typeface="Calibri" pitchFamily="34" charset="0"/>
              </a:rPr>
              <a:t> / </a:t>
            </a:r>
            <a:r>
              <a:rPr lang="ru-RU" sz="800">
                <a:latin typeface="Calibri" pitchFamily="34" charset="0"/>
              </a:rPr>
              <a:t>Андреа Гесманн</a:t>
            </a:r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366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8"/>
          <p:cNvSpPr txBox="1">
            <a:spLocks noChangeArrowheads="1"/>
          </p:cNvSpPr>
          <p:nvPr/>
        </p:nvSpPr>
        <p:spPr bwMode="auto">
          <a:xfrm>
            <a:off x="6416675" y="6365876"/>
            <a:ext cx="4362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</a:t>
            </a:r>
            <a:r>
              <a:rPr lang="de-AT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Йоханнес Линднер</a:t>
            </a:r>
            <a:r>
              <a:rPr lang="de-AT" sz="800">
                <a:latin typeface="Calibri" pitchFamily="34" charset="0"/>
              </a:rPr>
              <a:t>/</a:t>
            </a:r>
            <a:r>
              <a:rPr lang="ru-RU" sz="800">
                <a:latin typeface="Calibri" pitchFamily="34" charset="0"/>
              </a:rPr>
              <a:t>Геральд Фрёлих</a:t>
            </a:r>
            <a:r>
              <a:rPr lang="de-AT" sz="800">
                <a:latin typeface="Calibri" pitchFamily="34" charset="0"/>
              </a:rPr>
              <a:t> (2014): </a:t>
            </a:r>
            <a:r>
              <a:rPr lang="ru-RU" sz="800">
                <a:latin typeface="Calibri" pitchFamily="34" charset="0"/>
              </a:rPr>
              <a:t> Сберегательная книжка инноваций</a:t>
            </a:r>
            <a:r>
              <a:rPr lang="de-AT" sz="800">
                <a:latin typeface="Calibri" pitchFamily="34" charset="0"/>
              </a:rPr>
              <a:t>, </a:t>
            </a:r>
          </a:p>
          <a:p>
            <a:r>
              <a:rPr lang="ru-RU" sz="800">
                <a:latin typeface="Calibri" pitchFamily="34" charset="0"/>
              </a:rPr>
              <a:t>Иллюстрации</a:t>
            </a:r>
            <a:r>
              <a:rPr lang="de-AT" sz="800">
                <a:latin typeface="Calibri" pitchFamily="34" charset="0"/>
              </a:rPr>
              <a:t>: </a:t>
            </a:r>
            <a:r>
              <a:rPr lang="ru-RU" sz="800">
                <a:latin typeface="Calibri" pitchFamily="34" charset="0"/>
              </a:rPr>
              <a:t>Гельмут Покорниг</a:t>
            </a:r>
            <a:r>
              <a:rPr lang="de-AT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и Герман Редлигсхофер</a:t>
            </a:r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24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28"/>
          <p:cNvSpPr/>
          <p:nvPr/>
        </p:nvSpPr>
        <p:spPr>
          <a:xfrm>
            <a:off x="1766462" y="992910"/>
            <a:ext cx="8705272" cy="574964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749DB7-6987-49AC-85BA-DAAC1AAAE5F0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pic>
        <p:nvPicPr>
          <p:cNvPr id="6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7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Импульс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6" descr="k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5039" y="1211264"/>
            <a:ext cx="525303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23"/>
          <p:cNvSpPr txBox="1">
            <a:spLocks noChangeArrowheads="1"/>
          </p:cNvSpPr>
          <p:nvPr/>
        </p:nvSpPr>
        <p:spPr bwMode="auto">
          <a:xfrm>
            <a:off x="955820" y="1903641"/>
            <a:ext cx="29059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Вы любите фантазировать?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Внутри кругов Вы видите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фрагменты картин</a:t>
            </a:r>
            <a:r>
              <a:rPr lang="de-DE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endParaRPr lang="de-DE" dirty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Угадайте</a:t>
            </a:r>
            <a:r>
              <a:rPr lang="de-DE" dirty="0">
                <a:solidFill>
                  <a:srgbClr val="0000FF"/>
                </a:solidFill>
                <a:latin typeface="Calibri" pitchFamily="34" charset="0"/>
              </a:rPr>
              <a:t>, </a:t>
            </a:r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что могут</a:t>
            </a:r>
            <a:r>
              <a:rPr lang="de-DE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значить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эти фрагменты, и удивите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ваших одноклассников 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своими смелыми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предположениями..</a:t>
            </a:r>
            <a:r>
              <a:rPr lang="de-DE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endParaRPr lang="de-DE" dirty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Дайте волю Вашей</a:t>
            </a:r>
          </a:p>
          <a:p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фантазии и идеям</a:t>
            </a:r>
            <a:r>
              <a:rPr lang="de-DE" dirty="0">
                <a:solidFill>
                  <a:srgbClr val="0000FF"/>
                </a:solidFill>
                <a:latin typeface="Calibri" pitchFamily="34" charset="0"/>
              </a:rPr>
              <a:t>.</a:t>
            </a:r>
          </a:p>
          <a:p>
            <a:endParaRPr lang="de-DE" dirty="0">
              <a:solidFill>
                <a:srgbClr val="0000FF"/>
              </a:solidFill>
              <a:latin typeface="Calibri" pitchFamily="34" charset="0"/>
            </a:endParaRPr>
          </a:p>
          <a:p>
            <a:endParaRPr lang="de-DE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1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1752600" y="1498600"/>
            <a:ext cx="2495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4160838" y="1511300"/>
            <a:ext cx="3294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 </a:t>
            </a:r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7569200" y="1511300"/>
            <a:ext cx="3390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527176" y="2487613"/>
            <a:ext cx="3222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5029201" y="3619500"/>
            <a:ext cx="2084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4462464" y="2514600"/>
            <a:ext cx="32337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7556501" y="2527300"/>
            <a:ext cx="3305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</a:t>
            </a:r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1679575" y="3606800"/>
            <a:ext cx="4370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7442200" y="3619500"/>
            <a:ext cx="28344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1781176" y="4660900"/>
            <a:ext cx="328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</a:t>
            </a:r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4991100" y="4673600"/>
            <a:ext cx="2600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7924801" y="4673600"/>
            <a:ext cx="26971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fld id="{9953BC44-135E-48C3-BF35-B360E0F32EB3}" type="slidenum">
              <a:rPr lang="de-AT"/>
              <a:pPr algn="l">
                <a:defRPr/>
              </a:pPr>
              <a:t>4</a:t>
            </a:fld>
            <a:endParaRPr lang="de-AT"/>
          </a:p>
        </p:txBody>
      </p:sp>
      <p:pic>
        <p:nvPicPr>
          <p:cNvPr id="17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8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Задействуйте цвета в игре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: a)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Назовите: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9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1779588" y="1514475"/>
            <a:ext cx="2506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4241801" y="1549400"/>
            <a:ext cx="33194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</a:t>
            </a:r>
          </a:p>
          <a:p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7493000" y="1562100"/>
            <a:ext cx="2600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566863" y="2552700"/>
            <a:ext cx="2978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991101" y="3657600"/>
            <a:ext cx="24050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	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4413250" y="2565400"/>
            <a:ext cx="38369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7523164" y="2578100"/>
            <a:ext cx="3603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</a:t>
            </a:r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20488" name="Rectangle 9"/>
          <p:cNvSpPr>
            <a:spLocks noChangeArrowheads="1"/>
          </p:cNvSpPr>
          <p:nvPr/>
        </p:nvSpPr>
        <p:spPr bwMode="auto">
          <a:xfrm>
            <a:off x="1766888" y="3648075"/>
            <a:ext cx="3275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7429500" y="3683000"/>
            <a:ext cx="28344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9900"/>
                </a:solidFill>
                <a:latin typeface="Calibri" pitchFamily="34" charset="0"/>
              </a:rPr>
              <a:t>Красный</a:t>
            </a:r>
            <a:endParaRPr lang="de-DE" sz="5400" b="1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20490" name="Rectangle 11"/>
          <p:cNvSpPr>
            <a:spLocks noChangeArrowheads="1"/>
          </p:cNvSpPr>
          <p:nvPr/>
        </p:nvSpPr>
        <p:spPr bwMode="auto">
          <a:xfrm>
            <a:off x="1944688" y="4648200"/>
            <a:ext cx="32877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CC00"/>
                </a:solidFill>
                <a:latin typeface="Calibri" pitchFamily="34" charset="0"/>
              </a:rPr>
              <a:t>Зелёный</a:t>
            </a:r>
            <a:endParaRPr lang="de-DE" sz="5400" b="1">
              <a:solidFill>
                <a:srgbClr val="FFCC00"/>
              </a:solidFill>
              <a:latin typeface="Calibri" pitchFamily="34" charset="0"/>
            </a:endParaRPr>
          </a:p>
        </p:txBody>
      </p:sp>
      <p:sp>
        <p:nvSpPr>
          <p:cNvPr id="20491" name="Rectangle 12"/>
          <p:cNvSpPr>
            <a:spLocks noChangeArrowheads="1"/>
          </p:cNvSpPr>
          <p:nvPr/>
        </p:nvSpPr>
        <p:spPr bwMode="auto">
          <a:xfrm>
            <a:off x="5080000" y="4648200"/>
            <a:ext cx="26005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FF"/>
                </a:solidFill>
                <a:latin typeface="Calibri" pitchFamily="34" charset="0"/>
              </a:rPr>
              <a:t>Жёлтый</a:t>
            </a:r>
            <a:endParaRPr lang="de-DE" sz="5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492" name="Rectangle 13"/>
          <p:cNvSpPr>
            <a:spLocks noChangeArrowheads="1"/>
          </p:cNvSpPr>
          <p:nvPr/>
        </p:nvSpPr>
        <p:spPr bwMode="auto">
          <a:xfrm>
            <a:off x="8008938" y="4660900"/>
            <a:ext cx="23733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Синий</a:t>
            </a:r>
            <a:endParaRPr lang="de-DE" sz="5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fld id="{4A6C8127-9654-46F2-B04F-E3467729B723}" type="slidenum">
              <a:rPr lang="de-AT"/>
              <a:pPr algn="l">
                <a:defRPr/>
              </a:pPr>
              <a:t>5</a:t>
            </a:fld>
            <a:endParaRPr lang="de-AT"/>
          </a:p>
        </p:txBody>
      </p:sp>
      <p:pic>
        <p:nvPicPr>
          <p:cNvPr id="16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7" name="Rectângulo 9"/>
          <p:cNvSpPr/>
          <p:nvPr/>
        </p:nvSpPr>
        <p:spPr>
          <a:xfrm>
            <a:off x="0" y="0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b)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Прочитайте вслух название цвета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  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Что происходит в Вашей голове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7026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Bildschirmfoto 2012-08-25 um 23.28.5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6650" y="1528764"/>
            <a:ext cx="3276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8" descr="Bildschirmfoto 2012-08-26 um 08.12.3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3838" y="3967163"/>
            <a:ext cx="3276600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6213475" y="6389689"/>
            <a:ext cx="31686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>
                <a:latin typeface="Calibri" pitchFamily="34" charset="0"/>
              </a:rPr>
              <a:t>Фото: Йоханнес Линднер</a:t>
            </a:r>
            <a:endParaRPr lang="de-DE" sz="900">
              <a:latin typeface="Calibri" pitchFamily="34" charset="0"/>
            </a:endParaRPr>
          </a:p>
        </p:txBody>
      </p:sp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9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Мотивы в картинках для нахождения идей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1511" name="Picture 10" descr="Bildschirmfoto 2015-06-13 um 15.44.2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34114" y="3995738"/>
            <a:ext cx="3233737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1" descr="Bildschirmfoto 2015-06-13 um 15.46.59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0188" y="1508125"/>
            <a:ext cx="32559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6493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29" name="Rectângulo 28"/>
          <p:cNvSpPr/>
          <p:nvPr/>
        </p:nvSpPr>
        <p:spPr>
          <a:xfrm>
            <a:off x="1633728" y="1035823"/>
            <a:ext cx="8924544" cy="5822177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839913" y="842963"/>
            <a:ext cx="8704262" cy="609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/>
              <a:t> 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Идеи - холст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2533" name="TextBox 10"/>
          <p:cNvSpPr txBox="1">
            <a:spLocks noChangeArrowheads="1"/>
          </p:cNvSpPr>
          <p:nvPr/>
        </p:nvSpPr>
        <p:spPr bwMode="auto">
          <a:xfrm rot="-5400000">
            <a:off x="978694" y="3702844"/>
            <a:ext cx="2419350" cy="369888"/>
          </a:xfrm>
          <a:prstGeom prst="rect">
            <a:avLst/>
          </a:prstGeom>
          <a:solidFill>
            <a:srgbClr val="A8FFF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FF"/>
                </a:solidFill>
                <a:latin typeface="Calibri" pitchFamily="34" charset="0"/>
              </a:rPr>
              <a:t>Разработка идеи</a:t>
            </a:r>
            <a:endParaRPr lang="de-DE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2534" name="TextBox 12"/>
          <p:cNvSpPr txBox="1">
            <a:spLocks noChangeArrowheads="1"/>
          </p:cNvSpPr>
          <p:nvPr/>
        </p:nvSpPr>
        <p:spPr bwMode="auto">
          <a:xfrm>
            <a:off x="5151438" y="1122364"/>
            <a:ext cx="4324350" cy="3698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8000"/>
                </a:solidFill>
                <a:latin typeface="Calibri" pitchFamily="34" charset="0"/>
              </a:rPr>
              <a:t>Обнаружить шанс, возможность на рынке</a:t>
            </a:r>
            <a:endParaRPr lang="de-DE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2759075" y="1627188"/>
            <a:ext cx="2540000" cy="2425700"/>
          </a:xfrm>
          <a:prstGeom prst="rect">
            <a:avLst/>
          </a:prstGeom>
          <a:solidFill>
            <a:srgbClr val="A8FFFC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2536" name="TextBox 14"/>
          <p:cNvSpPr txBox="1">
            <a:spLocks noChangeArrowheads="1"/>
          </p:cNvSpPr>
          <p:nvPr/>
        </p:nvSpPr>
        <p:spPr bwMode="auto">
          <a:xfrm>
            <a:off x="1719264" y="2355850"/>
            <a:ext cx="858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Calibri" pitchFamily="34" charset="0"/>
              </a:rPr>
              <a:t>внутри</a:t>
            </a:r>
            <a:endParaRPr lang="de-DE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2537" name="TextBox 23"/>
          <p:cNvSpPr txBox="1">
            <a:spLocks noChangeArrowheads="1"/>
          </p:cNvSpPr>
          <p:nvPr/>
        </p:nvSpPr>
        <p:spPr bwMode="auto">
          <a:xfrm>
            <a:off x="1754189" y="5002214"/>
            <a:ext cx="941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Calibri" pitchFamily="34" charset="0"/>
              </a:rPr>
              <a:t>внешне</a:t>
            </a:r>
            <a:endParaRPr lang="de-DE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2538" name="Rectangle 2"/>
          <p:cNvSpPr>
            <a:spLocks noChangeArrowheads="1"/>
          </p:cNvSpPr>
          <p:nvPr/>
        </p:nvSpPr>
        <p:spPr bwMode="auto">
          <a:xfrm>
            <a:off x="2762250" y="4054476"/>
            <a:ext cx="2540000" cy="2424113"/>
          </a:xfrm>
          <a:prstGeom prst="rect">
            <a:avLst/>
          </a:prstGeom>
          <a:solidFill>
            <a:srgbClr val="CCFFCC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2539" name="Rectangle 2"/>
          <p:cNvSpPr>
            <a:spLocks noChangeArrowheads="1"/>
          </p:cNvSpPr>
          <p:nvPr/>
        </p:nvSpPr>
        <p:spPr bwMode="auto">
          <a:xfrm>
            <a:off x="5302250" y="1630363"/>
            <a:ext cx="2540000" cy="2424112"/>
          </a:xfrm>
          <a:prstGeom prst="rect">
            <a:avLst/>
          </a:prstGeom>
          <a:solidFill>
            <a:srgbClr val="CCFFCC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2540" name="Rectangle 2"/>
          <p:cNvSpPr>
            <a:spLocks noChangeArrowheads="1"/>
          </p:cNvSpPr>
          <p:nvPr/>
        </p:nvSpPr>
        <p:spPr bwMode="auto">
          <a:xfrm>
            <a:off x="5303838" y="4057651"/>
            <a:ext cx="2540000" cy="2424113"/>
          </a:xfrm>
          <a:prstGeom prst="rect">
            <a:avLst/>
          </a:prstGeom>
          <a:solidFill>
            <a:srgbClr val="A8FFFC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7842250" y="1630364"/>
            <a:ext cx="2540000" cy="4846637"/>
          </a:xfrm>
          <a:prstGeom prst="rect">
            <a:avLst/>
          </a:prstGeom>
          <a:solidFill>
            <a:srgbClr val="CCFFCC"/>
          </a:solidFill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2542" name="TextBox 33"/>
          <p:cNvSpPr txBox="1">
            <a:spLocks noChangeArrowheads="1"/>
          </p:cNvSpPr>
          <p:nvPr/>
        </p:nvSpPr>
        <p:spPr bwMode="auto">
          <a:xfrm>
            <a:off x="7943850" y="2452688"/>
            <a:ext cx="222408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Определение целевой </a:t>
            </a: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группы</a:t>
            </a:r>
            <a:endParaRPr lang="de-DE" sz="1600">
              <a:solidFill>
                <a:srgbClr val="008000"/>
              </a:solidFill>
              <a:latin typeface="Calibri" pitchFamily="34" charset="0"/>
            </a:endParaRPr>
          </a:p>
          <a:p>
            <a:endParaRPr lang="de-DE" sz="1600">
              <a:solidFill>
                <a:srgbClr val="008000"/>
              </a:solidFill>
              <a:latin typeface="Calibri" pitchFamily="34" charset="0"/>
            </a:endParaRP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Изучить рынок</a:t>
            </a:r>
            <a:r>
              <a:rPr lang="de-DE" sz="16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для</a:t>
            </a: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понимания шансов</a:t>
            </a:r>
            <a:r>
              <a:rPr lang="de-DE" sz="1600">
                <a:solidFill>
                  <a:srgbClr val="008000"/>
                </a:solidFill>
                <a:latin typeface="Calibri" pitchFamily="34" charset="0"/>
              </a:rPr>
              <a:t> </a:t>
            </a: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больше информации</a:t>
            </a: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о целевой группе</a:t>
            </a:r>
            <a:endParaRPr lang="de-DE" sz="1600">
              <a:solidFill>
                <a:srgbClr val="008000"/>
              </a:solidFill>
              <a:latin typeface="Calibri" pitchFamily="34" charset="0"/>
            </a:endParaRPr>
          </a:p>
          <a:p>
            <a:endParaRPr lang="de-DE" sz="1500">
              <a:solidFill>
                <a:srgbClr val="008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8000"/>
                </a:solidFill>
                <a:latin typeface="Calibri" pitchFamily="34" charset="0"/>
              </a:rPr>
              <a:t>Практическая проверка</a:t>
            </a:r>
            <a:endParaRPr lang="de-DE" sz="1500">
              <a:solidFill>
                <a:srgbClr val="008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8000"/>
                </a:solidFill>
                <a:latin typeface="Calibri" pitchFamily="34" charset="0"/>
              </a:rPr>
              <a:t>Изучение рынка</a:t>
            </a:r>
            <a:endParaRPr lang="de-DE" sz="150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2543" name="TextBox 26"/>
          <p:cNvSpPr txBox="1">
            <a:spLocks noChangeArrowheads="1"/>
          </p:cNvSpPr>
          <p:nvPr/>
        </p:nvSpPr>
        <p:spPr bwMode="auto">
          <a:xfrm>
            <a:off x="5329238" y="4251325"/>
            <a:ext cx="26606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Решить проблему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Увидеть имеющееся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Комбинация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Наперекор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Использовать/открывать инновации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Имитация</a:t>
            </a: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: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франчайзинг</a:t>
            </a:r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,  </a:t>
            </a:r>
          </a:p>
          <a:p>
            <a:r>
              <a:rPr lang="de-DE" sz="1500">
                <a:solidFill>
                  <a:srgbClr val="0000FF"/>
                </a:solidFill>
                <a:latin typeface="Calibri" pitchFamily="34" charset="0"/>
              </a:rPr>
              <a:t>  </a:t>
            </a:r>
            <a:r>
              <a:rPr lang="ru-RU" sz="1500">
                <a:solidFill>
                  <a:srgbClr val="0000FF"/>
                </a:solidFill>
                <a:latin typeface="Calibri" pitchFamily="34" charset="0"/>
              </a:rPr>
              <a:t>приём предприятия</a:t>
            </a:r>
            <a:endParaRPr lang="de-DE" sz="15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2765426" y="1477963"/>
            <a:ext cx="2574925" cy="1270000"/>
          </a:xfrm>
          <a:prstGeom prst="rightArrow">
            <a:avLst>
              <a:gd name="adj1" fmla="val 50000"/>
              <a:gd name="adj2" fmla="val 22195"/>
            </a:avLst>
          </a:prstGeom>
          <a:solidFill>
            <a:srgbClr val="A8FFF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2545" name="TextBox 24"/>
          <p:cNvSpPr txBox="1">
            <a:spLocks noChangeArrowheads="1"/>
          </p:cNvSpPr>
          <p:nvPr/>
        </p:nvSpPr>
        <p:spPr bwMode="auto">
          <a:xfrm>
            <a:off x="2827339" y="1778000"/>
            <a:ext cx="23447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00FF"/>
                </a:solidFill>
                <a:latin typeface="Calibri" pitchFamily="34" charset="0"/>
              </a:rPr>
              <a:t>Исходной точкой является человек</a:t>
            </a:r>
            <a:r>
              <a:rPr lang="de-DE" sz="1600">
                <a:solidFill>
                  <a:srgbClr val="0000FF"/>
                </a:solidFill>
                <a:latin typeface="Calibri" pitchFamily="34" charset="0"/>
              </a:rPr>
              <a:t>:</a:t>
            </a:r>
          </a:p>
          <a:p>
            <a:endParaRPr lang="de-DE" sz="16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600">
                <a:solidFill>
                  <a:srgbClr val="0000FF"/>
                </a:solidFill>
                <a:latin typeface="Calibri" pitchFamily="34" charset="0"/>
              </a:rPr>
              <a:t>Оживить мечты</a:t>
            </a:r>
            <a:endParaRPr lang="de-DE" sz="160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60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sz="1600">
                <a:solidFill>
                  <a:srgbClr val="0000FF"/>
                </a:solidFill>
                <a:latin typeface="Calibri" pitchFamily="34" charset="0"/>
              </a:rPr>
              <a:t>Хобби превратить в работу</a:t>
            </a:r>
            <a:endParaRPr lang="de-DE" sz="16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2762250" y="3824288"/>
            <a:ext cx="2573338" cy="1270000"/>
          </a:xfrm>
          <a:prstGeom prst="rightArrow">
            <a:avLst>
              <a:gd name="adj1" fmla="val 50000"/>
              <a:gd name="adj2" fmla="val 22195"/>
            </a:avLst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2547" name="TextBox 25"/>
          <p:cNvSpPr txBox="1">
            <a:spLocks noChangeArrowheads="1"/>
          </p:cNvSpPr>
          <p:nvPr/>
        </p:nvSpPr>
        <p:spPr bwMode="auto">
          <a:xfrm>
            <a:off x="2836863" y="4119563"/>
            <a:ext cx="246221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Исходная точка-шанс возможность на рынке</a:t>
            </a:r>
            <a:r>
              <a:rPr lang="de-DE" sz="1600">
                <a:solidFill>
                  <a:srgbClr val="008000"/>
                </a:solidFill>
                <a:latin typeface="Calibri" pitchFamily="34" charset="0"/>
              </a:rPr>
              <a:t>:</a:t>
            </a:r>
          </a:p>
          <a:p>
            <a:r>
              <a:rPr lang="de-DE" sz="1400">
                <a:solidFill>
                  <a:srgbClr val="008000"/>
                </a:solidFill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de-DE" sz="14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Понимание проблемы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 </a:t>
            </a:r>
          </a:p>
          <a:p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 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напр.: экология, сбыт</a:t>
            </a:r>
            <a:endParaRPr lang="de-DE" sz="1200">
              <a:solidFill>
                <a:srgbClr val="008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Изменение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напр.,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закон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,  </a:t>
            </a:r>
          </a:p>
          <a:p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 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тренд био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и</a:t>
            </a:r>
            <a:r>
              <a:rPr lang="en-US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здоровой образ</a:t>
            </a:r>
            <a:endParaRPr lang="de-DE" sz="1200">
              <a:solidFill>
                <a:srgbClr val="008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Техническое развитие</a:t>
            </a:r>
            <a:endParaRPr lang="de-DE" sz="1200">
              <a:solidFill>
                <a:srgbClr val="008000"/>
              </a:solidFill>
              <a:latin typeface="Calibri" pitchFamily="34" charset="0"/>
            </a:endParaRPr>
          </a:p>
          <a:p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 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напр., интернет</a:t>
            </a: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,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смартфон</a:t>
            </a:r>
            <a:endParaRPr lang="de-DE" sz="1200">
              <a:solidFill>
                <a:srgbClr val="008000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de-DE" sz="120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ru-RU" sz="1200">
                <a:solidFill>
                  <a:srgbClr val="008000"/>
                </a:solidFill>
                <a:latin typeface="Calibri" pitchFamily="34" charset="0"/>
              </a:rPr>
              <a:t>Конкурентные преимущест.</a:t>
            </a:r>
            <a:endParaRPr lang="de-DE" sz="120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22548" name="TextBox 37"/>
          <p:cNvSpPr txBox="1">
            <a:spLocks noChangeArrowheads="1"/>
          </p:cNvSpPr>
          <p:nvPr/>
        </p:nvSpPr>
        <p:spPr bwMode="auto">
          <a:xfrm>
            <a:off x="2722564" y="6519863"/>
            <a:ext cx="30828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/>
              <a:t>Источник</a:t>
            </a:r>
            <a:r>
              <a:rPr lang="de-DE" sz="800"/>
              <a:t>: </a:t>
            </a:r>
            <a:r>
              <a:rPr lang="ru-RU" sz="800"/>
              <a:t>Линднер</a:t>
            </a:r>
            <a:r>
              <a:rPr lang="de-DE" sz="800"/>
              <a:t>, </a:t>
            </a:r>
            <a:r>
              <a:rPr lang="ru-RU" sz="800"/>
              <a:t>Й</a:t>
            </a:r>
            <a:r>
              <a:rPr lang="de-DE" sz="800"/>
              <a:t>./</a:t>
            </a:r>
            <a:r>
              <a:rPr lang="ru-RU" sz="800"/>
              <a:t>Фрёлих</a:t>
            </a:r>
            <a:r>
              <a:rPr lang="de-DE" sz="800"/>
              <a:t>, </a:t>
            </a:r>
            <a:r>
              <a:rPr lang="ru-RU" sz="800"/>
              <a:t>Г.</a:t>
            </a:r>
            <a:r>
              <a:rPr lang="de-DE" sz="800"/>
              <a:t> (2015): </a:t>
            </a:r>
            <a:r>
              <a:rPr lang="ru-RU" sz="800"/>
              <a:t>Организация экономики</a:t>
            </a:r>
            <a:endParaRPr lang="de-DE" sz="800"/>
          </a:p>
          <a:p>
            <a:r>
              <a:rPr lang="de-DE" sz="800"/>
              <a:t> </a:t>
            </a:r>
          </a:p>
        </p:txBody>
      </p:sp>
      <p:sp>
        <p:nvSpPr>
          <p:cNvPr id="22549" name="TextBox 38"/>
          <p:cNvSpPr txBox="1">
            <a:spLocks noChangeArrowheads="1"/>
          </p:cNvSpPr>
          <p:nvPr/>
        </p:nvSpPr>
        <p:spPr bwMode="auto">
          <a:xfrm>
            <a:off x="5597526" y="2408239"/>
            <a:ext cx="20106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Проверка рыночных </a:t>
            </a:r>
          </a:p>
          <a:p>
            <a:r>
              <a:rPr lang="ru-RU" sz="1600">
                <a:solidFill>
                  <a:srgbClr val="008000"/>
                </a:solidFill>
                <a:latin typeface="Calibri" pitchFamily="34" charset="0"/>
              </a:rPr>
              <a:t>возможностей</a:t>
            </a:r>
            <a:endParaRPr lang="de-DE" sz="1600">
              <a:solidFill>
                <a:srgbClr val="008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974926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5"/>
          <p:cNvSpPr txBox="1">
            <a:spLocks noChangeArrowheads="1"/>
          </p:cNvSpPr>
          <p:nvPr/>
        </p:nvSpPr>
        <p:spPr bwMode="auto">
          <a:xfrm>
            <a:off x="1226579" y="2354942"/>
            <a:ext cx="4319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0033D1"/>
                </a:solidFill>
                <a:latin typeface="Calibri" pitchFamily="34" charset="0"/>
              </a:rPr>
              <a:t>Оживить мечты</a:t>
            </a:r>
            <a:endParaRPr lang="de-DE" sz="3600" b="1" dirty="0">
              <a:solidFill>
                <a:srgbClr val="0033D1"/>
              </a:solidFill>
              <a:latin typeface="Calibri" pitchFamily="34" charset="0"/>
            </a:endParaRPr>
          </a:p>
        </p:txBody>
      </p:sp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7373005" y="5739466"/>
            <a:ext cx="3168650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>
                <a:latin typeface="Calibri" pitchFamily="34" charset="0"/>
              </a:rPr>
              <a:t>Лионель </a:t>
            </a:r>
            <a:r>
              <a:rPr lang="ru-RU" sz="1400" dirty="0" err="1">
                <a:latin typeface="Calibri" pitchFamily="34" charset="0"/>
              </a:rPr>
              <a:t>Месси</a:t>
            </a:r>
            <a:endParaRPr lang="de-AT" sz="1400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900" dirty="0">
                <a:latin typeface="Calibri" pitchFamily="34" charset="0"/>
              </a:rPr>
              <a:t>С разрешения журнала </a:t>
            </a:r>
            <a:r>
              <a:rPr lang="en-US" sz="900" dirty="0">
                <a:latin typeface="Calibri" pitchFamily="34" charset="0"/>
              </a:rPr>
              <a:t>SPORT</a:t>
            </a:r>
            <a:endParaRPr lang="de-DE" sz="900" dirty="0">
              <a:latin typeface="Calibri" pitchFamily="34" charset="0"/>
            </a:endParaRPr>
          </a:p>
        </p:txBody>
      </p:sp>
      <p:sp>
        <p:nvSpPr>
          <p:cNvPr id="4403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78848FB9-373F-49F7-897C-C2B22DA5BCF7}" type="slidenum">
              <a:rPr lang="de-AT"/>
              <a:pPr>
                <a:defRPr/>
              </a:pPr>
              <a:t>8</a:t>
            </a:fld>
            <a:endParaRPr lang="de-AT"/>
          </a:p>
        </p:txBody>
      </p:sp>
      <p:pic>
        <p:nvPicPr>
          <p:cNvPr id="23556" name="Picture 9" descr="Sportmagazin_04-12_001_COVER Kopi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3794" y="1380488"/>
            <a:ext cx="3261379" cy="420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0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внутри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2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3-7_Seite_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650" y="1380487"/>
            <a:ext cx="5613339" cy="374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7069137" y="2350860"/>
            <a:ext cx="33131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0033D1"/>
                </a:solidFill>
                <a:latin typeface="Calibri" pitchFamily="34" charset="0"/>
              </a:rPr>
              <a:t>Хобби превратить в работу</a:t>
            </a:r>
            <a:endParaRPr lang="de-DE" sz="3600" b="1" dirty="0">
              <a:solidFill>
                <a:srgbClr val="0033D1"/>
              </a:solidFill>
              <a:latin typeface="Calibri" pitchFamily="34" charset="0"/>
            </a:endParaRPr>
          </a:p>
        </p:txBody>
      </p:sp>
      <p:pic>
        <p:nvPicPr>
          <p:cNvPr id="245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4213" y="4421189"/>
            <a:ext cx="2087562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831975" y="5429250"/>
            <a:ext cx="47513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>
                <a:latin typeface="Calibri" pitchFamily="34" charset="0"/>
              </a:rPr>
              <a:t>Vienna City Marathon </a:t>
            </a:r>
            <a:r>
              <a:rPr lang="ru-RU" sz="1400">
                <a:latin typeface="Calibri" pitchFamily="34" charset="0"/>
              </a:rPr>
              <a:t>– марафон в Вене, перед Государственной Оперой</a:t>
            </a:r>
            <a:endParaRPr lang="de-DE" sz="1400">
              <a:latin typeface="Calibri" pitchFamily="34" charset="0"/>
            </a:endParaRPr>
          </a:p>
        </p:txBody>
      </p:sp>
      <p:sp>
        <p:nvSpPr>
          <p:cNvPr id="4506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191626" y="260351"/>
            <a:ext cx="1152525" cy="504825"/>
          </a:xfrm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fld id="{ED765683-0B61-476E-9E53-96AF65233195}" type="slidenum">
              <a:rPr lang="de-AT"/>
              <a:pPr>
                <a:defRPr/>
              </a:pPr>
              <a:t>9</a:t>
            </a:fld>
            <a:endParaRPr lang="de-AT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034213" y="6053139"/>
            <a:ext cx="31686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00">
                <a:latin typeface="Calibri" pitchFamily="34" charset="0"/>
              </a:rPr>
              <a:t>С разрешения</a:t>
            </a:r>
            <a:r>
              <a:rPr lang="de-DE" sz="900">
                <a:latin typeface="Calibri" pitchFamily="34" charset="0"/>
              </a:rPr>
              <a:t> VCM / </a:t>
            </a:r>
            <a:r>
              <a:rPr lang="ru-RU" sz="900">
                <a:latin typeface="Calibri" pitchFamily="34" charset="0"/>
              </a:rPr>
              <a:t>Ники Вагнер</a:t>
            </a:r>
            <a:endParaRPr lang="de-DE" sz="900">
              <a:latin typeface="Calibri" pitchFamily="34" charset="0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72DE5D4F-4CF4-4EDD-8E06-886E967C28A3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9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Разработка идеи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-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внутри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503</Words>
  <Application>Microsoft Macintosh PowerPoint</Application>
  <PresentationFormat>Breitbild</PresentationFormat>
  <Paragraphs>190</Paragraphs>
  <Slides>21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1" baseType="lpstr">
      <vt:lpstr>MS PGothic</vt:lpstr>
      <vt:lpstr>Arial</vt:lpstr>
      <vt:lpstr>Calibri</vt:lpstr>
      <vt:lpstr>Calibri Light</vt:lpstr>
      <vt:lpstr>DejaVu Sans</vt:lpstr>
      <vt:lpstr>Helvetica Neue</vt:lpstr>
      <vt:lpstr>Times</vt:lpstr>
      <vt:lpstr>Times New Roman</vt:lpstr>
      <vt:lpstr>Tw Cen MT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Lindner</dc:creator>
  <cp:lastModifiedBy>Johannes Lindner</cp:lastModifiedBy>
  <cp:revision>47</cp:revision>
  <dcterms:created xsi:type="dcterms:W3CDTF">2022-09-13T07:34:04Z</dcterms:created>
  <dcterms:modified xsi:type="dcterms:W3CDTF">2024-05-12T12:58:40Z</dcterms:modified>
</cp:coreProperties>
</file>