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516" r:id="rId2"/>
    <p:sldId id="471" r:id="rId3"/>
    <p:sldId id="533" r:id="rId4"/>
    <p:sldId id="462" r:id="rId5"/>
    <p:sldId id="517" r:id="rId6"/>
    <p:sldId id="518" r:id="rId7"/>
    <p:sldId id="519" r:id="rId8"/>
    <p:sldId id="531" r:id="rId9"/>
    <p:sldId id="520" r:id="rId10"/>
    <p:sldId id="47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0"/>
    <p:restoredTop sz="94687"/>
  </p:normalViewPr>
  <p:slideViewPr>
    <p:cSldViewPr snapToGrid="0" snapToObjects="1">
      <p:cViewPr varScale="1">
        <p:scale>
          <a:sx n="95" d="100"/>
          <a:sy n="95" d="100"/>
        </p:scale>
        <p:origin x="9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1DDB4-37CB-084F-934F-1F2E99637670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2932F-560A-B845-8F6A-A77D7839C9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80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3F968D-B494-4192-9BC3-F305D7BB286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39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>
              <a:latin typeface="Times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16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578A9-9584-144C-8A91-E7523FFE0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2B7CA4-C261-CD42-8C25-B6EE4DC2F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8CAB54-A993-C440-940F-86CBD9E0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FB9E13-64E3-D048-B368-DB7F3641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C2142-CA34-824F-9110-EB6697E7C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36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67FE7-EDEF-A34B-939D-4359BFAC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154C5B-2677-BD4C-84BF-3F656D792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DF2F91-28A2-1144-86DE-D35ACF6B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FA475-F0BD-EB43-80C7-1ABDAFAE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659B89-E7C1-7A4F-A0FF-5C3C5023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84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182282-0A50-8044-9F25-6729EF784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095A88-E7B8-D245-8F65-C0DCD5F42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9FEA7-16C5-2D45-80F3-F25DAEE2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0FA740-4D07-B947-8F1E-2D4DFCF94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00BBB9-F7C3-4747-AFA5-778C1A92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2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92150"/>
            <a:ext cx="10972800" cy="725488"/>
          </a:xfrm>
          <a:prstGeom prst="rect">
            <a:avLst/>
          </a:prstGeom>
        </p:spPr>
        <p:txBody>
          <a:bodyPr/>
          <a:lstStyle/>
          <a:p>
            <a:r>
              <a:rPr lang="de-AT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23501" y="260351"/>
            <a:ext cx="1536700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5564055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5B6DC-2265-9348-A901-8E9DF93E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9B6689-5623-BE41-81AE-71D69A1CD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D33920-CBF5-284C-BAFC-683CFCF5D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45274C-AA91-6A46-A82F-F996A0E8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B23FC-0D63-B045-B010-448C7CA7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1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8072-B816-064F-97AB-9F2F21CFA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4E28EB-28C0-CE4F-9DF9-577E14247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E93B7-43B0-454E-9798-2014084B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F0062B-C37C-514B-BF47-4EC5E268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CDCE9-71E8-4D40-B86F-B4360E53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5FC2B-DE00-7443-A678-3781F1D4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936282-F9B6-AF44-A421-F70DB7EF8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15389A-3714-3A49-BE0B-34AB3D358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7A7203-260A-884E-98F8-391D67885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2C7BF8-94D2-3547-94F5-BF2A4DEF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5E10DD-FE0A-8A4D-9A63-D583A4F94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59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B4A3D-4C8F-EC41-9529-22C550CDA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88C9CC-18F6-524A-B870-240BC32DE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76EDA0-46FC-F246-8196-DBB366BB6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4BA433-674E-A547-B46D-65577C8AD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BEBE5A-C56A-674F-B349-FDB7483A2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BFF857-DFD3-314B-BFF7-BD3B5617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F90D94-94C1-3841-A57B-534F2979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22CE62-7E64-C44C-9865-23415232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C5409-7B5D-054A-9290-A973BB5E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03D811-554F-9746-AF33-C1515EC4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255C4D-3529-9A4D-8A71-8BEE2F2D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60F6B8-3FCC-F94A-A18F-775809065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4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1C3EA1-31D4-AE4C-A451-F648EE667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AA6F951-BE30-294F-89E1-8DBB8957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603502-5A4B-604C-94EE-B90A3324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4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67BD3-80F8-A04D-B3AD-E6641AAD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C2BA37-129F-F14A-B487-D1EA5288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0A2F7E-E945-3C4B-A91B-471012F21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638CF1-9449-3946-B85A-245AB421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A83ABE-C4E3-794C-9693-CC7622FC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1ADB06-AD6F-B442-9FB5-A99631F3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2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B6198-897E-9746-BCD2-B9F97F7F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CD5F2D-590D-C742-9A9B-AAC29E384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0B5363-854B-D64E-A116-EE7480E97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44DCC1-2772-5D47-A6CF-69E530A4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565A4-03A1-9346-ABA5-6EA374B8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05650-2F6B-1B44-961A-55604433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51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1B6A69-DA6C-3C4E-A09A-2BEE93B0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AB90D4-F0C9-3049-8B7C-FAEC6E92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BBF51E-C063-E441-AC4C-DC434C2C2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5627-D6FD-1F46-BA6A-E279FAB2B548}" type="datetimeFigureOut">
              <a:rPr lang="de-DE" smtClean="0"/>
              <a:t>12.05.24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03238-266F-3D4E-9945-88C31B6B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B00F5-2FFD-0348-A09F-A51022D5F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0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17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7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jpe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4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CustomShape 1"/>
          <p:cNvSpPr/>
          <p:nvPr/>
        </p:nvSpPr>
        <p:spPr>
          <a:xfrm>
            <a:off x="0" y="-64870"/>
            <a:ext cx="12191999" cy="104775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>
              <a:defRPr/>
            </a:pPr>
            <a:r>
              <a:rPr lang="de-AT" sz="2800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2400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Challenge / B1: </a:t>
            </a:r>
            <a:r>
              <a:rPr lang="de-AT" sz="2400" dirty="0" err="1">
                <a:solidFill>
                  <a:srgbClr val="FFFFFF"/>
                </a:solidFill>
                <a:latin typeface="Tw Cen MT"/>
                <a:ea typeface="DejaVu Sans"/>
              </a:rPr>
              <a:t>Entrepreneurial</a:t>
            </a:r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Design – </a:t>
            </a:r>
            <a:r>
              <a:rPr lang="ru-RU" sz="2400" dirty="0">
                <a:solidFill>
                  <a:srgbClr val="FFFFFF"/>
                </a:solidFill>
                <a:latin typeface="Tw Cen MT"/>
                <a:ea typeface="DejaVu Sans"/>
              </a:rPr>
              <a:t>устойчивая бизнес-модель</a:t>
            </a:r>
            <a:r>
              <a:rPr lang="de-AT" sz="2400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</a:p>
        </p:txBody>
      </p:sp>
      <p:pic>
        <p:nvPicPr>
          <p:cNvPr id="1536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613" y="3357"/>
            <a:ext cx="2132013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CustomShape 2"/>
          <p:cNvSpPr/>
          <p:nvPr/>
        </p:nvSpPr>
        <p:spPr>
          <a:xfrm>
            <a:off x="1670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1053026" y="1334272"/>
            <a:ext cx="6318761" cy="35687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2800" b="1" dirty="0" err="1">
                <a:solidFill>
                  <a:srgbClr val="FFB300"/>
                </a:solidFill>
                <a:cs typeface="Arial" charset="0"/>
              </a:rPr>
              <a:t>Idea</a:t>
            </a:r>
            <a:r>
              <a:rPr lang="de-AT" sz="2800" b="1" dirty="0">
                <a:solidFill>
                  <a:srgbClr val="FFB300"/>
                </a:solidFill>
                <a:cs typeface="Arial" charset="0"/>
              </a:rPr>
              <a:t> Challenge B1</a:t>
            </a:r>
          </a:p>
          <a:p>
            <a:pPr>
              <a:spcBef>
                <a:spcPts val="600"/>
              </a:spcBef>
            </a:pPr>
            <a:r>
              <a:rPr lang="ru-RU" sz="2800" b="1" dirty="0">
                <a:solidFill>
                  <a:srgbClr val="FFB300"/>
                </a:solidFill>
                <a:cs typeface="Arial" charset="0"/>
              </a:rPr>
              <a:t>Я могу разработать свою собственную идею и бизнес-модель</a:t>
            </a:r>
            <a:r>
              <a:rPr lang="de-AT" sz="2800" b="1" dirty="0">
                <a:solidFill>
                  <a:srgbClr val="FFB300"/>
                </a:solidFill>
                <a:cs typeface="Arial" charset="0"/>
              </a:rPr>
              <a:t>.   </a:t>
            </a:r>
            <a:r>
              <a:rPr lang="de-DE" sz="2800" dirty="0">
                <a:solidFill>
                  <a:srgbClr val="FFB300"/>
                </a:solidFill>
                <a:cs typeface="Arial" charset="0"/>
              </a:rPr>
              <a:t> </a:t>
            </a:r>
            <a:endParaRPr lang="de-AT" sz="2800" dirty="0">
              <a:solidFill>
                <a:srgbClr val="FFB300"/>
              </a:solidFill>
              <a:cs typeface="Arial" charset="0"/>
            </a:endParaRPr>
          </a:p>
          <a:p>
            <a:pPr>
              <a:spcBef>
                <a:spcPts val="600"/>
              </a:spcBef>
            </a:pPr>
            <a:r>
              <a:rPr lang="de-AT" sz="2800" dirty="0">
                <a:solidFill>
                  <a:srgbClr val="FFB300"/>
                </a:solidFill>
                <a:cs typeface="Arial" charset="0"/>
              </a:rPr>
              <a:t>Core </a:t>
            </a:r>
            <a:r>
              <a:rPr lang="de-AT" sz="2800" dirty="0" err="1">
                <a:solidFill>
                  <a:srgbClr val="FFB300"/>
                </a:solidFill>
                <a:cs typeface="Arial" charset="0"/>
              </a:rPr>
              <a:t>Entrepreneurial</a:t>
            </a:r>
            <a:r>
              <a:rPr lang="de-AT" sz="2800" dirty="0">
                <a:solidFill>
                  <a:srgbClr val="FFB300"/>
                </a:solidFill>
                <a:cs typeface="Arial" charset="0"/>
              </a:rPr>
              <a:t> Education </a:t>
            </a:r>
            <a:endParaRPr lang="ru-RU" sz="2800" dirty="0">
              <a:solidFill>
                <a:srgbClr val="FFB300"/>
              </a:solidFill>
              <a:cs typeface="Arial" charset="0"/>
            </a:endParaRPr>
          </a:p>
        </p:txBody>
      </p:sp>
      <p:pic>
        <p:nvPicPr>
          <p:cNvPr id="15366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4838" y="1204210"/>
            <a:ext cx="2763837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feld 1"/>
          <p:cNvSpPr txBox="1">
            <a:spLocks noChangeArrowheads="1"/>
          </p:cNvSpPr>
          <p:nvPr/>
        </p:nvSpPr>
        <p:spPr bwMode="auto">
          <a:xfrm>
            <a:off x="6978829" y="3865469"/>
            <a:ext cx="4262912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AT" sz="2400" b="1" dirty="0" err="1">
                <a:solidFill>
                  <a:srgbClr val="FFB300"/>
                </a:solidFill>
                <a:latin typeface="Calibri" pitchFamily="34" charset="0"/>
              </a:rPr>
              <a:t>Entrepreneurial</a:t>
            </a:r>
            <a:r>
              <a:rPr lang="de-AT" sz="2400" b="1" dirty="0">
                <a:solidFill>
                  <a:srgbClr val="FFB300"/>
                </a:solidFill>
                <a:latin typeface="Calibri" pitchFamily="34" charset="0"/>
              </a:rPr>
              <a:t> Design </a:t>
            </a:r>
          </a:p>
          <a:p>
            <a:pPr algn="ctr">
              <a:spcBef>
                <a:spcPts val="600"/>
              </a:spcBef>
            </a:pPr>
            <a:r>
              <a:rPr lang="ru-RU" sz="2400" b="1" dirty="0">
                <a:solidFill>
                  <a:srgbClr val="FFB300"/>
                </a:solidFill>
                <a:latin typeface="Calibri" pitchFamily="34" charset="0"/>
              </a:rPr>
              <a:t>устойчивая бизнес-модель</a:t>
            </a:r>
            <a:r>
              <a:rPr lang="de-AT" sz="2400" b="1" dirty="0">
                <a:solidFill>
                  <a:srgbClr val="FFB3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6" name="Bild 2">
            <a:extLst>
              <a:ext uri="{FF2B5EF4-FFF2-40B4-BE49-F238E27FC236}">
                <a16:creationId xmlns:a16="http://schemas.microsoft.com/office/drawing/2014/main" id="{36B78B20-9D83-A746-83ED-ED98D9764A3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300" y="5138595"/>
            <a:ext cx="1871315" cy="98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fteval">
            <a:extLst>
              <a:ext uri="{FF2B5EF4-FFF2-40B4-BE49-F238E27FC236}">
                <a16:creationId xmlns:a16="http://schemas.microsoft.com/office/drawing/2014/main" id="{1D8723A5-B563-D74C-B550-FE33C4DD9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810" y="5516057"/>
            <a:ext cx="1580527" cy="74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4399DA57-694D-A04E-A2C1-B061D8206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342" y="5189500"/>
            <a:ext cx="1268594" cy="126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976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0"/>
            <a:ext cx="934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8"/>
          <p:cNvSpPr txBox="1">
            <a:spLocks noChangeArrowheads="1"/>
          </p:cNvSpPr>
          <p:nvPr/>
        </p:nvSpPr>
        <p:spPr bwMode="auto">
          <a:xfrm>
            <a:off x="6983414" y="6215064"/>
            <a:ext cx="36671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Источник</a:t>
            </a:r>
            <a:r>
              <a:rPr lang="en-GB" sz="800">
                <a:latin typeface="Calibri" pitchFamily="34" charset="0"/>
              </a:rPr>
              <a:t>: </a:t>
            </a:r>
            <a:r>
              <a:rPr lang="ru-RU" sz="800">
                <a:latin typeface="Calibri" pitchFamily="34" charset="0"/>
              </a:rPr>
              <a:t>Йоханнес Линднер</a:t>
            </a:r>
            <a:r>
              <a:rPr lang="en-GB" sz="800">
                <a:latin typeface="Calibri" pitchFamily="34" charset="0"/>
              </a:rPr>
              <a:t>/</a:t>
            </a:r>
            <a:r>
              <a:rPr lang="ru-RU" sz="800">
                <a:latin typeface="Calibri" pitchFamily="34" charset="0"/>
              </a:rPr>
              <a:t>Геральд Фрёлих</a:t>
            </a:r>
            <a:r>
              <a:rPr lang="en-GB" sz="800">
                <a:latin typeface="Calibri" pitchFamily="34" charset="0"/>
              </a:rPr>
              <a:t> (2014): </a:t>
            </a:r>
            <a:r>
              <a:rPr lang="ru-RU" sz="800">
                <a:latin typeface="Calibri" pitchFamily="34" charset="0"/>
              </a:rPr>
              <a:t>Сберкнижка инноваций</a:t>
            </a:r>
            <a:r>
              <a:rPr lang="en-GB" sz="800">
                <a:latin typeface="Calibri" pitchFamily="34" charset="0"/>
              </a:rPr>
              <a:t>, </a:t>
            </a:r>
          </a:p>
          <a:p>
            <a:r>
              <a:rPr lang="ru-RU" sz="800">
                <a:latin typeface="Calibri" pitchFamily="34" charset="0"/>
              </a:rPr>
              <a:t>Иллюстрации</a:t>
            </a:r>
            <a:r>
              <a:rPr lang="en-GB" sz="800">
                <a:latin typeface="Calibri" pitchFamily="34" charset="0"/>
              </a:rPr>
              <a:t>: </a:t>
            </a:r>
            <a:r>
              <a:rPr lang="ru-RU" sz="800">
                <a:latin typeface="Calibri" pitchFamily="34" charset="0"/>
              </a:rPr>
              <a:t>Гельмут Покорниг</a:t>
            </a:r>
            <a:r>
              <a:rPr lang="en-GB" sz="800">
                <a:latin typeface="Calibri" pitchFamily="34" charset="0"/>
              </a:rPr>
              <a:t> </a:t>
            </a:r>
            <a:r>
              <a:rPr lang="ru-RU" sz="800">
                <a:latin typeface="Calibri" pitchFamily="34" charset="0"/>
              </a:rPr>
              <a:t>и Герман Редлигсхофер</a:t>
            </a:r>
            <a:endParaRPr lang="en-GB" sz="800">
              <a:latin typeface="Calibri" pitchFamily="34" charset="0"/>
            </a:endParaRPr>
          </a:p>
          <a:p>
            <a:r>
              <a:rPr lang="en-GB" sz="800">
                <a:latin typeface="Calibri" pitchFamily="34" charset="0"/>
              </a:rPr>
              <a:t>Contact: office@ifte.at </a:t>
            </a:r>
          </a:p>
          <a:p>
            <a:endParaRPr lang="en-GB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96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ângulo 28"/>
          <p:cNvSpPr/>
          <p:nvPr/>
        </p:nvSpPr>
        <p:spPr>
          <a:xfrm>
            <a:off x="1524001" y="395926"/>
            <a:ext cx="9143999" cy="64620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95" name="Rectangle 94"/>
          <p:cNvSpPr/>
          <p:nvPr/>
        </p:nvSpPr>
        <p:spPr>
          <a:xfrm>
            <a:off x="3632201" y="1"/>
            <a:ext cx="4995863" cy="1876425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676400" y="1246188"/>
            <a:ext cx="44196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6248400" y="1246188"/>
            <a:ext cx="42672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pic>
        <p:nvPicPr>
          <p:cNvPr id="16389" name="Picture 25" descr="Bildschirmfoto 2013-11-09 um 14.30.4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0213" y="1377951"/>
            <a:ext cx="114141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82164" y="1400176"/>
            <a:ext cx="720725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10"/>
          <p:cNvSpPr>
            <a:spLocks noChangeArrowheads="1"/>
          </p:cNvSpPr>
          <p:nvPr/>
        </p:nvSpPr>
        <p:spPr bwMode="auto">
          <a:xfrm>
            <a:off x="6248400" y="3836989"/>
            <a:ext cx="4267200" cy="2752725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1676400" y="3836989"/>
            <a:ext cx="4419600" cy="2752725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pic>
        <p:nvPicPr>
          <p:cNvPr id="16393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45638" y="3916364"/>
            <a:ext cx="89376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41" descr="Bildschirmfoto 2013-04-09 um 12.53.2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1" y="3913189"/>
            <a:ext cx="1090613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officeArt object"/>
          <p:cNvSpPr>
            <a:spLocks noChangeArrowheads="1"/>
          </p:cNvSpPr>
          <p:nvPr/>
        </p:nvSpPr>
        <p:spPr bwMode="auto">
          <a:xfrm>
            <a:off x="2889250" y="4222750"/>
            <a:ext cx="2755900" cy="71913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r>
              <a:rPr lang="ru-RU" sz="2200" b="1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Модель выручки</a:t>
            </a:r>
            <a:r>
              <a:rPr lang="de-DE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de-DE" sz="220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  <a:p>
            <a:r>
              <a:rPr lang="de-DE" sz="220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 </a:t>
            </a:r>
          </a:p>
        </p:txBody>
      </p:sp>
      <p:sp>
        <p:nvSpPr>
          <p:cNvPr id="16396" name="officeArt object"/>
          <p:cNvSpPr>
            <a:spLocks noChangeArrowheads="1"/>
          </p:cNvSpPr>
          <p:nvPr/>
        </p:nvSpPr>
        <p:spPr bwMode="auto">
          <a:xfrm>
            <a:off x="2841625" y="4832350"/>
            <a:ext cx="3175000" cy="16256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endParaRPr lang="de-DE">
              <a:solidFill>
                <a:srgbClr val="000000"/>
              </a:solidFill>
              <a:latin typeface="Helvetica" pitchFamily="34" charset="0"/>
              <a:ea typeface="Arial Unicode MS"/>
              <a:cs typeface="Arial Unicode MS"/>
            </a:endParaRPr>
          </a:p>
          <a:p>
            <a:r>
              <a:rPr lang="ru-RU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Как можно заработать деньги, выбрав реализацию</a:t>
            </a:r>
            <a:r>
              <a:rPr lang="de-DE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  <a:p>
            <a:r>
              <a:rPr lang="de-DE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de-DE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  <a:p>
            <a:r>
              <a:rPr lang="de-DE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 </a:t>
            </a:r>
          </a:p>
        </p:txBody>
      </p:sp>
      <p:sp>
        <p:nvSpPr>
          <p:cNvPr id="16397" name="officeArt object"/>
          <p:cNvSpPr>
            <a:spLocks noChangeArrowheads="1"/>
          </p:cNvSpPr>
          <p:nvPr/>
        </p:nvSpPr>
        <p:spPr bwMode="auto">
          <a:xfrm>
            <a:off x="6362701" y="3922713"/>
            <a:ext cx="3635375" cy="11096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r>
              <a:rPr lang="ru-RU" sz="2200" b="1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Социальный и экологический аспекты</a:t>
            </a:r>
            <a:endParaRPr lang="de-DE" sz="2200" b="1">
              <a:solidFill>
                <a:srgbClr val="000000"/>
              </a:solidFill>
              <a:latin typeface="Helvetica" pitchFamily="34" charset="0"/>
              <a:ea typeface="Arial Unicode MS"/>
              <a:cs typeface="Arial Unicode MS"/>
            </a:endParaRPr>
          </a:p>
        </p:txBody>
      </p:sp>
      <p:sp>
        <p:nvSpPr>
          <p:cNvPr id="16398" name="officeArt object"/>
          <p:cNvSpPr>
            <a:spLocks noChangeArrowheads="1"/>
          </p:cNvSpPr>
          <p:nvPr/>
        </p:nvSpPr>
        <p:spPr bwMode="auto">
          <a:xfrm>
            <a:off x="6362701" y="4832350"/>
            <a:ext cx="3808413" cy="16256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endParaRPr lang="de-DE">
              <a:solidFill>
                <a:srgbClr val="000000"/>
              </a:solidFill>
              <a:latin typeface="Helvetica" pitchFamily="34" charset="0"/>
              <a:ea typeface="Arial Unicode MS"/>
              <a:cs typeface="Arial Unicode MS"/>
            </a:endParaRPr>
          </a:p>
          <a:p>
            <a:r>
              <a:rPr lang="ru-RU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Какую ответственность берёт на себя предприятие с точки зрения этих двух аспектов</a:t>
            </a:r>
            <a:r>
              <a:rPr lang="de-DE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</p:txBody>
      </p:sp>
      <p:sp>
        <p:nvSpPr>
          <p:cNvPr id="16399" name="officeArt object"/>
          <p:cNvSpPr>
            <a:spLocks noChangeArrowheads="1"/>
          </p:cNvSpPr>
          <p:nvPr/>
        </p:nvSpPr>
        <p:spPr bwMode="auto">
          <a:xfrm>
            <a:off x="6302375" y="1331913"/>
            <a:ext cx="3892550" cy="16256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r>
              <a:rPr lang="ru-RU" sz="2200" b="1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Архитектура реализации</a:t>
            </a:r>
            <a:endParaRPr lang="de-DE" sz="2200" b="1">
              <a:solidFill>
                <a:srgbClr val="000000"/>
              </a:solidFill>
              <a:latin typeface="Helvetica" pitchFamily="34" charset="0"/>
              <a:ea typeface="Arial Unicode MS"/>
              <a:cs typeface="Arial Unicode MS"/>
            </a:endParaRPr>
          </a:p>
        </p:txBody>
      </p:sp>
      <p:sp>
        <p:nvSpPr>
          <p:cNvPr id="16400" name="officeArt object"/>
          <p:cNvSpPr>
            <a:spLocks noChangeArrowheads="1"/>
          </p:cNvSpPr>
          <p:nvPr/>
        </p:nvSpPr>
        <p:spPr bwMode="auto">
          <a:xfrm>
            <a:off x="2947988" y="1308100"/>
            <a:ext cx="2343150" cy="117633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r>
              <a:rPr lang="ru-RU" sz="2200" b="1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Польза</a:t>
            </a:r>
            <a:br>
              <a:rPr lang="de-DE" sz="1100" b="1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</a:br>
            <a:endParaRPr lang="de-DE" sz="1100">
              <a:solidFill>
                <a:srgbClr val="000000"/>
              </a:solidFill>
              <a:latin typeface="Helvetica" pitchFamily="34" charset="0"/>
              <a:ea typeface="Arial Unicode MS"/>
              <a:cs typeface="Arial Unicode MS"/>
            </a:endParaRPr>
          </a:p>
        </p:txBody>
      </p:sp>
      <p:sp>
        <p:nvSpPr>
          <p:cNvPr id="16401" name="officeArt object"/>
          <p:cNvSpPr>
            <a:spLocks noChangeArrowheads="1"/>
          </p:cNvSpPr>
          <p:nvPr/>
        </p:nvSpPr>
        <p:spPr bwMode="auto">
          <a:xfrm>
            <a:off x="2827338" y="1985963"/>
            <a:ext cx="3332162" cy="16256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r>
              <a:rPr lang="ru-RU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Какую пользу принесёт предприятие, фирма</a:t>
            </a:r>
            <a:b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</a:br>
            <a: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… </a:t>
            </a:r>
            <a:r>
              <a:rPr lang="ru-RU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для предпринимателя</a:t>
            </a:r>
            <a: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  <a:p>
            <a: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… </a:t>
            </a:r>
            <a:r>
              <a:rPr lang="ru-RU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для клиентов</a:t>
            </a:r>
            <a: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  <a:p>
            <a: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… </a:t>
            </a:r>
            <a:r>
              <a:rPr lang="ru-RU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для партнёров</a:t>
            </a:r>
            <a:r>
              <a:rPr lang="de-DE" sz="16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</p:txBody>
      </p:sp>
      <p:sp>
        <p:nvSpPr>
          <p:cNvPr id="16402" name="officeArt object"/>
          <p:cNvSpPr>
            <a:spLocks noChangeArrowheads="1"/>
          </p:cNvSpPr>
          <p:nvPr/>
        </p:nvSpPr>
        <p:spPr bwMode="auto">
          <a:xfrm>
            <a:off x="6289675" y="2022475"/>
            <a:ext cx="4205288" cy="16256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50800" tIns="50800" rIns="50800" bIns="50800"/>
          <a:lstStyle/>
          <a:p>
            <a:r>
              <a:rPr lang="ru-RU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Как предприятие создаёт эту пользу</a:t>
            </a:r>
            <a:r>
              <a:rPr lang="de-DE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  <a:p>
            <a:r>
              <a:rPr lang="ru-RU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Как и с кем</a:t>
            </a:r>
            <a:r>
              <a:rPr lang="de-DE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</a:t>
            </a:r>
          </a:p>
          <a:p>
            <a:r>
              <a:rPr lang="ru-RU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Как продукт доходит до клиента</a:t>
            </a:r>
            <a:r>
              <a:rPr lang="de-DE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? (</a:t>
            </a:r>
            <a:r>
              <a:rPr lang="ru-RU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ключевое слово</a:t>
            </a:r>
            <a:r>
              <a:rPr lang="de-DE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: </a:t>
            </a:r>
            <a:r>
              <a:rPr lang="ru-RU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сбыт</a:t>
            </a:r>
            <a:r>
              <a:rPr lang="de-DE" sz="1500">
                <a:solidFill>
                  <a:srgbClr val="000000"/>
                </a:solidFill>
                <a:latin typeface="Helvetica" pitchFamily="34" charset="0"/>
                <a:ea typeface="Arial Unicode MS"/>
                <a:cs typeface="Arial Unicode MS"/>
              </a:rPr>
              <a:t>)</a:t>
            </a:r>
            <a:br>
              <a:rPr lang="de-DE" sz="150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 Unicode MS"/>
              </a:rPr>
            </a:br>
            <a:endParaRPr lang="de-DE" sz="1500">
              <a:solidFill>
                <a:srgbClr val="000000"/>
              </a:solidFill>
              <a:latin typeface="Helvetica" pitchFamily="34" charset="0"/>
              <a:ea typeface="Arial Unicode MS"/>
              <a:cs typeface="Arial Unicode MS"/>
            </a:endParaRPr>
          </a:p>
        </p:txBody>
      </p:sp>
      <p:pic>
        <p:nvPicPr>
          <p:cNvPr id="25" name="Imagem 7" descr="title_shadow_50.png"/>
          <p:cNvPicPr>
            <a:picLocks noChangeAspect="1"/>
          </p:cNvPicPr>
          <p:nvPr/>
        </p:nvPicPr>
        <p:blipFill>
          <a:blip r:embed="rId7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26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Устойчивая бизнес-модель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холст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6405" name="TextBox 26"/>
          <p:cNvSpPr txBox="1">
            <a:spLocks noChangeArrowheads="1"/>
          </p:cNvSpPr>
          <p:nvPr/>
        </p:nvSpPr>
        <p:spPr bwMode="auto">
          <a:xfrm>
            <a:off x="1671639" y="6542088"/>
            <a:ext cx="28007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/>
              <a:t>Источник</a:t>
            </a:r>
            <a:r>
              <a:rPr lang="de-DE" sz="800"/>
              <a:t>: </a:t>
            </a:r>
            <a:r>
              <a:rPr lang="ru-RU" sz="800"/>
              <a:t>Линднер</a:t>
            </a:r>
            <a:r>
              <a:rPr lang="de-DE" sz="800"/>
              <a:t>, </a:t>
            </a:r>
            <a:r>
              <a:rPr lang="ru-RU" sz="800"/>
              <a:t>Й</a:t>
            </a:r>
            <a:r>
              <a:rPr lang="de-DE" sz="800"/>
              <a:t>./</a:t>
            </a:r>
            <a:r>
              <a:rPr lang="ru-RU" sz="800"/>
              <a:t>Фрёлих</a:t>
            </a:r>
            <a:r>
              <a:rPr lang="de-DE" sz="800"/>
              <a:t>, </a:t>
            </a:r>
            <a:r>
              <a:rPr lang="ru-RU" sz="800"/>
              <a:t>Г</a:t>
            </a:r>
            <a:r>
              <a:rPr lang="de-DE" sz="800"/>
              <a:t> (2014): </a:t>
            </a:r>
            <a:r>
              <a:rPr lang="ru-RU" sz="800"/>
              <a:t>Начни свой проект</a:t>
            </a:r>
            <a:endParaRPr lang="de-DE" sz="800"/>
          </a:p>
          <a:p>
            <a:r>
              <a:rPr lang="de-DE" sz="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4893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870367" y="969819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DC36AB9-6985-4835-B337-94B9ED3409CD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1A30B804-A9E7-4F48-B173-A86ED346FA92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085A1C6-5165-4DEF-B59B-7ECDD7BE5A0F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C675A243-B3DF-4C2B-B090-40D500A4A9BD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pic>
        <p:nvPicPr>
          <p:cNvPr id="18439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6650" y="1426755"/>
            <a:ext cx="5662952" cy="436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1982788" y="6291342"/>
            <a:ext cx="16938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 dirty="0">
                <a:latin typeface="Calibri" pitchFamily="34" charset="0"/>
              </a:rPr>
              <a:t>С разрешения </a:t>
            </a:r>
            <a:r>
              <a:rPr lang="de-AT" sz="800" dirty="0">
                <a:latin typeface="Calibri" pitchFamily="34" charset="0"/>
              </a:rPr>
              <a:t> </a:t>
            </a:r>
            <a:r>
              <a:rPr lang="de-AT" sz="800" dirty="0" err="1">
                <a:latin typeface="Calibri" pitchFamily="34" charset="0"/>
              </a:rPr>
              <a:t>innocent</a:t>
            </a:r>
            <a:r>
              <a:rPr lang="de-AT" sz="800" dirty="0">
                <a:latin typeface="Calibri" pitchFamily="34" charset="0"/>
              </a:rPr>
              <a:t> Alps </a:t>
            </a:r>
            <a:r>
              <a:rPr lang="de-AT" sz="800" dirty="0" err="1">
                <a:latin typeface="Calibri" pitchFamily="34" charset="0"/>
              </a:rPr>
              <a:t>Gmbh</a:t>
            </a:r>
            <a:endParaRPr lang="de-AT" sz="800" dirty="0">
              <a:latin typeface="Calibri" pitchFamily="34" charset="0"/>
            </a:endParaRPr>
          </a:p>
          <a:p>
            <a:endParaRPr lang="de-AT" sz="800" dirty="0">
              <a:latin typeface="Calibri" pitchFamily="34" charset="0"/>
            </a:endParaRPr>
          </a:p>
        </p:txBody>
      </p:sp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Пример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Innocent</a:t>
            </a:r>
          </a:p>
        </p:txBody>
      </p:sp>
    </p:spTree>
    <p:extLst>
      <p:ext uri="{BB962C8B-B14F-4D97-AF65-F5344CB8AC3E}">
        <p14:creationId xmlns:p14="http://schemas.microsoft.com/office/powerpoint/2010/main" val="409333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ChangeArrowheads="1"/>
          </p:cNvSpPr>
          <p:nvPr/>
        </p:nvSpPr>
        <p:spPr bwMode="auto">
          <a:xfrm>
            <a:off x="3048000" y="1219200"/>
            <a:ext cx="4572000" cy="3962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7772400" y="3810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7783514" y="3810001"/>
            <a:ext cx="11318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700">
                <a:latin typeface="Calibri" pitchFamily="34" charset="0"/>
              </a:rPr>
              <a:t>Архитектура реализации</a:t>
            </a:r>
            <a:endParaRPr lang="de-DE" sz="700">
              <a:latin typeface="Calibri" pitchFamily="34" charset="0"/>
            </a:endParaRPr>
          </a:p>
        </p:txBody>
      </p:sp>
      <p:pic>
        <p:nvPicPr>
          <p:cNvPr id="19460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4364" y="1330326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3733801" y="1371601"/>
            <a:ext cx="1590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Обещание пользы</a:t>
            </a:r>
            <a:endParaRPr lang="de-DE" sz="1400">
              <a:latin typeface="Calibri" pitchFamily="34" charset="0"/>
            </a:endParaRPr>
          </a:p>
        </p:txBody>
      </p:sp>
      <p:pic>
        <p:nvPicPr>
          <p:cNvPr id="19462" name="Picture 7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39200" y="3886200"/>
            <a:ext cx="304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Box 10"/>
          <p:cNvSpPr txBox="1">
            <a:spLocks noChangeArrowheads="1"/>
          </p:cNvSpPr>
          <p:nvPr/>
        </p:nvSpPr>
        <p:spPr bwMode="auto">
          <a:xfrm>
            <a:off x="6513514" y="5454651"/>
            <a:ext cx="725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00">
                <a:latin typeface="Calibri" pitchFamily="34" charset="0"/>
              </a:rPr>
              <a:t>Модель выручки</a:t>
            </a:r>
            <a:endParaRPr lang="de-DE" sz="700">
              <a:latin typeface="Calibri" pitchFamily="34" charset="0"/>
            </a:endParaRPr>
          </a:p>
        </p:txBody>
      </p:sp>
      <p:sp>
        <p:nvSpPr>
          <p:cNvPr id="19464" name="TextBox 11"/>
          <p:cNvSpPr txBox="1">
            <a:spLocks noChangeArrowheads="1"/>
          </p:cNvSpPr>
          <p:nvPr/>
        </p:nvSpPr>
        <p:spPr bwMode="auto">
          <a:xfrm>
            <a:off x="7772400" y="5334001"/>
            <a:ext cx="1081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00">
                <a:latin typeface="Calibri" pitchFamily="34" charset="0"/>
              </a:rPr>
              <a:t>Социальный и </a:t>
            </a:r>
          </a:p>
          <a:p>
            <a:r>
              <a:rPr lang="ru-RU" sz="700">
                <a:latin typeface="Calibri" pitchFamily="34" charset="0"/>
              </a:rPr>
              <a:t>экологический аспекты</a:t>
            </a:r>
            <a:endParaRPr lang="de-DE" sz="700">
              <a:latin typeface="Calibri" pitchFamily="34" charset="0"/>
            </a:endParaRPr>
          </a:p>
        </p:txBody>
      </p:sp>
      <p:pic>
        <p:nvPicPr>
          <p:cNvPr id="19465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392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Rectangle 15"/>
          <p:cNvSpPr>
            <a:spLocks noChangeArrowheads="1"/>
          </p:cNvSpPr>
          <p:nvPr/>
        </p:nvSpPr>
        <p:spPr bwMode="auto">
          <a:xfrm>
            <a:off x="77724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19468" name="Rectangle 16"/>
          <p:cNvSpPr>
            <a:spLocks noChangeArrowheads="1"/>
          </p:cNvSpPr>
          <p:nvPr/>
        </p:nvSpPr>
        <p:spPr bwMode="auto">
          <a:xfrm>
            <a:off x="61722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grpSp>
        <p:nvGrpSpPr>
          <p:cNvPr id="19469" name="Group 48"/>
          <p:cNvGrpSpPr>
            <a:grpSpLocks/>
          </p:cNvGrpSpPr>
          <p:nvPr/>
        </p:nvGrpSpPr>
        <p:grpSpPr bwMode="auto">
          <a:xfrm>
            <a:off x="3108325" y="1905000"/>
            <a:ext cx="1233488" cy="1174750"/>
            <a:chOff x="-24" y="-24"/>
            <a:chExt cx="1008" cy="816"/>
          </a:xfrm>
        </p:grpSpPr>
        <p:pic>
          <p:nvPicPr>
            <p:cNvPr id="194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484" name="Rectangle 50"/>
            <p:cNvSpPr>
              <a:spLocks/>
            </p:cNvSpPr>
            <p:nvPr/>
          </p:nvSpPr>
          <p:spPr bwMode="auto">
            <a:xfrm>
              <a:off x="251" y="191"/>
              <a:ext cx="470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Здоровое 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питание –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это просто</a:t>
              </a:r>
            </a:p>
          </p:txBody>
        </p:sp>
      </p:grpSp>
      <p:grpSp>
        <p:nvGrpSpPr>
          <p:cNvPr id="19470" name="Group 48"/>
          <p:cNvGrpSpPr>
            <a:grpSpLocks/>
          </p:cNvGrpSpPr>
          <p:nvPr/>
        </p:nvGrpSpPr>
        <p:grpSpPr bwMode="auto">
          <a:xfrm>
            <a:off x="4213226" y="3551238"/>
            <a:ext cx="1233339" cy="1174750"/>
            <a:chOff x="-24" y="-24"/>
            <a:chExt cx="1008" cy="816"/>
          </a:xfrm>
        </p:grpSpPr>
        <p:pic>
          <p:nvPicPr>
            <p:cNvPr id="194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482" name="Rectangle 50"/>
            <p:cNvSpPr>
              <a:spLocks/>
            </p:cNvSpPr>
            <p:nvPr/>
          </p:nvSpPr>
          <p:spPr bwMode="auto">
            <a:xfrm>
              <a:off x="99" y="215"/>
              <a:ext cx="498" cy="2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Сделать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что-то своё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19471" name="Group 48"/>
          <p:cNvGrpSpPr>
            <a:grpSpLocks/>
          </p:cNvGrpSpPr>
          <p:nvPr/>
        </p:nvGrpSpPr>
        <p:grpSpPr bwMode="auto">
          <a:xfrm>
            <a:off x="6096000" y="2208894"/>
            <a:ext cx="1233488" cy="1175657"/>
            <a:chOff x="-24" y="-24"/>
            <a:chExt cx="1008" cy="816"/>
          </a:xfrm>
        </p:grpSpPr>
        <p:pic>
          <p:nvPicPr>
            <p:cNvPr id="194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480" name="Rectangle 50"/>
            <p:cNvSpPr>
              <a:spLocks/>
            </p:cNvSpPr>
            <p:nvPr/>
          </p:nvSpPr>
          <p:spPr bwMode="auto">
            <a:xfrm>
              <a:off x="163" y="115"/>
              <a:ext cx="717" cy="4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Честность и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устойчивость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в сфере 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экономики</a:t>
              </a:r>
            </a:p>
          </p:txBody>
        </p:sp>
      </p:grpSp>
      <p:grpSp>
        <p:nvGrpSpPr>
          <p:cNvPr id="19472" name="Group 48"/>
          <p:cNvGrpSpPr>
            <a:grpSpLocks/>
          </p:cNvGrpSpPr>
          <p:nvPr/>
        </p:nvGrpSpPr>
        <p:grpSpPr bwMode="auto">
          <a:xfrm>
            <a:off x="4408488" y="2017713"/>
            <a:ext cx="1233584" cy="1174750"/>
            <a:chOff x="-24" y="-24"/>
            <a:chExt cx="1008" cy="816"/>
          </a:xfrm>
        </p:grpSpPr>
        <p:pic>
          <p:nvPicPr>
            <p:cNvPr id="194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478" name="Rectangle 50"/>
            <p:cNvSpPr>
              <a:spLocks/>
            </p:cNvSpPr>
            <p:nvPr/>
          </p:nvSpPr>
          <p:spPr bwMode="auto">
            <a:xfrm>
              <a:off x="222" y="222"/>
              <a:ext cx="589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de-DE" sz="1000">
                  <a:solidFill>
                    <a:srgbClr val="4C4C4C"/>
                  </a:solidFill>
                  <a:ea typeface="MS PGothic" pitchFamily="34" charset="-128"/>
                </a:rPr>
                <a:t>100 % 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Натуральные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напитки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19473" name="Group 48"/>
          <p:cNvGrpSpPr>
            <a:grpSpLocks/>
          </p:cNvGrpSpPr>
          <p:nvPr/>
        </p:nvGrpSpPr>
        <p:grpSpPr bwMode="auto">
          <a:xfrm>
            <a:off x="6019499" y="3657600"/>
            <a:ext cx="1233332" cy="1174750"/>
            <a:chOff x="-24" y="-24"/>
            <a:chExt cx="1008" cy="816"/>
          </a:xfrm>
        </p:grpSpPr>
        <p:pic>
          <p:nvPicPr>
            <p:cNvPr id="194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9476" name="Rectangle 50"/>
            <p:cNvSpPr>
              <a:spLocks/>
            </p:cNvSpPr>
            <p:nvPr/>
          </p:nvSpPr>
          <p:spPr bwMode="auto">
            <a:xfrm>
              <a:off x="183" y="156"/>
              <a:ext cx="605" cy="4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de-DE" sz="1000">
                  <a:solidFill>
                    <a:srgbClr val="4C4C4C"/>
                  </a:solidFill>
                  <a:ea typeface="MS PGothic" pitchFamily="34" charset="-128"/>
                </a:rPr>
                <a:t>10 % </a:t>
              </a:r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выручки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 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благотвори-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тельность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sp>
        <p:nvSpPr>
          <p:cNvPr id="19474" name="TextBox 8"/>
          <p:cNvSpPr txBox="1">
            <a:spLocks noChangeArrowheads="1"/>
          </p:cNvSpPr>
          <p:nvPr/>
        </p:nvSpPr>
        <p:spPr bwMode="auto">
          <a:xfrm>
            <a:off x="1868488" y="6402388"/>
            <a:ext cx="2252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">
                <a:latin typeface="Calibri" pitchFamily="34" charset="0"/>
              </a:rPr>
              <a:t>Иллюстрации Гельмут Покорниг </a:t>
            </a:r>
            <a:r>
              <a:rPr lang="de-AT" sz="800">
                <a:latin typeface="Calibri" pitchFamily="34" charset="0"/>
              </a:rPr>
              <a:t>© IFTE</a:t>
            </a:r>
          </a:p>
          <a:p>
            <a:endParaRPr lang="de-AT" sz="800">
              <a:latin typeface="Calibri" pitchFamily="34" charset="0"/>
            </a:endParaRPr>
          </a:p>
          <a:p>
            <a:endParaRPr lang="de-AT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373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6096000" y="838200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0482" name="TextBox 10"/>
          <p:cNvSpPr txBox="1">
            <a:spLocks noChangeArrowheads="1"/>
          </p:cNvSpPr>
          <p:nvPr/>
        </p:nvSpPr>
        <p:spPr bwMode="auto">
          <a:xfrm>
            <a:off x="4800600" y="5410201"/>
            <a:ext cx="8763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00">
                <a:latin typeface="Calibri" pitchFamily="34" charset="0"/>
              </a:rPr>
              <a:t>Модель выручки </a:t>
            </a:r>
            <a:endParaRPr lang="de-DE" sz="700">
              <a:latin typeface="Calibri" pitchFamily="34" charset="0"/>
            </a:endParaRPr>
          </a:p>
        </p:txBody>
      </p:sp>
      <p:sp>
        <p:nvSpPr>
          <p:cNvPr id="20483" name="TextBox 11"/>
          <p:cNvSpPr txBox="1">
            <a:spLocks noChangeArrowheads="1"/>
          </p:cNvSpPr>
          <p:nvPr/>
        </p:nvSpPr>
        <p:spPr bwMode="auto">
          <a:xfrm>
            <a:off x="6096000" y="5334001"/>
            <a:ext cx="1081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00">
                <a:latin typeface="Calibri" pitchFamily="34" charset="0"/>
              </a:rPr>
              <a:t>Социальный и </a:t>
            </a:r>
          </a:p>
          <a:p>
            <a:r>
              <a:rPr lang="ru-RU" sz="700">
                <a:latin typeface="Calibri" pitchFamily="34" charset="0"/>
              </a:rPr>
              <a:t>экологический аспекты</a:t>
            </a:r>
            <a:endParaRPr lang="de-DE" sz="700">
              <a:latin typeface="Calibri" pitchFamily="34" charset="0"/>
            </a:endParaRPr>
          </a:p>
        </p:txBody>
      </p:sp>
      <p:pic>
        <p:nvPicPr>
          <p:cNvPr id="2048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15"/>
          <p:cNvSpPr>
            <a:spLocks noChangeArrowheads="1"/>
          </p:cNvSpPr>
          <p:nvPr/>
        </p:nvSpPr>
        <p:spPr bwMode="auto">
          <a:xfrm>
            <a:off x="60960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0487" name="Rectangle 16"/>
          <p:cNvSpPr>
            <a:spLocks noChangeArrowheads="1"/>
          </p:cNvSpPr>
          <p:nvPr/>
        </p:nvSpPr>
        <p:spPr bwMode="auto">
          <a:xfrm>
            <a:off x="44958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0488" name="TextBox 14"/>
          <p:cNvSpPr txBox="1">
            <a:spLocks noChangeArrowheads="1"/>
          </p:cNvSpPr>
          <p:nvPr/>
        </p:nvSpPr>
        <p:spPr bwMode="auto">
          <a:xfrm>
            <a:off x="7351714" y="914401"/>
            <a:ext cx="2085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Архитектура реализации</a:t>
            </a:r>
            <a:endParaRPr lang="de-DE" sz="1400">
              <a:latin typeface="Calibri" pitchFamily="34" charset="0"/>
            </a:endParaRPr>
          </a:p>
        </p:txBody>
      </p:sp>
      <p:pic>
        <p:nvPicPr>
          <p:cNvPr id="20489" name="Picture 17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77400" y="914400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90" name="Group 48"/>
          <p:cNvGrpSpPr>
            <a:grpSpLocks/>
          </p:cNvGrpSpPr>
          <p:nvPr/>
        </p:nvGrpSpPr>
        <p:grpSpPr bwMode="auto">
          <a:xfrm>
            <a:off x="6400801" y="3733800"/>
            <a:ext cx="1233439" cy="1174750"/>
            <a:chOff x="-24" y="-24"/>
            <a:chExt cx="1008" cy="816"/>
          </a:xfrm>
        </p:grpSpPr>
        <p:pic>
          <p:nvPicPr>
            <p:cNvPr id="2054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45" name="Rectangle 50"/>
            <p:cNvSpPr>
              <a:spLocks/>
            </p:cNvSpPr>
            <p:nvPr/>
          </p:nvSpPr>
          <p:spPr bwMode="auto">
            <a:xfrm>
              <a:off x="101" y="222"/>
              <a:ext cx="673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Коммуникация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 клиентами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 реклама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1" name="Group 48"/>
          <p:cNvGrpSpPr>
            <a:grpSpLocks/>
          </p:cNvGrpSpPr>
          <p:nvPr/>
        </p:nvGrpSpPr>
        <p:grpSpPr bwMode="auto">
          <a:xfrm>
            <a:off x="6386169" y="2438400"/>
            <a:ext cx="1233276" cy="1174750"/>
            <a:chOff x="-24" y="-24"/>
            <a:chExt cx="1008" cy="816"/>
          </a:xfrm>
        </p:grpSpPr>
        <p:pic>
          <p:nvPicPr>
            <p:cNvPr id="20542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43" name="Rectangle 50"/>
            <p:cNvSpPr>
              <a:spLocks/>
            </p:cNvSpPr>
            <p:nvPr/>
          </p:nvSpPr>
          <p:spPr bwMode="auto">
            <a:xfrm>
              <a:off x="95" y="163"/>
              <a:ext cx="738" cy="4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Закупка у 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производителя -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гарантия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качества</a:t>
              </a:r>
              <a:r>
                <a:rPr lang="de-DE" sz="1000">
                  <a:solidFill>
                    <a:srgbClr val="4C4C4C"/>
                  </a:solidFill>
                  <a:ea typeface="MS PGothic" pitchFamily="34" charset="-128"/>
                </a:rPr>
                <a:t>.</a:t>
              </a:r>
            </a:p>
          </p:txBody>
        </p:sp>
      </p:grpSp>
      <p:grpSp>
        <p:nvGrpSpPr>
          <p:cNvPr id="20492" name="Group 51"/>
          <p:cNvGrpSpPr>
            <a:grpSpLocks/>
          </p:cNvGrpSpPr>
          <p:nvPr/>
        </p:nvGrpSpPr>
        <p:grpSpPr bwMode="auto">
          <a:xfrm>
            <a:off x="7620000" y="1219200"/>
            <a:ext cx="1143000" cy="914400"/>
            <a:chOff x="-24" y="-24"/>
            <a:chExt cx="1008" cy="816"/>
          </a:xfrm>
        </p:grpSpPr>
        <p:pic>
          <p:nvPicPr>
            <p:cNvPr id="20540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41" name="Rectangle 53"/>
            <p:cNvSpPr>
              <a:spLocks/>
            </p:cNvSpPr>
            <p:nvPr/>
          </p:nvSpPr>
          <p:spPr bwMode="auto">
            <a:xfrm>
              <a:off x="141" y="119"/>
              <a:ext cx="776" cy="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Производство</a:t>
              </a:r>
            </a:p>
            <a:p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смузи</a:t>
              </a:r>
            </a:p>
            <a:p>
              <a:r>
                <a:rPr lang="de-DE" sz="1000">
                  <a:solidFill>
                    <a:schemeClr val="bg1"/>
                  </a:solidFill>
                  <a:ea typeface="MS PGothic" pitchFamily="34" charset="-128"/>
                </a:rPr>
                <a:t>.</a:t>
              </a:r>
              <a:endParaRPr lang="de-CH" sz="1000">
                <a:solidFill>
                  <a:schemeClr val="bg1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3" name="Group 51"/>
          <p:cNvGrpSpPr>
            <a:grpSpLocks/>
          </p:cNvGrpSpPr>
          <p:nvPr/>
        </p:nvGrpSpPr>
        <p:grpSpPr bwMode="auto">
          <a:xfrm>
            <a:off x="6192839" y="1246188"/>
            <a:ext cx="1368623" cy="990600"/>
            <a:chOff x="-24" y="-24"/>
            <a:chExt cx="1008" cy="816"/>
          </a:xfrm>
        </p:grpSpPr>
        <p:pic>
          <p:nvPicPr>
            <p:cNvPr id="20538" name="Picture 52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9" name="Rectangle 53"/>
            <p:cNvSpPr>
              <a:spLocks/>
            </p:cNvSpPr>
            <p:nvPr/>
          </p:nvSpPr>
          <p:spPr bwMode="auto">
            <a:xfrm>
              <a:off x="116" y="134"/>
              <a:ext cx="639" cy="3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Закупка био-</a:t>
              </a:r>
            </a:p>
            <a:p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фруктов у </a:t>
              </a:r>
            </a:p>
            <a:p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производителя</a:t>
              </a:r>
              <a:r>
                <a:rPr lang="de-DE" sz="1000">
                  <a:solidFill>
                    <a:schemeClr val="bg1"/>
                  </a:solidFill>
                  <a:ea typeface="MS PGothic" pitchFamily="34" charset="-128"/>
                </a:rPr>
                <a:t>.</a:t>
              </a:r>
              <a:endParaRPr lang="de-CH" sz="1000">
                <a:solidFill>
                  <a:schemeClr val="bg1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4" name="Group 48"/>
          <p:cNvGrpSpPr>
            <a:grpSpLocks/>
          </p:cNvGrpSpPr>
          <p:nvPr/>
        </p:nvGrpSpPr>
        <p:grpSpPr bwMode="auto">
          <a:xfrm>
            <a:off x="7849338" y="2286000"/>
            <a:ext cx="1141764" cy="990600"/>
            <a:chOff x="-24" y="-24"/>
            <a:chExt cx="1008" cy="816"/>
          </a:xfrm>
        </p:grpSpPr>
        <p:pic>
          <p:nvPicPr>
            <p:cNvPr id="20536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7" name="Rectangle 50"/>
            <p:cNvSpPr>
              <a:spLocks/>
            </p:cNvSpPr>
            <p:nvPr/>
          </p:nvSpPr>
          <p:spPr bwMode="auto">
            <a:xfrm>
              <a:off x="144" y="220"/>
              <a:ext cx="684" cy="3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Переработка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 партнёрами</a:t>
              </a:r>
              <a:r>
                <a:rPr lang="de-DE" sz="1000">
                  <a:solidFill>
                    <a:srgbClr val="4C4C4C"/>
                  </a:solidFill>
                  <a:ea typeface="MS PGothic" pitchFamily="34" charset="-128"/>
                </a:rPr>
                <a:t> </a:t>
              </a:r>
            </a:p>
            <a:p>
              <a:pPr algn="ctr"/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5" name="Group 48"/>
          <p:cNvGrpSpPr>
            <a:grpSpLocks/>
          </p:cNvGrpSpPr>
          <p:nvPr/>
        </p:nvGrpSpPr>
        <p:grpSpPr bwMode="auto">
          <a:xfrm>
            <a:off x="8991601" y="2133600"/>
            <a:ext cx="991033" cy="762000"/>
            <a:chOff x="-24" y="-24"/>
            <a:chExt cx="1008" cy="816"/>
          </a:xfrm>
        </p:grpSpPr>
        <p:pic>
          <p:nvPicPr>
            <p:cNvPr id="20534" name="Picture 4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5" name="Rectangle 50"/>
            <p:cNvSpPr>
              <a:spLocks/>
            </p:cNvSpPr>
            <p:nvPr/>
          </p:nvSpPr>
          <p:spPr bwMode="auto">
            <a:xfrm>
              <a:off x="260" y="298"/>
              <a:ext cx="512" cy="1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Упаковка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6" name="Group 48"/>
          <p:cNvGrpSpPr>
            <a:grpSpLocks/>
          </p:cNvGrpSpPr>
          <p:nvPr/>
        </p:nvGrpSpPr>
        <p:grpSpPr bwMode="auto">
          <a:xfrm>
            <a:off x="8991977" y="2971800"/>
            <a:ext cx="989814" cy="762000"/>
            <a:chOff x="-24" y="-24"/>
            <a:chExt cx="1008" cy="816"/>
          </a:xfrm>
        </p:grpSpPr>
        <p:pic>
          <p:nvPicPr>
            <p:cNvPr id="20532" name="Picture 4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3" name="Rectangle 50"/>
            <p:cNvSpPr>
              <a:spLocks/>
            </p:cNvSpPr>
            <p:nvPr/>
          </p:nvSpPr>
          <p:spPr bwMode="auto">
            <a:xfrm>
              <a:off x="167" y="127"/>
              <a:ext cx="584" cy="4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Транспорт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через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партнёров</a:t>
              </a:r>
            </a:p>
          </p:txBody>
        </p:sp>
      </p:grpSp>
      <p:grpSp>
        <p:nvGrpSpPr>
          <p:cNvPr id="20497" name="Group 48"/>
          <p:cNvGrpSpPr>
            <a:grpSpLocks/>
          </p:cNvGrpSpPr>
          <p:nvPr/>
        </p:nvGrpSpPr>
        <p:grpSpPr bwMode="auto">
          <a:xfrm>
            <a:off x="8991681" y="3657600"/>
            <a:ext cx="990666" cy="762000"/>
            <a:chOff x="-24" y="-24"/>
            <a:chExt cx="1008" cy="816"/>
          </a:xfrm>
        </p:grpSpPr>
        <p:pic>
          <p:nvPicPr>
            <p:cNvPr id="20530" name="Picture 4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1" name="Rectangle 50"/>
            <p:cNvSpPr>
              <a:spLocks/>
            </p:cNvSpPr>
            <p:nvPr/>
          </p:nvSpPr>
          <p:spPr bwMode="auto">
            <a:xfrm>
              <a:off x="190" y="216"/>
              <a:ext cx="584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Склад у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партнёров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8" name="Group 48"/>
          <p:cNvGrpSpPr>
            <a:grpSpLocks/>
          </p:cNvGrpSpPr>
          <p:nvPr/>
        </p:nvGrpSpPr>
        <p:grpSpPr bwMode="auto">
          <a:xfrm>
            <a:off x="8001000" y="3962401"/>
            <a:ext cx="990358" cy="917575"/>
            <a:chOff x="-24" y="-24"/>
            <a:chExt cx="1008" cy="816"/>
          </a:xfrm>
        </p:grpSpPr>
        <p:pic>
          <p:nvPicPr>
            <p:cNvPr id="20528" name="Picture 49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29" name="Rectangle 50"/>
            <p:cNvSpPr>
              <a:spLocks/>
            </p:cNvSpPr>
            <p:nvPr/>
          </p:nvSpPr>
          <p:spPr bwMode="auto">
            <a:xfrm>
              <a:off x="131" y="131"/>
              <a:ext cx="677" cy="54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Бухгалтерия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налоги 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через 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партнёров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499" name="Group 48"/>
          <p:cNvGrpSpPr>
            <a:grpSpLocks/>
          </p:cNvGrpSpPr>
          <p:nvPr/>
        </p:nvGrpSpPr>
        <p:grpSpPr bwMode="auto">
          <a:xfrm>
            <a:off x="8001000" y="3200400"/>
            <a:ext cx="990600" cy="762000"/>
            <a:chOff x="-24" y="-24"/>
            <a:chExt cx="1008" cy="816"/>
          </a:xfrm>
        </p:grpSpPr>
        <p:pic>
          <p:nvPicPr>
            <p:cNvPr id="20526" name="Picture 4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27" name="Rectangle 50"/>
            <p:cNvSpPr>
              <a:spLocks/>
            </p:cNvSpPr>
            <p:nvPr/>
          </p:nvSpPr>
          <p:spPr bwMode="auto">
            <a:xfrm>
              <a:off x="231" y="201"/>
              <a:ext cx="445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Вебсайт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внешне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500" name="Group 48"/>
          <p:cNvGrpSpPr>
            <a:grpSpLocks/>
          </p:cNvGrpSpPr>
          <p:nvPr/>
        </p:nvGrpSpPr>
        <p:grpSpPr bwMode="auto">
          <a:xfrm>
            <a:off x="8991600" y="4419600"/>
            <a:ext cx="990600" cy="762000"/>
            <a:chOff x="-24" y="-24"/>
            <a:chExt cx="1008" cy="816"/>
          </a:xfrm>
        </p:grpSpPr>
        <p:pic>
          <p:nvPicPr>
            <p:cNvPr id="20524" name="Picture 4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25" name="Rectangle 50"/>
            <p:cNvSpPr>
              <a:spLocks/>
            </p:cNvSpPr>
            <p:nvPr/>
          </p:nvSpPr>
          <p:spPr bwMode="auto">
            <a:xfrm>
              <a:off x="287" y="298"/>
              <a:ext cx="316" cy="1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Сбыт-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sp>
        <p:nvSpPr>
          <p:cNvPr id="20501" name="Rectangle 55"/>
          <p:cNvSpPr>
            <a:spLocks noChangeArrowheads="1"/>
          </p:cNvSpPr>
          <p:nvPr/>
        </p:nvSpPr>
        <p:spPr bwMode="auto">
          <a:xfrm>
            <a:off x="1676400" y="838200"/>
            <a:ext cx="42672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pic>
        <p:nvPicPr>
          <p:cNvPr id="20502" name="Picture 25" descr="Bildschirmfoto 2013-11-09 um 14.30.4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28800" y="990601"/>
            <a:ext cx="5794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3" name="TextBox 57"/>
          <p:cNvSpPr txBox="1">
            <a:spLocks noChangeArrowheads="1"/>
          </p:cNvSpPr>
          <p:nvPr/>
        </p:nvSpPr>
        <p:spPr bwMode="auto">
          <a:xfrm>
            <a:off x="2514601" y="1066801"/>
            <a:ext cx="1590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Обещание пользы</a:t>
            </a:r>
            <a:endParaRPr lang="de-DE" sz="1400">
              <a:latin typeface="Calibri" pitchFamily="34" charset="0"/>
            </a:endParaRPr>
          </a:p>
        </p:txBody>
      </p:sp>
      <p:sp>
        <p:nvSpPr>
          <p:cNvPr id="20504" name="TextBox 61"/>
          <p:cNvSpPr txBox="1">
            <a:spLocks noChangeArrowheads="1"/>
          </p:cNvSpPr>
          <p:nvPr/>
        </p:nvSpPr>
        <p:spPr bwMode="auto">
          <a:xfrm>
            <a:off x="4800600" y="5410201"/>
            <a:ext cx="204788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700">
                <a:latin typeface="Calibri" pitchFamily="34" charset="0"/>
              </a:rPr>
              <a:t>l</a:t>
            </a:r>
          </a:p>
        </p:txBody>
      </p:sp>
      <p:pic>
        <p:nvPicPr>
          <p:cNvPr id="20505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06" name="Group 51"/>
          <p:cNvGrpSpPr>
            <a:grpSpLocks/>
          </p:cNvGrpSpPr>
          <p:nvPr/>
        </p:nvGrpSpPr>
        <p:grpSpPr bwMode="auto">
          <a:xfrm>
            <a:off x="8763000" y="1219200"/>
            <a:ext cx="1143000" cy="914400"/>
            <a:chOff x="-24" y="-24"/>
            <a:chExt cx="1008" cy="816"/>
          </a:xfrm>
        </p:grpSpPr>
        <p:pic>
          <p:nvPicPr>
            <p:cNvPr id="20522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23" name="Rectangle 53"/>
            <p:cNvSpPr>
              <a:spLocks/>
            </p:cNvSpPr>
            <p:nvPr/>
          </p:nvSpPr>
          <p:spPr bwMode="auto">
            <a:xfrm>
              <a:off x="184" y="227"/>
              <a:ext cx="578" cy="2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Продажа на</a:t>
              </a:r>
            </a:p>
            <a:p>
              <a:pPr algn="ctr"/>
              <a:r>
                <a:rPr lang="ru-RU" sz="1000">
                  <a:solidFill>
                    <a:schemeClr val="bg1"/>
                  </a:solidFill>
                  <a:ea typeface="MS PGothic" pitchFamily="34" charset="-128"/>
                </a:rPr>
                <a:t>фестивале</a:t>
              </a:r>
              <a:endParaRPr lang="de-DE" sz="1000">
                <a:solidFill>
                  <a:schemeClr val="bg1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507" name="Group 48"/>
          <p:cNvGrpSpPr>
            <a:grpSpLocks/>
          </p:cNvGrpSpPr>
          <p:nvPr/>
        </p:nvGrpSpPr>
        <p:grpSpPr bwMode="auto">
          <a:xfrm>
            <a:off x="1739900" y="1905000"/>
            <a:ext cx="1233488" cy="1174750"/>
            <a:chOff x="-24" y="-24"/>
            <a:chExt cx="1008" cy="816"/>
          </a:xfrm>
        </p:grpSpPr>
        <p:pic>
          <p:nvPicPr>
            <p:cNvPr id="20520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21" name="Rectangle 50"/>
            <p:cNvSpPr>
              <a:spLocks/>
            </p:cNvSpPr>
            <p:nvPr/>
          </p:nvSpPr>
          <p:spPr bwMode="auto">
            <a:xfrm>
              <a:off x="206" y="192"/>
              <a:ext cx="630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Здоровое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питание -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это просто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508" name="Group 48"/>
          <p:cNvGrpSpPr>
            <a:grpSpLocks/>
          </p:cNvGrpSpPr>
          <p:nvPr/>
        </p:nvGrpSpPr>
        <p:grpSpPr bwMode="auto">
          <a:xfrm>
            <a:off x="3111500" y="3657600"/>
            <a:ext cx="1233488" cy="1174750"/>
            <a:chOff x="-24" y="-24"/>
            <a:chExt cx="1008" cy="816"/>
          </a:xfrm>
        </p:grpSpPr>
        <p:pic>
          <p:nvPicPr>
            <p:cNvPr id="2051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19" name="Rectangle 50"/>
            <p:cNvSpPr>
              <a:spLocks/>
            </p:cNvSpPr>
            <p:nvPr/>
          </p:nvSpPr>
          <p:spPr bwMode="auto">
            <a:xfrm>
              <a:off x="99" y="162"/>
              <a:ext cx="385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Сделать 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что-то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своё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509" name="Group 48"/>
          <p:cNvGrpSpPr>
            <a:grpSpLocks/>
          </p:cNvGrpSpPr>
          <p:nvPr/>
        </p:nvGrpSpPr>
        <p:grpSpPr bwMode="auto">
          <a:xfrm>
            <a:off x="4559300" y="2209800"/>
            <a:ext cx="1233674" cy="1174750"/>
            <a:chOff x="-24" y="-24"/>
            <a:chExt cx="1008" cy="816"/>
          </a:xfrm>
        </p:grpSpPr>
        <p:pic>
          <p:nvPicPr>
            <p:cNvPr id="20516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17" name="Rectangle 50"/>
            <p:cNvSpPr>
              <a:spLocks/>
            </p:cNvSpPr>
            <p:nvPr/>
          </p:nvSpPr>
          <p:spPr bwMode="auto">
            <a:xfrm>
              <a:off x="163" y="115"/>
              <a:ext cx="589" cy="4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Честность и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устойчивость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в сфере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экономики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510" name="Group 48"/>
          <p:cNvGrpSpPr>
            <a:grpSpLocks/>
          </p:cNvGrpSpPr>
          <p:nvPr/>
        </p:nvGrpSpPr>
        <p:grpSpPr bwMode="auto">
          <a:xfrm>
            <a:off x="3111500" y="1981200"/>
            <a:ext cx="1233488" cy="1174750"/>
            <a:chOff x="-24" y="-24"/>
            <a:chExt cx="1008" cy="816"/>
          </a:xfrm>
        </p:grpSpPr>
        <p:pic>
          <p:nvPicPr>
            <p:cNvPr id="2051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15" name="Rectangle 50"/>
            <p:cNvSpPr>
              <a:spLocks/>
            </p:cNvSpPr>
            <p:nvPr/>
          </p:nvSpPr>
          <p:spPr bwMode="auto">
            <a:xfrm>
              <a:off x="99" y="222"/>
              <a:ext cx="847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r>
                <a:rPr lang="de-DE" sz="1000">
                  <a:solidFill>
                    <a:srgbClr val="4C4C4C"/>
                  </a:solidFill>
                  <a:ea typeface="MS PGothic" pitchFamily="34" charset="-128"/>
                </a:rPr>
                <a:t>100 % 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Натуральные</a:t>
              </a:r>
            </a:p>
            <a:p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напитки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grpSp>
        <p:nvGrpSpPr>
          <p:cNvPr id="20511" name="Group 48"/>
          <p:cNvGrpSpPr>
            <a:grpSpLocks/>
          </p:cNvGrpSpPr>
          <p:nvPr/>
        </p:nvGrpSpPr>
        <p:grpSpPr bwMode="auto">
          <a:xfrm>
            <a:off x="4482811" y="3657600"/>
            <a:ext cx="1234160" cy="1174750"/>
            <a:chOff x="-24" y="-24"/>
            <a:chExt cx="1008" cy="816"/>
          </a:xfrm>
        </p:grpSpPr>
        <p:pic>
          <p:nvPicPr>
            <p:cNvPr id="20512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13" name="Rectangle 50"/>
            <p:cNvSpPr>
              <a:spLocks/>
            </p:cNvSpPr>
            <p:nvPr/>
          </p:nvSpPr>
          <p:spPr bwMode="auto">
            <a:xfrm>
              <a:off x="182" y="211"/>
              <a:ext cx="605" cy="3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de-DE" sz="1000">
                  <a:solidFill>
                    <a:srgbClr val="4C4C4C"/>
                  </a:solidFill>
                  <a:ea typeface="MS PGothic" pitchFamily="34" charset="-128"/>
                </a:rPr>
                <a:t>10 % </a:t>
              </a:r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выручки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на благотво-</a:t>
              </a:r>
            </a:p>
            <a:p>
              <a:pPr algn="ctr"/>
              <a:r>
                <a:rPr lang="ru-RU" sz="1000">
                  <a:solidFill>
                    <a:srgbClr val="4C4C4C"/>
                  </a:solidFill>
                  <a:ea typeface="MS PGothic" pitchFamily="34" charset="-128"/>
                </a:rPr>
                <a:t>рительность</a:t>
              </a:r>
              <a:endParaRPr lang="de-DE" sz="10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8682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Bild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1" y="355601"/>
            <a:ext cx="6264275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11"/>
          <p:cNvSpPr txBox="1">
            <a:spLocks noChangeArrowheads="1"/>
          </p:cNvSpPr>
          <p:nvPr/>
        </p:nvSpPr>
        <p:spPr bwMode="auto">
          <a:xfrm>
            <a:off x="5638800" y="3429001"/>
            <a:ext cx="1081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00">
                <a:latin typeface="Calibri" pitchFamily="34" charset="0"/>
              </a:rPr>
              <a:t>Социальный и </a:t>
            </a:r>
          </a:p>
          <a:p>
            <a:r>
              <a:rPr lang="ru-RU" sz="700">
                <a:latin typeface="Calibri" pitchFamily="34" charset="0"/>
              </a:rPr>
              <a:t>экологический аспекты</a:t>
            </a:r>
            <a:endParaRPr lang="de-DE" sz="700">
              <a:latin typeface="Calibri" pitchFamily="34" charset="0"/>
            </a:endParaRPr>
          </a:p>
        </p:txBody>
      </p:sp>
      <p:pic>
        <p:nvPicPr>
          <p:cNvPr id="21507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4290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15"/>
          <p:cNvSpPr>
            <a:spLocks noChangeArrowheads="1"/>
          </p:cNvSpPr>
          <p:nvPr/>
        </p:nvSpPr>
        <p:spPr bwMode="auto">
          <a:xfrm>
            <a:off x="5638800" y="3429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1509" name="Rectangle 20"/>
          <p:cNvSpPr>
            <a:spLocks noChangeArrowheads="1"/>
          </p:cNvSpPr>
          <p:nvPr/>
        </p:nvSpPr>
        <p:spPr bwMode="auto">
          <a:xfrm>
            <a:off x="2438400" y="3429000"/>
            <a:ext cx="3048000" cy="3200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1510" name="TextBox 22"/>
          <p:cNvSpPr txBox="1">
            <a:spLocks noChangeArrowheads="1"/>
          </p:cNvSpPr>
          <p:nvPr/>
        </p:nvSpPr>
        <p:spPr bwMode="auto">
          <a:xfrm>
            <a:off x="3048001" y="3471864"/>
            <a:ext cx="1477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Модель выручки</a:t>
            </a:r>
            <a:endParaRPr lang="de-DE" sz="1400">
              <a:latin typeface="Calibri" pitchFamily="34" charset="0"/>
            </a:endParaRPr>
          </a:p>
        </p:txBody>
      </p:sp>
      <p:pic>
        <p:nvPicPr>
          <p:cNvPr id="21511" name="Picture 41" descr="Bildschirmfoto 2013-04-09 um 12.53.2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2" name="Group 48"/>
          <p:cNvGrpSpPr>
            <a:grpSpLocks/>
          </p:cNvGrpSpPr>
          <p:nvPr/>
        </p:nvGrpSpPr>
        <p:grpSpPr bwMode="auto">
          <a:xfrm>
            <a:off x="3581234" y="4953000"/>
            <a:ext cx="1562206" cy="1447800"/>
            <a:chOff x="-24" y="-24"/>
            <a:chExt cx="1008" cy="816"/>
          </a:xfrm>
        </p:grpSpPr>
        <p:pic>
          <p:nvPicPr>
            <p:cNvPr id="2151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1519" name="Rectangle 50"/>
            <p:cNvSpPr>
              <a:spLocks/>
            </p:cNvSpPr>
            <p:nvPr/>
          </p:nvSpPr>
          <p:spPr bwMode="auto">
            <a:xfrm>
              <a:off x="108" y="144"/>
              <a:ext cx="738" cy="4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Целевая группа</a:t>
              </a:r>
            </a:p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большая и готова</a:t>
              </a:r>
            </a:p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совершать</a:t>
              </a:r>
            </a:p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покупки</a:t>
              </a:r>
              <a:r>
                <a:rPr lang="de-DE" sz="1200">
                  <a:solidFill>
                    <a:srgbClr val="4C4C4C"/>
                  </a:solidFill>
                  <a:ea typeface="MS PGothic" pitchFamily="34" charset="-128"/>
                </a:rPr>
                <a:t>.</a:t>
              </a:r>
            </a:p>
          </p:txBody>
        </p:sp>
      </p:grpSp>
      <p:grpSp>
        <p:nvGrpSpPr>
          <p:cNvPr id="21513" name="Group 48"/>
          <p:cNvGrpSpPr>
            <a:grpSpLocks/>
          </p:cNvGrpSpPr>
          <p:nvPr/>
        </p:nvGrpSpPr>
        <p:grpSpPr bwMode="auto">
          <a:xfrm>
            <a:off x="3200400" y="3733800"/>
            <a:ext cx="1295400" cy="1219200"/>
            <a:chOff x="-24" y="-24"/>
            <a:chExt cx="1008" cy="816"/>
          </a:xfrm>
        </p:grpSpPr>
        <p:pic>
          <p:nvPicPr>
            <p:cNvPr id="21516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1517" name="Rectangle 50"/>
            <p:cNvSpPr>
              <a:spLocks/>
            </p:cNvSpPr>
            <p:nvPr/>
          </p:nvSpPr>
          <p:spPr bwMode="auto">
            <a:xfrm>
              <a:off x="207" y="179"/>
              <a:ext cx="490" cy="37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Смузи </a:t>
              </a:r>
            </a:p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продают</a:t>
              </a:r>
            </a:p>
            <a:p>
              <a:pPr algn="ctr"/>
              <a:r>
                <a:rPr lang="ru-RU" sz="1200">
                  <a:solidFill>
                    <a:srgbClr val="4C4C4C"/>
                  </a:solidFill>
                  <a:ea typeface="MS PGothic" pitchFamily="34" charset="-128"/>
                </a:rPr>
                <a:t>клиентам</a:t>
              </a:r>
              <a:endParaRPr lang="de-DE" sz="12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cxnSp>
        <p:nvCxnSpPr>
          <p:cNvPr id="21514" name="Straight Arrow Connector 30"/>
          <p:cNvCxnSpPr>
            <a:cxnSpLocks noChangeShapeType="1"/>
          </p:cNvCxnSpPr>
          <p:nvPr/>
        </p:nvCxnSpPr>
        <p:spPr bwMode="auto">
          <a:xfrm rot="5400000">
            <a:off x="4914900" y="3238500"/>
            <a:ext cx="1066800" cy="685800"/>
          </a:xfrm>
          <a:prstGeom prst="straightConnector1">
            <a:avLst/>
          </a:prstGeom>
          <a:noFill/>
          <a:ln w="38100">
            <a:solidFill>
              <a:srgbClr val="7F7F7F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1515" name="Straight Arrow Connector 29"/>
          <p:cNvCxnSpPr>
            <a:cxnSpLocks noChangeShapeType="1"/>
          </p:cNvCxnSpPr>
          <p:nvPr/>
        </p:nvCxnSpPr>
        <p:spPr bwMode="auto">
          <a:xfrm rot="5400000">
            <a:off x="4572001" y="3581401"/>
            <a:ext cx="1066800" cy="3175"/>
          </a:xfrm>
          <a:prstGeom prst="straightConnector1">
            <a:avLst/>
          </a:prstGeom>
          <a:noFill/>
          <a:ln w="38100">
            <a:solidFill>
              <a:srgbClr val="7F7F7F"/>
            </a:solidFill>
            <a:round/>
            <a:headEnd type="arrow" w="med" len="med"/>
            <a:tailEnd type="arrow" w="med" len="med"/>
          </a:ln>
        </p:spPr>
      </p:cxnSp>
      <p:pic>
        <p:nvPicPr>
          <p:cNvPr id="21521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30475" y="930276"/>
            <a:ext cx="2889250" cy="2143125"/>
          </a:xfrm>
          <a:prstGeom prst="rect">
            <a:avLst/>
          </a:prstGeom>
          <a:noFill/>
        </p:spPr>
      </p:pic>
      <p:pic>
        <p:nvPicPr>
          <p:cNvPr id="21522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30475" y="466726"/>
            <a:ext cx="1760538" cy="460375"/>
          </a:xfrm>
          <a:prstGeom prst="rect">
            <a:avLst/>
          </a:prstGeom>
          <a:noFill/>
        </p:spPr>
      </p:pic>
      <p:pic>
        <p:nvPicPr>
          <p:cNvPr id="21523" name="Picture 1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91201" y="430214"/>
            <a:ext cx="2809875" cy="2954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6817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4006850" y="849313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pic>
        <p:nvPicPr>
          <p:cNvPr id="22530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3326" y="1016000"/>
            <a:ext cx="612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14"/>
          <p:cNvSpPr txBox="1">
            <a:spLocks noChangeArrowheads="1"/>
          </p:cNvSpPr>
          <p:nvPr/>
        </p:nvSpPr>
        <p:spPr bwMode="auto">
          <a:xfrm>
            <a:off x="4813300" y="925514"/>
            <a:ext cx="2901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alibri" pitchFamily="34" charset="0"/>
              </a:rPr>
              <a:t>Социальный и экологический</a:t>
            </a:r>
          </a:p>
          <a:p>
            <a:r>
              <a:rPr lang="ru-RU" sz="1400">
                <a:latin typeface="Calibri" pitchFamily="34" charset="0"/>
              </a:rPr>
              <a:t>аспекты</a:t>
            </a:r>
            <a:endParaRPr lang="de-DE" sz="1400">
              <a:latin typeface="Calibri" pitchFamily="34" charset="0"/>
            </a:endParaRPr>
          </a:p>
        </p:txBody>
      </p:sp>
      <p:grpSp>
        <p:nvGrpSpPr>
          <p:cNvPr id="22532" name="Group 48"/>
          <p:cNvGrpSpPr>
            <a:grpSpLocks/>
          </p:cNvGrpSpPr>
          <p:nvPr/>
        </p:nvGrpSpPr>
        <p:grpSpPr bwMode="auto">
          <a:xfrm>
            <a:off x="7206835" y="3287713"/>
            <a:ext cx="990898" cy="990600"/>
            <a:chOff x="-24" y="-24"/>
            <a:chExt cx="1008" cy="816"/>
          </a:xfrm>
        </p:grpSpPr>
        <p:pic>
          <p:nvPicPr>
            <p:cNvPr id="22541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2542" name="Rectangle 50"/>
            <p:cNvSpPr>
              <a:spLocks/>
            </p:cNvSpPr>
            <p:nvPr/>
          </p:nvSpPr>
          <p:spPr bwMode="auto">
            <a:xfrm>
              <a:off x="166" y="293"/>
              <a:ext cx="636" cy="2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ru-RU" sz="900">
                  <a:solidFill>
                    <a:srgbClr val="4C4C4C"/>
                  </a:solidFill>
                  <a:ea typeface="MS PGothic" pitchFamily="34" charset="-128"/>
                </a:rPr>
                <a:t>Устойчивая</a:t>
              </a:r>
            </a:p>
            <a:p>
              <a:pPr algn="ctr"/>
              <a:r>
                <a:rPr lang="ru-RU" sz="900">
                  <a:solidFill>
                    <a:srgbClr val="4C4C4C"/>
                  </a:solidFill>
                  <a:ea typeface="MS PGothic" pitchFamily="34" charset="-128"/>
                </a:rPr>
                <a:t>переработка</a:t>
              </a:r>
              <a:endParaRPr lang="de-DE" sz="9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  <p:pic>
        <p:nvPicPr>
          <p:cNvPr id="67" name="Picture 66" descr="Bildschirmfoto 2014-03-23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650" y="3287713"/>
            <a:ext cx="838200" cy="127635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014-03-23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6250" y="1763714"/>
            <a:ext cx="1168400" cy="1246187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014-03-23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3050" y="3059114"/>
            <a:ext cx="850900" cy="1189037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014-03-23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7051" y="1611313"/>
            <a:ext cx="931863" cy="121285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014-03-23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5451" y="1535114"/>
            <a:ext cx="1135063" cy="1341437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014-03-2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29326" y="3211513"/>
            <a:ext cx="1025525" cy="129540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2539" name="TextBox 8"/>
          <p:cNvSpPr txBox="1">
            <a:spLocks noChangeArrowheads="1"/>
          </p:cNvSpPr>
          <p:nvPr/>
        </p:nvSpPr>
        <p:spPr bwMode="auto">
          <a:xfrm>
            <a:off x="1728788" y="6426200"/>
            <a:ext cx="1693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Calibri" pitchFamily="34" charset="0"/>
              </a:rPr>
              <a:t>С разрешения </a:t>
            </a:r>
            <a:r>
              <a:rPr lang="de-AT" sz="800">
                <a:latin typeface="Calibri" pitchFamily="34" charset="0"/>
              </a:rPr>
              <a:t> innocent Alps Gmbh</a:t>
            </a:r>
          </a:p>
          <a:p>
            <a:endParaRPr lang="de-AT" sz="800">
              <a:latin typeface="Calibri" pitchFamily="34" charset="0"/>
            </a:endParaRPr>
          </a:p>
        </p:txBody>
      </p:sp>
      <p:pic>
        <p:nvPicPr>
          <p:cNvPr id="22540" name="Рисунок 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71489" y="418727"/>
            <a:ext cx="5585572" cy="558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985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731819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pic>
        <p:nvPicPr>
          <p:cNvPr id="23554" name="Picture 18" descr="Bildschirmfoto 2014-03-16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4451" y="877888"/>
            <a:ext cx="6926263" cy="578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50"/>
          <p:cNvSpPr>
            <a:spLocks/>
          </p:cNvSpPr>
          <p:nvPr/>
        </p:nvSpPr>
        <p:spPr bwMode="auto">
          <a:xfrm rot="-648719">
            <a:off x="3038476" y="3129796"/>
            <a:ext cx="1393825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>
                <a:solidFill>
                  <a:srgbClr val="4C4C4C"/>
                </a:solidFill>
                <a:latin typeface="Handwriting - Dakota"/>
                <a:ea typeface="MS PGothic" pitchFamily="34" charset="-128"/>
              </a:rPr>
              <a:t>Представьте Вашу модель на флипчарте</a:t>
            </a:r>
            <a:r>
              <a:rPr lang="de-DE">
                <a:solidFill>
                  <a:srgbClr val="4C4C4C"/>
                </a:solidFill>
                <a:latin typeface="Handwriting - Dakota"/>
                <a:ea typeface="MS PGothic" pitchFamily="34" charset="-128"/>
              </a:rPr>
              <a:t>. </a:t>
            </a:r>
          </a:p>
          <a:p>
            <a:pPr algn="ctr"/>
            <a:endParaRPr lang="de-DE" b="1">
              <a:solidFill>
                <a:srgbClr val="4C4C4C"/>
              </a:solidFill>
              <a:latin typeface="Handwriting - Dakota"/>
              <a:ea typeface="MS PGothic" pitchFamily="34" charset="-128"/>
            </a:endParaRPr>
          </a:p>
        </p:txBody>
      </p:sp>
      <p:sp>
        <p:nvSpPr>
          <p:cNvPr id="23556" name="Rectangle 50"/>
          <p:cNvSpPr>
            <a:spLocks/>
          </p:cNvSpPr>
          <p:nvPr/>
        </p:nvSpPr>
        <p:spPr bwMode="auto">
          <a:xfrm rot="333960">
            <a:off x="5427664" y="2844801"/>
            <a:ext cx="1393825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>
                <a:solidFill>
                  <a:srgbClr val="4C4C4C"/>
                </a:solidFill>
                <a:latin typeface="Handwriting - Dakota"/>
                <a:ea typeface="MS PGothic" pitchFamily="34" charset="-128"/>
              </a:rPr>
              <a:t>Используйте карточки пост ит</a:t>
            </a:r>
            <a:r>
              <a:rPr lang="de-DE">
                <a:solidFill>
                  <a:srgbClr val="4C4C4C"/>
                </a:solidFill>
                <a:latin typeface="Handwriting - Dakota"/>
                <a:ea typeface="MS PGothic" pitchFamily="34" charset="-128"/>
              </a:rPr>
              <a:t>.</a:t>
            </a:r>
          </a:p>
          <a:p>
            <a:pPr algn="ctr"/>
            <a:endParaRPr lang="de-DE" b="1">
              <a:solidFill>
                <a:srgbClr val="4C4C4C"/>
              </a:solidFill>
              <a:latin typeface="Handwriting - Dakota"/>
              <a:ea typeface="MS PGothic" pitchFamily="34" charset="-128"/>
            </a:endParaRPr>
          </a:p>
        </p:txBody>
      </p:sp>
      <p:sp>
        <p:nvSpPr>
          <p:cNvPr id="23557" name="Rectangle 50"/>
          <p:cNvSpPr>
            <a:spLocks/>
          </p:cNvSpPr>
          <p:nvPr/>
        </p:nvSpPr>
        <p:spPr bwMode="auto">
          <a:xfrm rot="-195872">
            <a:off x="7499350" y="3009901"/>
            <a:ext cx="1752600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>
                <a:solidFill>
                  <a:srgbClr val="4C4C4C"/>
                </a:solidFill>
                <a:latin typeface="Handwriting - Dakota"/>
                <a:ea typeface="MS PGothic" pitchFamily="34" charset="-128"/>
              </a:rPr>
              <a:t>Опишите составляющие Вашей модели</a:t>
            </a:r>
            <a:endParaRPr lang="de-DE">
              <a:solidFill>
                <a:srgbClr val="4C4C4C"/>
              </a:solidFill>
              <a:latin typeface="Handwriting - Dakota"/>
              <a:ea typeface="MS PGothic" pitchFamily="34" charset="-128"/>
            </a:endParaRPr>
          </a:p>
          <a:p>
            <a:pPr algn="ctr"/>
            <a:endParaRPr lang="de-DE" b="1">
              <a:solidFill>
                <a:srgbClr val="4C4C4C"/>
              </a:solidFill>
              <a:latin typeface="Handwriting - Dakota"/>
              <a:ea typeface="MS PGothic" pitchFamily="34" charset="-128"/>
            </a:endParaRPr>
          </a:p>
        </p:txBody>
      </p:sp>
      <p:sp>
        <p:nvSpPr>
          <p:cNvPr id="23558" name="Rectangle 19"/>
          <p:cNvSpPr>
            <a:spLocks noChangeArrowheads="1"/>
          </p:cNvSpPr>
          <p:nvPr/>
        </p:nvSpPr>
        <p:spPr bwMode="auto">
          <a:xfrm>
            <a:off x="3194050" y="4687888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DAE3BF5-7CDF-4453-A6A8-FD7CEC6B81FE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8F5E9A23-1A5A-45F3-B7F5-1DC96A4DE136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4C41EB47-CB22-4DA8-8345-EFDBAB2B0C52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9191626" y="260351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E1CF7B7D-EE26-43B1-BC1B-2B63B55D506E}" type="slidenum">
              <a:rPr lang="de-AT" sz="12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de-AT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10800000">
            <a:off x="1832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Собственная устойчивая бизнес-модель</a:t>
            </a:r>
            <a:endParaRPr lang="de-AT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23565" name="TextBox 8"/>
          <p:cNvSpPr txBox="1">
            <a:spLocks noChangeArrowheads="1"/>
          </p:cNvSpPr>
          <p:nvPr/>
        </p:nvSpPr>
        <p:spPr bwMode="auto">
          <a:xfrm>
            <a:off x="1868488" y="6402388"/>
            <a:ext cx="2252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">
                <a:latin typeface="Calibri" pitchFamily="34" charset="0"/>
              </a:rPr>
              <a:t>Иллюстрации Гельмут Покорниг</a:t>
            </a:r>
            <a:r>
              <a:rPr lang="de-AT" sz="800">
                <a:latin typeface="Calibri" pitchFamily="34" charset="0"/>
              </a:rPr>
              <a:t> © IFTE</a:t>
            </a:r>
          </a:p>
          <a:p>
            <a:endParaRPr lang="de-AT" sz="800">
              <a:latin typeface="Calibri" pitchFamily="34" charset="0"/>
            </a:endParaRPr>
          </a:p>
          <a:p>
            <a:endParaRPr lang="de-AT" sz="8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343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1524007" y="173188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dirty="0"/>
          </a:p>
        </p:txBody>
      </p:sp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1676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6248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7656514" y="381001"/>
            <a:ext cx="2085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Архитектура реализации</a:t>
            </a:r>
            <a:endParaRPr lang="de-DE" sz="1400">
              <a:latin typeface="Calibri" pitchFamily="34" charset="0"/>
            </a:endParaRPr>
          </a:p>
        </p:txBody>
      </p:sp>
      <p:pic>
        <p:nvPicPr>
          <p:cNvPr id="2458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6564" y="339726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8"/>
          <p:cNvSpPr txBox="1">
            <a:spLocks noChangeArrowheads="1"/>
          </p:cNvSpPr>
          <p:nvPr/>
        </p:nvSpPr>
        <p:spPr bwMode="auto">
          <a:xfrm>
            <a:off x="2286001" y="381001"/>
            <a:ext cx="727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Польза</a:t>
            </a:r>
            <a:endParaRPr lang="de-DE" sz="1400">
              <a:latin typeface="Calibri" pitchFamily="34" charset="0"/>
            </a:endParaRPr>
          </a:p>
        </p:txBody>
      </p:sp>
      <p:pic>
        <p:nvPicPr>
          <p:cNvPr id="2458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42514" y="361950"/>
            <a:ext cx="496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10"/>
          <p:cNvSpPr>
            <a:spLocks noChangeArrowheads="1"/>
          </p:cNvSpPr>
          <p:nvPr/>
        </p:nvSpPr>
        <p:spPr bwMode="auto">
          <a:xfrm>
            <a:off x="6248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4585" name="Rectangle 11"/>
          <p:cNvSpPr>
            <a:spLocks noChangeArrowheads="1"/>
          </p:cNvSpPr>
          <p:nvPr/>
        </p:nvSpPr>
        <p:spPr bwMode="auto">
          <a:xfrm>
            <a:off x="1676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/>
          <a:lstStyle/>
          <a:p>
            <a:endParaRPr lang="de-DE" sz="4200">
              <a:latin typeface="Calibri" pitchFamily="34" charset="0"/>
            </a:endParaRPr>
          </a:p>
        </p:txBody>
      </p:sp>
      <p:sp>
        <p:nvSpPr>
          <p:cNvPr id="24586" name="TextBox 12"/>
          <p:cNvSpPr txBox="1">
            <a:spLocks noChangeArrowheads="1"/>
          </p:cNvSpPr>
          <p:nvPr/>
        </p:nvSpPr>
        <p:spPr bwMode="auto">
          <a:xfrm>
            <a:off x="2286001" y="3471864"/>
            <a:ext cx="1477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Модель выручки</a:t>
            </a:r>
            <a:endParaRPr lang="de-DE" sz="1400">
              <a:latin typeface="Calibri" pitchFamily="34" charset="0"/>
            </a:endParaRPr>
          </a:p>
        </p:txBody>
      </p:sp>
      <p:sp>
        <p:nvSpPr>
          <p:cNvPr id="24587" name="TextBox 13"/>
          <p:cNvSpPr txBox="1">
            <a:spLocks noChangeArrowheads="1"/>
          </p:cNvSpPr>
          <p:nvPr/>
        </p:nvSpPr>
        <p:spPr bwMode="auto">
          <a:xfrm>
            <a:off x="7775575" y="3505201"/>
            <a:ext cx="1968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Calibri" pitchFamily="34" charset="0"/>
              </a:rPr>
              <a:t>Социальный и </a:t>
            </a:r>
          </a:p>
          <a:p>
            <a:r>
              <a:rPr lang="ru-RU" sz="1400">
                <a:latin typeface="Calibri" pitchFamily="34" charset="0"/>
              </a:rPr>
              <a:t>экологический аспекты</a:t>
            </a:r>
            <a:endParaRPr lang="de-DE" sz="1400">
              <a:latin typeface="Calibri" pitchFamily="34" charset="0"/>
            </a:endParaRPr>
          </a:p>
        </p:txBody>
      </p:sp>
      <p:pic>
        <p:nvPicPr>
          <p:cNvPr id="2458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0" y="3508376"/>
            <a:ext cx="53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90" name="Group 48"/>
          <p:cNvGrpSpPr>
            <a:grpSpLocks/>
          </p:cNvGrpSpPr>
          <p:nvPr/>
        </p:nvGrpSpPr>
        <p:grpSpPr bwMode="auto">
          <a:xfrm>
            <a:off x="1903414" y="1050925"/>
            <a:ext cx="1233487" cy="1174750"/>
            <a:chOff x="-24" y="-24"/>
            <a:chExt cx="1008" cy="816"/>
          </a:xfrm>
        </p:grpSpPr>
        <p:pic>
          <p:nvPicPr>
            <p:cNvPr id="2459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4592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de-DE" sz="1100">
                <a:solidFill>
                  <a:srgbClr val="4C4C4C"/>
                </a:solidFill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3218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Macintosh PowerPoint</Application>
  <PresentationFormat>Breitbild</PresentationFormat>
  <Paragraphs>139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3" baseType="lpstr">
      <vt:lpstr>Arial Unicode MS</vt:lpstr>
      <vt:lpstr>MS PGothic</vt:lpstr>
      <vt:lpstr>Arial</vt:lpstr>
      <vt:lpstr>Calibri</vt:lpstr>
      <vt:lpstr>Calibri Light</vt:lpstr>
      <vt:lpstr>DejaVu Sans</vt:lpstr>
      <vt:lpstr>Handwriting - Dakota</vt:lpstr>
      <vt:lpstr>Helvetica</vt:lpstr>
      <vt:lpstr>Helvetica Neue</vt:lpstr>
      <vt:lpstr>Times</vt:lpstr>
      <vt:lpstr>Times New Roman</vt:lpstr>
      <vt:lpstr>Tw Cen MT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Lindner</dc:creator>
  <cp:lastModifiedBy>Johannes Lindner</cp:lastModifiedBy>
  <cp:revision>48</cp:revision>
  <dcterms:created xsi:type="dcterms:W3CDTF">2022-09-13T07:34:04Z</dcterms:created>
  <dcterms:modified xsi:type="dcterms:W3CDTF">2024-05-12T13:04:06Z</dcterms:modified>
</cp:coreProperties>
</file>