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404" r:id="rId5"/>
    <p:sldId id="424" r:id="rId6"/>
    <p:sldId id="472" r:id="rId7"/>
    <p:sldId id="475" r:id="rId8"/>
    <p:sldId id="463" r:id="rId9"/>
    <p:sldId id="465" r:id="rId10"/>
    <p:sldId id="466" r:id="rId11"/>
    <p:sldId id="477" r:id="rId12"/>
    <p:sldId id="453" r:id="rId13"/>
    <p:sldId id="478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FFC"/>
    <a:srgbClr val="A6CB12"/>
    <a:srgbClr val="F7FFFF"/>
    <a:srgbClr val="FFB300"/>
    <a:srgbClr val="1D1D1D"/>
    <a:srgbClr val="4B4B4B"/>
    <a:srgbClr val="808285"/>
    <a:srgbClr val="00AEEF"/>
    <a:srgbClr val="0097C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807" autoAdjust="0"/>
  </p:normalViewPr>
  <p:slideViewPr>
    <p:cSldViewPr snapToGrid="0">
      <p:cViewPr>
        <p:scale>
          <a:sx n="106" d="100"/>
          <a:sy n="106" d="100"/>
        </p:scale>
        <p:origin x="-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10/12/2015</a:t>
            </a:fld>
            <a:endParaRPr lang="sl-SI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 smtClean="0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48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  <a:prstGeom prst="rect">
            <a:avLst/>
          </a:prstGeom>
        </p:spPr>
        <p:txBody>
          <a:bodyPr/>
          <a:lstStyle/>
          <a:p>
            <a:r>
              <a:rPr lang="de-AT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 smtClean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67625" y="260350"/>
            <a:ext cx="1152525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12/10/2015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‹#›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9" name="Rectângulo 9"/>
          <p:cNvSpPr/>
          <p:nvPr/>
        </p:nvSpPr>
        <p:spPr>
          <a:xfrm>
            <a:off x="0" y="-38741"/>
            <a:ext cx="9144000" cy="104941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dirty="0" smtClean="0"/>
              <a:t>	</a:t>
            </a:r>
            <a:r>
              <a:rPr dirty="0" smtClean="0"/>
              <a:t>                       </a:t>
            </a:r>
            <a:r>
              <a:rPr lang="en-GB" dirty="0" smtClean="0">
                <a:latin typeface="Tw Cen MT" panose="020B0602020104020603" pitchFamily="34" charset="0"/>
              </a:rPr>
              <a:t>Izziv B1: </a:t>
            </a:r>
            <a:r>
              <a:rPr lang="en-GB" dirty="0" err="1" smtClean="0">
                <a:latin typeface="Tw Cen MT" panose="020B0602020104020603" pitchFamily="34" charset="0"/>
              </a:rPr>
              <a:t>Ideja</a:t>
            </a:r>
            <a:r>
              <a:rPr lang="en-GB" dirty="0" smtClean="0">
                <a:latin typeface="Tw Cen MT" panose="020B0602020104020603" pitchFamily="34" charset="0"/>
              </a:rPr>
              <a:t> </a:t>
            </a:r>
            <a:r>
              <a:rPr lang="sl-SI" dirty="0" smtClean="0">
                <a:latin typeface="Tw Cen MT" panose="020B0602020104020603" pitchFamily="34" charset="0"/>
              </a:rPr>
              <a:t>/ </a:t>
            </a:r>
            <a:r>
              <a:rPr lang="en-GB" dirty="0" err="1" smtClean="0">
                <a:latin typeface="Tw Cen MT" panose="020B0602020104020603" pitchFamily="34" charset="0"/>
              </a:rPr>
              <a:t>Podjetnostni</a:t>
            </a:r>
            <a:r>
              <a:rPr lang="en-GB" dirty="0" smtClean="0">
                <a:latin typeface="Tw Cen MT" panose="020B0602020104020603" pitchFamily="34" charset="0"/>
              </a:rPr>
              <a:t> </a:t>
            </a:r>
            <a:r>
              <a:rPr lang="en-GB" dirty="0" smtClean="0">
                <a:latin typeface="Tw Cen MT" panose="020B0602020104020603" pitchFamily="34" charset="0"/>
              </a:rPr>
              <a:t>načrt</a:t>
            </a:r>
            <a:endParaRPr lang="sl-SI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54"/>
            <a:ext cx="2133592" cy="853618"/>
          </a:xfrm>
          <a:prstGeom prst="rect">
            <a:avLst/>
          </a:prstGeom>
        </p:spPr>
      </p:pic>
      <p:sp>
        <p:nvSpPr>
          <p:cNvPr id="32" name="Rectângulo 28"/>
          <p:cNvSpPr/>
          <p:nvPr/>
        </p:nvSpPr>
        <p:spPr>
          <a:xfrm>
            <a:off x="184728" y="1131455"/>
            <a:ext cx="8624454" cy="5207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3" name="Picture 2" descr="http://eacea.ec.europa.eu/img/logos/erasmus_plus/eu_flag_co_funded_pos_%5brgb%5d_r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8" y="5241164"/>
            <a:ext cx="2901484" cy="82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aixaDeTexto 15"/>
          <p:cNvSpPr txBox="1"/>
          <p:nvPr/>
        </p:nvSpPr>
        <p:spPr>
          <a:xfrm>
            <a:off x="402012" y="1399743"/>
            <a:ext cx="78991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/>
            <a:r>
              <a:rPr lang="de-AT" sz="2400" b="1" dirty="0" smtClean="0">
                <a:solidFill>
                  <a:srgbClr val="FFB300"/>
                </a:solidFill>
                <a:latin typeface="Arial" panose="020B0604020202020204" pitchFamily="34" charset="0"/>
              </a:rPr>
              <a:t>Od ideje do trajnostnega poslovnega modela</a:t>
            </a:r>
          </a:p>
          <a:p>
            <a:pPr lvl="1" algn="just"/>
            <a:r>
              <a:rPr lang="de-AT" sz="2400" b="1" dirty="0">
                <a:solidFill>
                  <a:srgbClr val="FFB300"/>
                </a:solidFill>
                <a:latin typeface="Arial" panose="020B0604020202020204" pitchFamily="34" charset="0"/>
              </a:rPr>
              <a:t>Plakat podjetnostnega načrta</a:t>
            </a:r>
          </a:p>
          <a:p>
            <a:pPr marL="800100" lvl="1" indent="-342900" algn="just">
              <a:buFontTx/>
              <a:buChar char="-"/>
            </a:pPr>
            <a:endParaRPr lang="sl-SI" sz="2400" b="1" dirty="0" smtClean="0">
              <a:solidFill>
                <a:srgbClr val="FFB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/>
            <a:r>
              <a:rPr lang="de-AT" sz="2000" dirty="0" smtClean="0">
                <a:latin typeface="Arial" panose="020B0604020202020204" pitchFamily="34" charset="0"/>
              </a:rPr>
              <a:t>Johannes Lindner </a:t>
            </a:r>
          </a:p>
          <a:p>
            <a:pPr marL="800100" lvl="1" indent="-342900" algn="just"/>
            <a:endParaRPr lang="sl-SI" sz="2000" dirty="0" smtClean="0"/>
          </a:p>
          <a:p>
            <a:endParaRPr lang="sl-SI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 descr="Bildschirmfoto 7.6.2015 um 10.10.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7900" y="2228286"/>
            <a:ext cx="3058657" cy="297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050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58691" y="6215383"/>
            <a:ext cx="32300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 smtClean="0"/>
              <a:t>Vir: Johannes Lindner/Gerald Fröhlich (2014): Knjiga inovativnih idej, </a:t>
            </a:r>
          </a:p>
          <a:p>
            <a:r>
              <a:rPr lang="en-GB" sz="800" dirty="0" smtClean="0"/>
              <a:t>Ilustratorji: Helmut Pokornig in Hermann Redlingshofer</a:t>
            </a:r>
            <a:endParaRPr lang="sl-SI" sz="800" dirty="0" smtClean="0"/>
          </a:p>
          <a:p>
            <a:r>
              <a:rPr lang="en-GB" sz="800" dirty="0" smtClean="0"/>
              <a:t>Kontakt: office@ifte.at</a:t>
            </a:r>
            <a:r>
              <a:rPr dirty="0" smtClean="0"/>
              <a:t> </a:t>
            </a:r>
          </a:p>
          <a:p>
            <a:endParaRPr lang="sl-SI" sz="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03912" y="288637"/>
            <a:ext cx="9040088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2108541" y="0"/>
            <a:ext cx="4995805" cy="1876376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" y="12455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724400" y="12455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1" name="Picture 25" descr="Bildschirmfoto 9.11.2013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0" y="1377901"/>
            <a:ext cx="1141281" cy="98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Bildschirmfoto 16.3.2014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8616" y="1400126"/>
            <a:ext cx="720271" cy="69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4724400" y="3836388"/>
            <a:ext cx="42672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52400" y="3836388"/>
            <a:ext cx="44196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1210" y="3915763"/>
            <a:ext cx="1064190" cy="10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1" descr="Bildschirmfoto 9.4.2013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9" y="3912587"/>
            <a:ext cx="1089995" cy="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officeArt object"/>
          <p:cNvSpPr/>
          <p:nvPr/>
        </p:nvSpPr>
        <p:spPr>
          <a:xfrm>
            <a:off x="1365482" y="3946155"/>
            <a:ext cx="2755779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Model dobičkonosnosti </a:t>
            </a:r>
            <a:r>
              <a:rPr lang="en-GB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sl-SI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endParaRPr lang="sl-SI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</p:txBody>
      </p:sp>
      <p:sp>
        <p:nvSpPr>
          <p:cNvPr id="98" name="officeArt object"/>
          <p:cNvSpPr/>
          <p:nvPr/>
        </p:nvSpPr>
        <p:spPr>
          <a:xfrm>
            <a:off x="1317641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sl-SI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Kako je z izbranim načrtom izvedbe mogoče ustvariti dobiček?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sl-SI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 </a:t>
            </a:r>
            <a:endParaRPr lang="sl-SI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</p:txBody>
      </p:sp>
      <p:sp>
        <p:nvSpPr>
          <p:cNvPr id="99" name="officeArt object"/>
          <p:cNvSpPr/>
          <p:nvPr/>
        </p:nvSpPr>
        <p:spPr>
          <a:xfrm>
            <a:off x="4838726" y="3922191"/>
            <a:ext cx="3012484" cy="1109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Družbena in ekološka </a:t>
            </a:r>
            <a:r>
              <a:rPr lang="en-GB" sz="2200" b="1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  <a:r>
              <a:rPr lang="en-GB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enzibilnost</a:t>
            </a:r>
            <a:endParaRPr lang="sl-SI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0" name="officeArt object"/>
          <p:cNvSpPr/>
          <p:nvPr/>
        </p:nvSpPr>
        <p:spPr>
          <a:xfrm>
            <a:off x="4838726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sl-SI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Kakšno družbeno in ekološko odgovornost nosi podjetje?</a:t>
            </a:r>
            <a:endParaRPr lang="sl-SI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1" name="officeArt object"/>
          <p:cNvSpPr/>
          <p:nvPr/>
        </p:nvSpPr>
        <p:spPr>
          <a:xfrm>
            <a:off x="4778476" y="1332431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Struktura vrednostne verige</a:t>
            </a:r>
            <a:endParaRPr lang="sl-SI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" name="officeArt object"/>
          <p:cNvSpPr/>
          <p:nvPr/>
        </p:nvSpPr>
        <p:spPr>
          <a:xfrm>
            <a:off x="1724238" y="1307773"/>
            <a:ext cx="2343158" cy="1176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Predlog vrednosti </a:t>
            </a:r>
            <a:r>
              <a:t/>
            </a:r>
            <a:br/>
            <a:endParaRPr lang="sl-SI" sz="11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fficeArt object"/>
          <p:cNvSpPr/>
          <p:nvPr/>
        </p:nvSpPr>
        <p:spPr>
          <a:xfrm>
            <a:off x="1386779" y="1985867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Kakšno vrednost ima</a:t>
            </a:r>
            <a:r>
              <a:t/>
            </a:r>
            <a:br/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... za ustanovitelja?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... za stranke?</a:t>
            </a:r>
            <a:endParaRPr lang="sl-SI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officeArt object"/>
          <p:cNvSpPr/>
          <p:nvPr/>
        </p:nvSpPr>
        <p:spPr>
          <a:xfrm>
            <a:off x="4766145" y="2021813"/>
            <a:ext cx="3974202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Kako podjetje zagotavlja vrednost? </a:t>
            </a:r>
          </a:p>
          <a:p>
            <a:pPr>
              <a:spcAft>
                <a:spcPts val="0"/>
              </a:spcAft>
            </a:pPr>
            <a:r>
              <a:rPr lang="en-GB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Kako in kdo ponuja storitev?</a:t>
            </a:r>
            <a:r>
              <a:t/>
            </a:r>
            <a:br/>
            <a:r>
              <a:rPr lang="en-GB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Kako storitev doseže stranke? (Ključna beseda: prodaja)</a:t>
            </a:r>
            <a:r>
              <a:t/>
            </a:r>
            <a:br/>
            <a:endParaRPr lang="sl-SI" sz="15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</a:rPr>
              <a:t>Trajnostni poslovni model</a:t>
            </a:r>
            <a:endParaRPr lang="sl-SI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783" y="6542536"/>
            <a:ext cx="2800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/>
              </a:rPr>
              <a:t>Vir: Lindner, J./Fröhlich, G (2014): Starte dein Projekt (Začni svoj projekt)</a:t>
            </a:r>
          </a:p>
          <a:p>
            <a:r>
              <a:rPr dirty="0" smtClean="0"/>
              <a:t> </a:t>
            </a:r>
            <a:endParaRPr lang="sl-SI" sz="800" dirty="0">
              <a:latin typeface="Arial"/>
              <a:cs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346366" y="969818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sl-SI" smtClean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</a:rPr>
              <a:t>Študija primera: </a:t>
            </a:r>
            <a:r>
              <a:rPr lang="de-AT" sz="3200" i="1" dirty="0" smtClean="0">
                <a:solidFill>
                  <a:schemeClr val="bg1"/>
                </a:solidFill>
                <a:latin typeface="Tw Cen MT" panose="020B0602020104020603" pitchFamily="34" charset="0"/>
              </a:rPr>
              <a:t>Innocent</a:t>
            </a:r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</a:rPr>
              <a:t> – Uporaba plakata</a:t>
            </a:r>
            <a:endParaRPr lang="sl-SI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9" descr="Bildschirmfoto 25.8.2012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836" y="1870364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59509" y="5594927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 smtClean="0"/>
              <a:t>Vir: innocent Alps Gmbh</a:t>
            </a:r>
          </a:p>
          <a:p>
            <a:endParaRPr lang="sl-SI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524000" y="12192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248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pic>
        <p:nvPicPr>
          <p:cNvPr id="70661" name="Picture 25" descr="Bildschirmfoto 9.11.2013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0363" y="13303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 descr="Bildschirmfoto 16.3.2014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4953000" y="5410200"/>
            <a:ext cx="8931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700" dirty="0" smtClean="0"/>
              <a:t>Model dobičkonosnosti</a:t>
            </a:r>
            <a:endParaRPr lang="sl-SI" sz="700" dirty="0"/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6248400" y="5334000"/>
            <a:ext cx="9669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 smtClean="0"/>
              <a:t>Družbena, ekološka in</a:t>
            </a:r>
          </a:p>
          <a:p>
            <a:pPr algn="l"/>
            <a:r>
              <a:rPr lang="en-GB" sz="700" dirty="0"/>
              <a:t>vodstvena </a:t>
            </a:r>
          </a:p>
          <a:p>
            <a:pPr algn="l"/>
            <a:r>
              <a:rPr lang="en-GB" sz="700" dirty="0" smtClean="0"/>
              <a:t>senzibilnost</a:t>
            </a:r>
            <a:endParaRPr lang="sl-SI" sz="700" dirty="0"/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9.4.2013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6248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4648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752600" y="1905000"/>
            <a:ext cx="1233488" cy="1174750"/>
            <a:chOff x="-24" y="-24"/>
            <a:chExt cx="1008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55" y="76"/>
              <a:ext cx="685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Zdrava hrana</a:t>
              </a:r>
            </a:p>
            <a:p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enostavno</a:t>
              </a:r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 </a:t>
              </a:r>
              <a:endParaRPr lang="sl-SI" sz="11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dosegljiva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24200" y="3657600"/>
            <a:ext cx="1233489" cy="1174750"/>
            <a:chOff x="-24" y="-24"/>
            <a:chExt cx="1008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36" y="135"/>
              <a:ext cx="91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Ustvari nekaj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svojega in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 reši problem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572000" y="2209800"/>
            <a:ext cx="1233488" cy="1174750"/>
            <a:chOff x="-24" y="-24"/>
            <a:chExt cx="1008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163" y="153"/>
              <a:ext cx="67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</a:rPr>
                <a:t>Pravično in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trajnostno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</a:rPr>
                <a:t>upravljanje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124200" y="1981200"/>
            <a:ext cx="1233488" cy="1174750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223" y="205"/>
              <a:ext cx="36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100 %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naravni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sok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95800" y="3657600"/>
            <a:ext cx="1233487" cy="1174750"/>
            <a:chOff x="-24" y="-24"/>
            <a:chExt cx="1008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101" y="135"/>
              <a:ext cx="872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10 % dobička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za dobrodelne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organizacije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800" smtClean="0"/>
              <a:t>Ilustriral: Helmut Pokornig © IFTE</a:t>
            </a:r>
          </a:p>
          <a:p>
            <a:endParaRPr lang="sl-SI" sz="800" smtClean="0"/>
          </a:p>
          <a:p>
            <a:endParaRPr lang="sl-SI" sz="800"/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239818" y="1373910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smtClean="0"/>
              <a:t>Predlog vrednosti</a:t>
            </a:r>
            <a:endParaRPr lang="sl-SI" sz="1400"/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6282596" y="4191000"/>
            <a:ext cx="118447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900" dirty="0" smtClean="0"/>
              <a:t>Struktura vrednostne verige</a:t>
            </a:r>
            <a:endParaRPr lang="sl-SI" sz="9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572000" y="838200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4572000" y="5334000"/>
            <a:ext cx="81304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 smtClean="0"/>
              <a:t>Socialna, ekološka </a:t>
            </a:r>
          </a:p>
          <a:p>
            <a:pPr algn="l"/>
            <a:r>
              <a:rPr lang="en-GB" sz="700" dirty="0" smtClean="0"/>
              <a:t>in vodstvena </a:t>
            </a:r>
          </a:p>
          <a:p>
            <a:pPr algn="l"/>
            <a:r>
              <a:rPr lang="en-GB" sz="700" dirty="0"/>
              <a:t>senzibilnost</a:t>
            </a:r>
            <a:endParaRPr lang="sl-SI" sz="700" dirty="0"/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9.4.2013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4572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2971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690" name="Picture 17" descr="Bildschirmfoto 16.3.2014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91440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876800" y="3733800"/>
            <a:ext cx="1233488" cy="1174750"/>
            <a:chOff x="-24" y="-24"/>
            <a:chExt cx="1008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73" y="125"/>
              <a:ext cx="786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Komunikacija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 strankami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preko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oglaševanja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4862513" y="2438400"/>
            <a:ext cx="1257960" cy="1236654"/>
            <a:chOff x="-24" y="-24"/>
            <a:chExt cx="1028" cy="859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54" y="49"/>
              <a:ext cx="950" cy="7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50" dirty="0" smtClean="0">
                  <a:solidFill>
                    <a:srgbClr val="4C4C4C"/>
                  </a:solidFill>
                  <a:latin typeface="Arial" charset="0"/>
                </a:rPr>
                <a:t>Dobava</a:t>
              </a:r>
            </a:p>
            <a:p>
              <a:r>
                <a:rPr lang="en-GB" sz="1050" dirty="0">
                  <a:solidFill>
                    <a:srgbClr val="4C4C4C"/>
                  </a:solidFill>
                  <a:latin typeface="Arial" charset="0"/>
                </a:rPr>
                <a:t>sadja direktno od</a:t>
              </a:r>
            </a:p>
            <a:p>
              <a:r>
                <a:rPr lang="en-GB" sz="1050" dirty="0">
                  <a:solidFill>
                    <a:srgbClr val="4C4C4C"/>
                  </a:solidFill>
                  <a:latin typeface="Arial" charset="0"/>
                </a:rPr>
                <a:t>kmeta s </a:t>
              </a:r>
            </a:p>
            <a:p>
              <a:r>
                <a:rPr lang="en-GB" sz="1050" dirty="0" err="1" smtClean="0">
                  <a:solidFill>
                    <a:srgbClr val="4C4C4C"/>
                  </a:solidFill>
                  <a:latin typeface="Arial" charset="0"/>
                </a:rPr>
                <a:t>sistemom</a:t>
              </a:r>
              <a:r>
                <a:rPr lang="en-GB" sz="1050" dirty="0" smtClean="0">
                  <a:solidFill>
                    <a:srgbClr val="4C4C4C"/>
                  </a:solidFill>
                  <a:latin typeface="Arial" charset="0"/>
                </a:rPr>
                <a:t> </a:t>
              </a:r>
              <a:endParaRPr lang="sl-SI" sz="105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050" dirty="0" err="1" smtClean="0">
                  <a:solidFill>
                    <a:srgbClr val="4C4C4C"/>
                  </a:solidFill>
                  <a:latin typeface="Arial" charset="0"/>
                </a:rPr>
                <a:t>nadzora</a:t>
              </a:r>
              <a:r>
                <a:rPr lang="en-GB" sz="1050" dirty="0" smtClean="0">
                  <a:solidFill>
                    <a:srgbClr val="4C4C4C"/>
                  </a:solidFill>
                  <a:latin typeface="Arial" charset="0"/>
                </a:rPr>
                <a:t> kakovosti. </a:t>
              </a:r>
            </a:p>
            <a:p>
              <a:endParaRPr lang="sl-SI" sz="105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endParaRPr lang="sl-SI" sz="105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096000" y="1219200"/>
            <a:ext cx="1143000" cy="914400"/>
            <a:chOff x="-24" y="-24"/>
            <a:chExt cx="1008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132" y="102"/>
              <a:ext cx="767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  <a:latin typeface="Arial" charset="0"/>
                </a:rPr>
                <a:t>Smutiji</a:t>
              </a:r>
              <a:endParaRPr lang="sl-SI" sz="10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</a:rPr>
                <a:t>se izdelajo 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  <a:latin typeface="Arial" charset="0"/>
                </a:rPr>
                <a:t>znotraj podjetja.</a:t>
              </a:r>
              <a:endParaRPr lang="sl-SI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724400" y="1219200"/>
            <a:ext cx="1368425" cy="990600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116" y="102"/>
              <a:ext cx="751" cy="3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 smtClean="0">
                  <a:solidFill>
                    <a:schemeClr val="bg1"/>
                  </a:solidFill>
                  <a:latin typeface="Arial" charset="0"/>
                </a:rPr>
                <a:t>Sadje se kupuje </a:t>
              </a:r>
            </a:p>
            <a:p>
              <a:r>
                <a:rPr lang="en-GB" sz="1000" smtClean="0">
                  <a:solidFill>
                    <a:schemeClr val="bg1"/>
                  </a:solidFill>
                  <a:latin typeface="Arial" charset="0"/>
                </a:rPr>
                <a:t>na ekološki</a:t>
              </a:r>
            </a:p>
            <a:p>
              <a:r>
                <a:rPr lang="en-GB" sz="1000" smtClean="0">
                  <a:solidFill>
                    <a:schemeClr val="bg1"/>
                  </a:solidFill>
                  <a:latin typeface="Arial" charset="0"/>
                </a:rPr>
                <a:t>kmetiji.</a:t>
              </a:r>
              <a:endParaRPr lang="sl-SI" sz="10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324600" y="2286000"/>
            <a:ext cx="1143000" cy="990600"/>
            <a:chOff x="-24" y="-24"/>
            <a:chExt cx="1008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158" y="32"/>
              <a:ext cx="622" cy="5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Izdelava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sadnega soka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oddana</a:t>
              </a:r>
            </a:p>
            <a:p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467600" y="2133600"/>
            <a:ext cx="993548" cy="762000"/>
            <a:chOff x="-24" y="-24"/>
            <a:chExt cx="1011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131" y="200"/>
              <a:ext cx="856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Stekleničenje</a:t>
              </a:r>
              <a:endParaRPr lang="sl-SI" sz="11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In</a:t>
              </a:r>
              <a:r>
                <a:rPr lang="sl-SI" sz="1100" dirty="0" smtClean="0">
                  <a:solidFill>
                    <a:srgbClr val="4C4C4C"/>
                  </a:solidFill>
                  <a:latin typeface="Arial" charset="0"/>
                </a:rPr>
                <a:t> </a:t>
              </a:r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pakiranje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7467600" y="2971800"/>
            <a:ext cx="990600" cy="762000"/>
            <a:chOff x="-24" y="-24"/>
            <a:chExt cx="1008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131" y="14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Transport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467600" y="3657600"/>
            <a:ext cx="990600" cy="762000"/>
            <a:chOff x="-24" y="-24"/>
            <a:chExt cx="1008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31" y="19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Skladiščenje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oddano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477000" y="3962400"/>
            <a:ext cx="990600" cy="917575"/>
            <a:chOff x="-24" y="-24"/>
            <a:chExt cx="1008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84" y="212"/>
              <a:ext cx="723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Računovodstvo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oddano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6462711" y="3232150"/>
            <a:ext cx="990600" cy="762000"/>
            <a:chOff x="-24" y="-24"/>
            <a:chExt cx="1008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129" y="123"/>
              <a:ext cx="752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Oblikovanje</a:t>
              </a:r>
              <a:endParaRPr lang="sl-SI" sz="11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 int. </a:t>
              </a:r>
              <a:r>
                <a:rPr lang="en-GB" sz="1100" dirty="0" err="1" smtClean="0">
                  <a:solidFill>
                    <a:srgbClr val="4C4C4C"/>
                  </a:solidFill>
                  <a:latin typeface="Arial" charset="0"/>
                </a:rPr>
                <a:t>strani</a:t>
              </a:r>
              <a:endParaRPr lang="en-GB" sz="1100" dirty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oddano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467600" y="4419600"/>
            <a:ext cx="990600" cy="762000"/>
            <a:chOff x="-24" y="-24"/>
            <a:chExt cx="1008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131" y="19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Prodaja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oddana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3276600" y="5410200"/>
            <a:ext cx="8667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700" dirty="0" smtClean="0"/>
              <a:t>Model dobičkonosnosti</a:t>
            </a:r>
            <a:endParaRPr lang="sl-SI" sz="700" dirty="0"/>
          </a:p>
        </p:txBody>
      </p:sp>
      <p:pic>
        <p:nvPicPr>
          <p:cNvPr id="71706" name="Picture 41" descr="Bildschirmfoto 9.4.2013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239000" y="1219200"/>
            <a:ext cx="1143000" cy="914400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229" y="174"/>
              <a:ext cx="616" cy="2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  <a:latin typeface="Arial" charset="0"/>
                </a:rPr>
                <a:t>Stojnica</a:t>
              </a:r>
            </a:p>
            <a:p>
              <a:r>
                <a:rPr lang="en-GB" sz="1000" dirty="0" smtClean="0">
                  <a:solidFill>
                    <a:schemeClr val="bg1"/>
                  </a:solidFill>
                  <a:latin typeface="Arial" charset="0"/>
                </a:rPr>
                <a:t>na festivalu.</a:t>
              </a:r>
              <a:endParaRPr lang="sl-SI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8" name="TextBox 6"/>
          <p:cNvSpPr txBox="1">
            <a:spLocks noChangeArrowheads="1"/>
          </p:cNvSpPr>
          <p:nvPr/>
        </p:nvSpPr>
        <p:spPr bwMode="auto">
          <a:xfrm>
            <a:off x="6132506" y="900546"/>
            <a:ext cx="19406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smtClean="0"/>
              <a:t>Struktura vrednostne verige</a:t>
            </a:r>
            <a:endParaRPr lang="sl-SI" sz="1400"/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50091" y="849746"/>
            <a:ext cx="4306454" cy="43226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pic>
        <p:nvPicPr>
          <p:cNvPr id="70" name="Picture 25" descr="Bildschirmfoto 9.11.2013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6454" y="960871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" name="Group 48"/>
          <p:cNvGrpSpPr>
            <a:grpSpLocks/>
          </p:cNvGrpSpPr>
          <p:nvPr/>
        </p:nvGrpSpPr>
        <p:grpSpPr bwMode="auto">
          <a:xfrm>
            <a:off x="193971" y="1535546"/>
            <a:ext cx="1233490" cy="1174750"/>
            <a:chOff x="-24" y="-24"/>
            <a:chExt cx="1008" cy="816"/>
          </a:xfrm>
        </p:grpSpPr>
        <p:pic>
          <p:nvPicPr>
            <p:cNvPr id="7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" name="Rectangle 50"/>
            <p:cNvSpPr>
              <a:spLocks/>
            </p:cNvSpPr>
            <p:nvPr/>
          </p:nvSpPr>
          <p:spPr bwMode="auto">
            <a:xfrm>
              <a:off x="55" y="135"/>
              <a:ext cx="672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sl-SI" sz="1100" dirty="0" smtClean="0">
                  <a:solidFill>
                    <a:srgbClr val="4C4C4C"/>
                  </a:solidFill>
                  <a:latin typeface="Arial" charset="0"/>
                </a:rPr>
                <a:t>Enostavna</a:t>
              </a:r>
            </a:p>
            <a:p>
              <a:r>
                <a:rPr lang="sl-SI" sz="1100" dirty="0" smtClean="0">
                  <a:solidFill>
                    <a:srgbClr val="4C4C4C"/>
                  </a:solidFill>
                  <a:latin typeface="Arial" charset="0"/>
                </a:rPr>
                <a:t>zdrava hrana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4" name="Group 48"/>
          <p:cNvGrpSpPr>
            <a:grpSpLocks/>
          </p:cNvGrpSpPr>
          <p:nvPr/>
        </p:nvGrpSpPr>
        <p:grpSpPr bwMode="auto">
          <a:xfrm>
            <a:off x="1565571" y="3288146"/>
            <a:ext cx="1233489" cy="1174750"/>
            <a:chOff x="-24" y="-24"/>
            <a:chExt cx="1008" cy="816"/>
          </a:xfrm>
        </p:grpSpPr>
        <p:pic>
          <p:nvPicPr>
            <p:cNvPr id="7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6" name="Rectangle 50"/>
            <p:cNvSpPr>
              <a:spLocks/>
            </p:cNvSpPr>
            <p:nvPr/>
          </p:nvSpPr>
          <p:spPr bwMode="auto">
            <a:xfrm>
              <a:off x="36" y="135"/>
              <a:ext cx="91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Ustvari nekaj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svojega in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 reši problem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7" name="Group 48"/>
          <p:cNvGrpSpPr>
            <a:grpSpLocks/>
          </p:cNvGrpSpPr>
          <p:nvPr/>
        </p:nvGrpSpPr>
        <p:grpSpPr bwMode="auto">
          <a:xfrm>
            <a:off x="3013371" y="1840346"/>
            <a:ext cx="1233488" cy="1174750"/>
            <a:chOff x="-24" y="-24"/>
            <a:chExt cx="1008" cy="816"/>
          </a:xfrm>
        </p:grpSpPr>
        <p:pic>
          <p:nvPicPr>
            <p:cNvPr id="7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9" name="Rectangle 50"/>
            <p:cNvSpPr>
              <a:spLocks/>
            </p:cNvSpPr>
            <p:nvPr/>
          </p:nvSpPr>
          <p:spPr bwMode="auto">
            <a:xfrm>
              <a:off x="163" y="153"/>
              <a:ext cx="67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Pravično in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trajnostno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</a:rPr>
                <a:t>upravljanje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0" name="Group 48"/>
          <p:cNvGrpSpPr>
            <a:grpSpLocks/>
          </p:cNvGrpSpPr>
          <p:nvPr/>
        </p:nvGrpSpPr>
        <p:grpSpPr bwMode="auto">
          <a:xfrm>
            <a:off x="1565571" y="1611746"/>
            <a:ext cx="1233488" cy="1174750"/>
            <a:chOff x="-24" y="-24"/>
            <a:chExt cx="1008" cy="816"/>
          </a:xfrm>
        </p:grpSpPr>
        <p:pic>
          <p:nvPicPr>
            <p:cNvPr id="8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50"/>
            <p:cNvSpPr>
              <a:spLocks/>
            </p:cNvSpPr>
            <p:nvPr/>
          </p:nvSpPr>
          <p:spPr bwMode="auto">
            <a:xfrm>
              <a:off x="223" y="205"/>
              <a:ext cx="36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100 %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naravni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sok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3" name="Group 48"/>
          <p:cNvGrpSpPr>
            <a:grpSpLocks/>
          </p:cNvGrpSpPr>
          <p:nvPr/>
        </p:nvGrpSpPr>
        <p:grpSpPr bwMode="auto">
          <a:xfrm>
            <a:off x="2937171" y="3288146"/>
            <a:ext cx="1233487" cy="1174750"/>
            <a:chOff x="-24" y="-24"/>
            <a:chExt cx="1008" cy="816"/>
          </a:xfrm>
        </p:grpSpPr>
        <p:pic>
          <p:nvPicPr>
            <p:cNvPr id="8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5" name="Rectangle 50"/>
            <p:cNvSpPr>
              <a:spLocks/>
            </p:cNvSpPr>
            <p:nvPr/>
          </p:nvSpPr>
          <p:spPr bwMode="auto">
            <a:xfrm>
              <a:off x="101" y="135"/>
              <a:ext cx="882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10 % dobička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</a:rPr>
                <a:t>za dobrodelne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</a:rPr>
                <a:t>organizacije</a:t>
              </a:r>
              <a:endParaRPr lang="sl-SI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865909" y="1004456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smtClean="0"/>
              <a:t>Predlog vrednosti</a:t>
            </a:r>
            <a:endParaRPr lang="sl-SI" sz="140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6146" y="1824182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5269346" y="1824182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2068946" y="1824182"/>
            <a:ext cx="3048000" cy="3200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2678546" y="1867045"/>
            <a:ext cx="16015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smtClean="0"/>
              <a:t>Model dobičkonosnosti</a:t>
            </a:r>
            <a:endParaRPr lang="sl-SI" sz="1400"/>
          </a:p>
        </p:txBody>
      </p:sp>
      <p:pic>
        <p:nvPicPr>
          <p:cNvPr id="73735" name="Picture 41" descr="Bildschirmfoto 9.4.2013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5146" y="1900382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211946" y="3348182"/>
            <a:ext cx="1562100" cy="1447800"/>
            <a:chOff x="-24" y="-24"/>
            <a:chExt cx="1008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31" y="200"/>
              <a:ext cx="858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200" dirty="0" err="1" smtClean="0">
                  <a:solidFill>
                    <a:srgbClr val="4C4C4C"/>
                  </a:solidFill>
                  <a:latin typeface="Arial" charset="0"/>
                </a:rPr>
                <a:t>Ciljna</a:t>
              </a:r>
              <a:r>
                <a:rPr lang="en-GB" sz="1200" dirty="0" smtClean="0">
                  <a:solidFill>
                    <a:srgbClr val="4C4C4C"/>
                  </a:solidFill>
                  <a:latin typeface="Arial" charset="0"/>
                </a:rPr>
                <a:t> </a:t>
              </a:r>
              <a:r>
                <a:rPr lang="en-GB" sz="1200" dirty="0" err="1" smtClean="0">
                  <a:solidFill>
                    <a:srgbClr val="4C4C4C"/>
                  </a:solidFill>
                  <a:latin typeface="Arial" charset="0"/>
                </a:rPr>
                <a:t>skupina</a:t>
              </a:r>
              <a:r>
                <a:rPr lang="en-GB" sz="1200" dirty="0" smtClean="0">
                  <a:solidFill>
                    <a:srgbClr val="4C4C4C"/>
                  </a:solidFill>
                  <a:latin typeface="Arial" charset="0"/>
                </a:rPr>
                <a:t> je</a:t>
              </a:r>
            </a:p>
            <a:p>
              <a:r>
                <a:rPr lang="en-GB" sz="1200" dirty="0" smtClean="0">
                  <a:solidFill>
                    <a:srgbClr val="4C4C4C"/>
                  </a:solidFill>
                  <a:latin typeface="Arial" charset="0"/>
                </a:rPr>
                <a:t>dovolj velika in ima </a:t>
              </a:r>
            </a:p>
            <a:p>
              <a:r>
                <a:rPr lang="en-GB" sz="1200" dirty="0" smtClean="0">
                  <a:solidFill>
                    <a:srgbClr val="4C4C4C"/>
                  </a:solidFill>
                  <a:latin typeface="Arial" charset="0"/>
                </a:rPr>
                <a:t>potrebo po izdelku</a:t>
              </a:r>
              <a:endParaRPr lang="sl-SI" sz="12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830946" y="2128982"/>
            <a:ext cx="1295400" cy="1219200"/>
            <a:chOff x="-24" y="-24"/>
            <a:chExt cx="1008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82" y="63"/>
              <a:ext cx="573" cy="5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 err="1" smtClean="0">
                  <a:solidFill>
                    <a:srgbClr val="4C4C4C"/>
                  </a:solidFill>
                  <a:latin typeface="Arial" charset="0"/>
                </a:rPr>
                <a:t>Smutiji</a:t>
              </a:r>
              <a:endParaRPr lang="en-GB" sz="14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400" dirty="0" smtClean="0">
                  <a:solidFill>
                    <a:srgbClr val="4C4C4C"/>
                  </a:solidFill>
                  <a:latin typeface="Arial" charset="0"/>
                </a:rPr>
                <a:t>se </a:t>
              </a:r>
              <a:r>
                <a:rPr lang="en-GB" sz="1400" dirty="0" err="1" smtClean="0">
                  <a:solidFill>
                    <a:srgbClr val="4C4C4C"/>
                  </a:solidFill>
                  <a:latin typeface="Arial" charset="0"/>
                </a:rPr>
                <a:t>bodo</a:t>
              </a:r>
              <a:endParaRPr lang="sl-SI" sz="14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400" dirty="0" err="1" smtClean="0">
                  <a:solidFill>
                    <a:srgbClr val="4C4C4C"/>
                  </a:solidFill>
                  <a:latin typeface="Arial" charset="0"/>
                </a:rPr>
                <a:t>prodajali</a:t>
              </a:r>
              <a:endParaRPr lang="en-GB" sz="1400" dirty="0" smtClean="0">
                <a:solidFill>
                  <a:srgbClr val="4C4C4C"/>
                </a:solidFill>
                <a:latin typeface="Arial" charset="0"/>
              </a:endParaRPr>
            </a:p>
            <a:p>
              <a:r>
                <a:rPr lang="en-GB" sz="1400" dirty="0" err="1" smtClean="0">
                  <a:solidFill>
                    <a:srgbClr val="4C4C4C"/>
                  </a:solidFill>
                  <a:latin typeface="Arial" charset="0"/>
                </a:rPr>
                <a:t>strankam</a:t>
              </a:r>
              <a:endParaRPr lang="sl-SI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345546" y="1870364"/>
            <a:ext cx="87826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 smtClean="0"/>
              <a:t>Socialna, ekološka </a:t>
            </a:r>
          </a:p>
          <a:p>
            <a:pPr algn="l"/>
            <a:r>
              <a:rPr lang="en-GB" sz="700" dirty="0" smtClean="0"/>
              <a:t>in vodstvena </a:t>
            </a:r>
          </a:p>
          <a:p>
            <a:pPr algn="l"/>
            <a:r>
              <a:rPr lang="en-GB" sz="700" dirty="0" smtClean="0"/>
              <a:t>senzibilnost</a:t>
            </a:r>
            <a:endParaRPr lang="sl-SI" sz="7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570182" y="404091"/>
            <a:ext cx="6084454" cy="54148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999" y="459508"/>
            <a:ext cx="1109305" cy="11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6340837" y="3265055"/>
            <a:ext cx="1267618" cy="1318490"/>
            <a:chOff x="-24" y="-24"/>
            <a:chExt cx="1008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48" y="199"/>
              <a:ext cx="853" cy="3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600" smtClean="0">
                  <a:solidFill>
                    <a:srgbClr val="4C4C4C"/>
                  </a:solidFill>
                  <a:latin typeface="Arial" charset="0"/>
                </a:rPr>
                <a:t>Trajnostna</a:t>
              </a:r>
            </a:p>
            <a:p>
              <a:r>
                <a:rPr lang="en-GB" sz="1600" smtClean="0">
                  <a:solidFill>
                    <a:srgbClr val="4C4C4C"/>
                  </a:solidFill>
                  <a:latin typeface="Arial" charset="0"/>
                </a:rPr>
                <a:t>predelava</a:t>
              </a:r>
              <a:endParaRPr lang="sl-SI" sz="16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67" name="Picture 66" descr="Bildschirmfoto 23.3.2014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364" y="3276600"/>
            <a:ext cx="1200801" cy="1828492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3.3.2014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545" y="1331378"/>
            <a:ext cx="1563329" cy="166741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3.3.2014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9546" y="3059544"/>
            <a:ext cx="1261992" cy="176349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3.3.2014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456" y="1034472"/>
            <a:ext cx="1516999" cy="197442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3.3.2014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192" y="1062182"/>
            <a:ext cx="1310909" cy="1549256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4.3.201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2640" y="3200399"/>
            <a:ext cx="1469736" cy="1856509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86327" y="6345382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 smtClean="0"/>
              <a:t>Vir: innocent Alps Gmbh</a:t>
            </a:r>
          </a:p>
          <a:p>
            <a:endParaRPr lang="sl-SI" sz="800" dirty="0"/>
          </a:p>
        </p:txBody>
      </p:sp>
      <p:sp>
        <p:nvSpPr>
          <p:cNvPr id="29" name="Rectangle 50"/>
          <p:cNvSpPr>
            <a:spLocks/>
          </p:cNvSpPr>
          <p:nvPr/>
        </p:nvSpPr>
        <p:spPr bwMode="auto">
          <a:xfrm>
            <a:off x="2004285" y="2164169"/>
            <a:ext cx="992159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100 % naravne </a:t>
            </a:r>
          </a:p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pijače</a:t>
            </a:r>
            <a:endParaRPr lang="sl-SI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ectangle 50"/>
          <p:cNvSpPr>
            <a:spLocks/>
          </p:cNvSpPr>
          <p:nvPr/>
        </p:nvSpPr>
        <p:spPr bwMode="auto">
          <a:xfrm>
            <a:off x="3454190" y="2524380"/>
            <a:ext cx="1118896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 smtClean="0">
                <a:solidFill>
                  <a:srgbClr val="4C4C4C"/>
                </a:solidFill>
                <a:latin typeface="Arial" charset="0"/>
              </a:rPr>
              <a:t>sestavine s </a:t>
            </a:r>
          </a:p>
          <a:p>
            <a:pPr algn="ctr"/>
            <a:r>
              <a:rPr lang="en-GB" sz="1100" b="1" dirty="0" err="1" smtClean="0">
                <a:solidFill>
                  <a:srgbClr val="4C4C4C"/>
                </a:solidFill>
                <a:latin typeface="Arial" charset="0"/>
              </a:rPr>
              <a:t>prav</a:t>
            </a:r>
            <a:r>
              <a:rPr lang="sl-SI" sz="1100" b="1" dirty="0" smtClean="0">
                <a:solidFill>
                  <a:srgbClr val="4C4C4C"/>
                </a:solidFill>
                <a:latin typeface="Arial" charset="0"/>
              </a:rPr>
              <a:t>i</a:t>
            </a:r>
            <a:r>
              <a:rPr lang="en-GB" sz="1100" b="1" dirty="0" err="1" smtClean="0">
                <a:solidFill>
                  <a:srgbClr val="4C4C4C"/>
                </a:solidFill>
                <a:latin typeface="Arial" charset="0"/>
              </a:rPr>
              <a:t>čnim</a:t>
            </a:r>
            <a:r>
              <a:rPr lang="en-GB" sz="1100" b="1" dirty="0" smtClean="0">
                <a:solidFill>
                  <a:srgbClr val="4C4C4C"/>
                </a:solidFill>
                <a:latin typeface="Arial" charset="0"/>
              </a:rPr>
              <a:t> delom</a:t>
            </a:r>
            <a:endParaRPr lang="sl-SI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1593274" y="473364"/>
            <a:ext cx="4791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dirty="0" smtClean="0"/>
              <a:t>Socialna, ekološka in vodstvena senzibilnost</a:t>
            </a:r>
            <a:endParaRPr lang="sl-SI" sz="1600" b="1" dirty="0"/>
          </a:p>
        </p:txBody>
      </p:sp>
      <p:sp>
        <p:nvSpPr>
          <p:cNvPr id="32" name="Rectangle 50"/>
          <p:cNvSpPr>
            <a:spLocks/>
          </p:cNvSpPr>
          <p:nvPr/>
        </p:nvSpPr>
        <p:spPr bwMode="auto">
          <a:xfrm>
            <a:off x="5045360" y="2378516"/>
            <a:ext cx="1361446" cy="50783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 smtClean="0">
                <a:solidFill>
                  <a:srgbClr val="4C4C4C"/>
                </a:solidFill>
                <a:latin typeface="Arial" charset="0"/>
              </a:rPr>
              <a:t>Okolju prijazne     </a:t>
            </a:r>
          </a:p>
          <a:p>
            <a:pPr algn="ctr"/>
            <a:endParaRPr lang="sl-SI" sz="1100" b="1" dirty="0" smtClean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sl-SI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Rectangle 50"/>
          <p:cNvSpPr>
            <a:spLocks/>
          </p:cNvSpPr>
          <p:nvPr/>
        </p:nvSpPr>
        <p:spPr bwMode="auto">
          <a:xfrm>
            <a:off x="1971958" y="4337024"/>
            <a:ext cx="101831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Trajnostno</a:t>
            </a:r>
          </a:p>
          <a:p>
            <a:pPr algn="ctr"/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pakiranje</a:t>
            </a:r>
            <a:endParaRPr lang="sl-SI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ectangle 50"/>
          <p:cNvSpPr>
            <a:spLocks/>
          </p:cNvSpPr>
          <p:nvPr/>
        </p:nvSpPr>
        <p:spPr bwMode="auto">
          <a:xfrm>
            <a:off x="3495956" y="4533326"/>
            <a:ext cx="863593" cy="55399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Delitev</a:t>
            </a:r>
          </a:p>
          <a:p>
            <a:pPr algn="ctr"/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dobička</a:t>
            </a:r>
          </a:p>
          <a:p>
            <a:pPr algn="ctr"/>
            <a:endParaRPr lang="sl-SI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Rectangle 50"/>
          <p:cNvSpPr>
            <a:spLocks/>
          </p:cNvSpPr>
          <p:nvPr/>
        </p:nvSpPr>
        <p:spPr bwMode="auto">
          <a:xfrm>
            <a:off x="5574139" y="4360115"/>
            <a:ext cx="521777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Caritas </a:t>
            </a:r>
          </a:p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</a:rPr>
              <a:t>&amp; You</a:t>
            </a:r>
            <a:endParaRPr lang="sl-SI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207818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16.3.2014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273" y="878472"/>
            <a:ext cx="7308272" cy="59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1384451" y="2739084"/>
            <a:ext cx="1393825" cy="16619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solidFill>
                  <a:srgbClr val="4C4C4C"/>
                </a:solidFill>
                <a:latin typeface="Handwriting - Dakota" charset="0"/>
              </a:rPr>
              <a:t>Nariši svoj trajnostni poslovni model na stojalo z listi. </a:t>
            </a:r>
          </a:p>
          <a:p>
            <a:endParaRPr lang="sl-SI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3903086" y="2862481"/>
            <a:ext cx="139382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smtClean="0">
                <a:solidFill>
                  <a:srgbClr val="4C4C4C"/>
                </a:solidFill>
                <a:latin typeface="Handwriting - Dakota" charset="0"/>
              </a:rPr>
              <a:t>Uporabi samolepilne listke.</a:t>
            </a:r>
          </a:p>
          <a:p>
            <a:endParaRPr lang="sl-SI" sz="1800" b="1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6043932" y="2793517"/>
            <a:ext cx="188951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solidFill>
                  <a:srgbClr val="4C4C4C"/>
                </a:solidFill>
                <a:latin typeface="Handwriting - Dakota" charset="0"/>
              </a:rPr>
              <a:t>Opiši module tvojega trajnostnega poslovnega modela.</a:t>
            </a:r>
            <a:r>
              <a:rPr lang="en-GB" dirty="0">
                <a:solidFill>
                  <a:srgbClr val="4C4C4C"/>
                </a:solidFill>
                <a:latin typeface="Handwriting - Dakota" charset="0"/>
              </a:rPr>
              <a:t> </a:t>
            </a:r>
          </a:p>
          <a:p>
            <a:endParaRPr lang="sl-SI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669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sl-SI" smtClean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</a:rPr>
              <a:t>Razvij svoj trajnostni poslovni model</a:t>
            </a:r>
            <a:endParaRPr lang="sl-SI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 smtClean="0"/>
              <a:t>Ilustrator: Helmut Pokornig © IFTE</a:t>
            </a:r>
          </a:p>
          <a:p>
            <a:endParaRPr lang="sl-SI" sz="800" dirty="0" smtClean="0"/>
          </a:p>
          <a:p>
            <a:endParaRPr lang="sl-SI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6" y="173187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52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4724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6328778" y="381000"/>
            <a:ext cx="19406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/>
              <a:t>Struktura vrednostne verige</a:t>
            </a:r>
            <a:endParaRPr lang="sl-SI" sz="1400" dirty="0"/>
          </a:p>
        </p:txBody>
      </p:sp>
      <p:pic>
        <p:nvPicPr>
          <p:cNvPr id="60421" name="Picture 25" descr="Bildschirmfoto 9.11.2013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397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762000" y="381000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/>
              <a:t>Predlog vrednosti</a:t>
            </a:r>
            <a:endParaRPr lang="sl-SI" sz="1400" dirty="0"/>
          </a:p>
        </p:txBody>
      </p:sp>
      <p:pic>
        <p:nvPicPr>
          <p:cNvPr id="60423" name="Picture 9" descr="Bildschirmfoto 16.3.2014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8513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4724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52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762000" y="3471863"/>
            <a:ext cx="15488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/>
              <a:t>Model dobičkonosnosti</a:t>
            </a:r>
            <a:endParaRPr lang="sl-SI" sz="1400" dirty="0"/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6250858" y="3505200"/>
            <a:ext cx="16849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/>
              <a:t>Družbena in ekološka </a:t>
            </a:r>
          </a:p>
          <a:p>
            <a:r>
              <a:rPr lang="en-GB" sz="1400" dirty="0"/>
              <a:t>senzibilnost</a:t>
            </a:r>
            <a:endParaRPr lang="sl-SI" sz="1400" dirty="0"/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508375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9.4.2013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78691" y="1050636"/>
            <a:ext cx="1233488" cy="1174750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1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C7FB290E1D77478079AF13A3F1A01D" ma:contentTypeVersion="3" ma:contentTypeDescription="Create a new document." ma:contentTypeScope="" ma:versionID="69320d75e22cbac4d98c9c3b915a58d4">
  <xsd:schema xmlns:xsd="http://www.w3.org/2001/XMLSchema" xmlns:xs="http://www.w3.org/2001/XMLSchema" xmlns:p="http://schemas.microsoft.com/office/2006/metadata/properties" xmlns:ns2="fa9cc1d0-8393-4c9d-a36e-48a415e0e3c3" targetNamespace="http://schemas.microsoft.com/office/2006/metadata/properties" ma:root="true" ma:fieldsID="3403d0f670735c2625f4b5a5d3041bc3" ns2:_="">
    <xsd:import namespace="fa9cc1d0-8393-4c9d-a36e-48a415e0e3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9cc1d0-8393-4c9d-a36e-48a415e0e3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EDEBBE2-2624-4EDB-B92A-F1D8A0995C66}"/>
</file>

<file path=customXml/itemProps2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352</Words>
  <Application>Microsoft Office PowerPoint</Application>
  <PresentationFormat>Diaprojekcija na zaslonu (4:3)</PresentationFormat>
  <Paragraphs>147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10</vt:i4>
      </vt:variant>
    </vt:vector>
  </HeadingPairs>
  <TitlesOfParts>
    <vt:vector size="11" baseType="lpstr">
      <vt:lpstr>Tema do Office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blue</cp:lastModifiedBy>
  <cp:revision>280</cp:revision>
  <dcterms:created xsi:type="dcterms:W3CDTF">2015-06-29T09:01:59Z</dcterms:created>
  <dcterms:modified xsi:type="dcterms:W3CDTF">2015-10-12T11:15:47Z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0x010100FBC7FB290E1D77478079AF13A3F1A01D</vt:lpwstr>
  </property>
</Properties>
</file>